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4"/>
  </p:sldMasterIdLst>
  <p:notesMasterIdLst>
    <p:notesMasterId r:id="rId25"/>
  </p:notesMasterIdLst>
  <p:handoutMasterIdLst>
    <p:handoutMasterId r:id="rId26"/>
  </p:handoutMasterIdLst>
  <p:sldIdLst>
    <p:sldId id="256" r:id="rId5"/>
    <p:sldId id="257" r:id="rId6"/>
    <p:sldId id="258" r:id="rId7"/>
    <p:sldId id="266" r:id="rId8"/>
    <p:sldId id="259" r:id="rId9"/>
    <p:sldId id="269" r:id="rId10"/>
    <p:sldId id="268" r:id="rId11"/>
    <p:sldId id="267" r:id="rId12"/>
    <p:sldId id="264" r:id="rId13"/>
    <p:sldId id="265" r:id="rId14"/>
    <p:sldId id="261" r:id="rId15"/>
    <p:sldId id="270" r:id="rId16"/>
    <p:sldId id="272" r:id="rId17"/>
    <p:sldId id="278" r:id="rId18"/>
    <p:sldId id="271" r:id="rId19"/>
    <p:sldId id="274" r:id="rId20"/>
    <p:sldId id="273" r:id="rId21"/>
    <p:sldId id="275" r:id="rId22"/>
    <p:sldId id="276" r:id="rId23"/>
    <p:sldId id="277" r:id="rId24"/>
  </p:sldIdLst>
  <p:sldSz cx="9144000" cy="6858000" type="screen4x3"/>
  <p:notesSz cx="7019925" cy="93059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4718" autoAdjust="0"/>
  </p:normalViewPr>
  <p:slideViewPr>
    <p:cSldViewPr>
      <p:cViewPr varScale="1">
        <p:scale>
          <a:sx n="108" d="100"/>
          <a:sy n="108" d="100"/>
        </p:scale>
        <p:origin x="1704" y="102"/>
      </p:cViewPr>
      <p:guideLst>
        <p:guide orient="horz" pos="2160"/>
        <p:guide pos="2880"/>
      </p:guideLst>
    </p:cSldViewPr>
  </p:slideViewPr>
  <p:outlineViewPr>
    <p:cViewPr>
      <p:scale>
        <a:sx n="33" d="100"/>
        <a:sy n="33" d="100"/>
      </p:scale>
      <p:origin x="0" y="403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3287" tIns="46644" rIns="93287" bIns="46644"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6688" y="0"/>
            <a:ext cx="3041650" cy="465138"/>
          </a:xfrm>
          <a:prstGeom prst="rect">
            <a:avLst/>
          </a:prstGeom>
        </p:spPr>
        <p:txBody>
          <a:bodyPr vert="horz" lIns="93287" tIns="46644" rIns="93287" bIns="46644" rtlCol="0"/>
          <a:lstStyle>
            <a:lvl1pPr algn="r" fontAlgn="auto">
              <a:spcBef>
                <a:spcPts val="0"/>
              </a:spcBef>
              <a:spcAft>
                <a:spcPts val="0"/>
              </a:spcAft>
              <a:defRPr sz="1200">
                <a:latin typeface="+mn-lt"/>
              </a:defRPr>
            </a:lvl1pPr>
          </a:lstStyle>
          <a:p>
            <a:pPr>
              <a:defRPr/>
            </a:pPr>
            <a:fld id="{654C69AA-1C02-4117-B1A7-8367EF3C2917}" type="datetimeFigureOut">
              <a:rPr lang="en-US"/>
              <a:pPr>
                <a:defRPr/>
              </a:pPr>
              <a:t>5/12/2021</a:t>
            </a:fld>
            <a:endParaRPr lang="en-US"/>
          </a:p>
        </p:txBody>
      </p:sp>
      <p:sp>
        <p:nvSpPr>
          <p:cNvPr id="4" name="Footer Placeholder 3"/>
          <p:cNvSpPr>
            <a:spLocks noGrp="1"/>
          </p:cNvSpPr>
          <p:nvPr>
            <p:ph type="ftr" sz="quarter" idx="2"/>
          </p:nvPr>
        </p:nvSpPr>
        <p:spPr>
          <a:xfrm>
            <a:off x="0" y="8839200"/>
            <a:ext cx="3041650" cy="465138"/>
          </a:xfrm>
          <a:prstGeom prst="rect">
            <a:avLst/>
          </a:prstGeom>
        </p:spPr>
        <p:txBody>
          <a:bodyPr vert="horz" lIns="93287" tIns="46644" rIns="93287" bIns="46644"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76688" y="8839200"/>
            <a:ext cx="3041650" cy="465138"/>
          </a:xfrm>
          <a:prstGeom prst="rect">
            <a:avLst/>
          </a:prstGeom>
        </p:spPr>
        <p:txBody>
          <a:bodyPr vert="horz" lIns="93287" tIns="46644" rIns="93287" bIns="46644" rtlCol="0" anchor="b"/>
          <a:lstStyle>
            <a:lvl1pPr algn="r" fontAlgn="auto">
              <a:spcBef>
                <a:spcPts val="0"/>
              </a:spcBef>
              <a:spcAft>
                <a:spcPts val="0"/>
              </a:spcAft>
              <a:defRPr sz="1200">
                <a:latin typeface="+mn-lt"/>
              </a:defRPr>
            </a:lvl1pPr>
          </a:lstStyle>
          <a:p>
            <a:pPr>
              <a:defRPr/>
            </a:pPr>
            <a:fld id="{2E9391B9-EED9-4B42-9665-4B87E3EE8756}"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4165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idx="1"/>
          </p:nvPr>
        </p:nvSpPr>
        <p:spPr bwMode="auto">
          <a:xfrm>
            <a:off x="3976688" y="0"/>
            <a:ext cx="304165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D9040CA6-054C-455B-97F2-0BBA807A5DBF}" type="datetimeFigureOut">
              <a:rPr lang="en-US"/>
              <a:pPr>
                <a:defRPr/>
              </a:pPr>
              <a:t>5/12/2021</a:t>
            </a:fld>
            <a:endParaRPr lang="en-US"/>
          </a:p>
        </p:txBody>
      </p:sp>
      <p:sp>
        <p:nvSpPr>
          <p:cNvPr id="13316" name="Rectangle 4"/>
          <p:cNvSpPr>
            <a:spLocks noGrp="1" noRot="1" noChangeAspect="1" noChangeArrowheads="1" noTextEdit="1"/>
          </p:cNvSpPr>
          <p:nvPr>
            <p:ph type="sldImg" idx="2"/>
          </p:nvPr>
        </p:nvSpPr>
        <p:spPr bwMode="auto">
          <a:xfrm>
            <a:off x="1184275" y="698500"/>
            <a:ext cx="4651375" cy="3489325"/>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701675" y="4419600"/>
            <a:ext cx="5616575" cy="4187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8839200"/>
            <a:ext cx="304165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7655" name="Rectangle 7"/>
          <p:cNvSpPr>
            <a:spLocks noGrp="1" noChangeArrowheads="1"/>
          </p:cNvSpPr>
          <p:nvPr>
            <p:ph type="sldNum" sz="quarter" idx="5"/>
          </p:nvPr>
        </p:nvSpPr>
        <p:spPr bwMode="auto">
          <a:xfrm>
            <a:off x="3976688" y="8839200"/>
            <a:ext cx="304165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61646B8-C02D-4826-B888-F161C2317C6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ChangeArrowheads="1" noTextEdit="1"/>
          </p:cNvSpPr>
          <p:nvPr>
            <p:ph type="sldImg"/>
          </p:nvPr>
        </p:nvSpPr>
        <p:spPr>
          <a:ln/>
        </p:spPr>
      </p:sp>
      <p:sp>
        <p:nvSpPr>
          <p:cNvPr id="3481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ChangeArrowheads="1" noTextEdit="1"/>
          </p:cNvSpPr>
          <p:nvPr>
            <p:ph type="sldImg"/>
          </p:nvPr>
        </p:nvSpPr>
        <p:spPr>
          <a:ln/>
        </p:spPr>
      </p:sp>
      <p:sp>
        <p:nvSpPr>
          <p:cNvPr id="3686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spect="1" noChangeArrowheads="1" noTextEdit="1"/>
          </p:cNvSpPr>
          <p:nvPr>
            <p:ph type="sldImg"/>
          </p:nvPr>
        </p:nvSpPr>
        <p:spPr>
          <a:ln/>
        </p:spPr>
      </p:sp>
      <p:sp>
        <p:nvSpPr>
          <p:cNvPr id="3891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ChangeArrowheads="1" noTextEdit="1"/>
          </p:cNvSpPr>
          <p:nvPr>
            <p:ph type="sldImg"/>
          </p:nvPr>
        </p:nvSpPr>
        <p:spPr>
          <a:ln/>
        </p:spPr>
      </p:sp>
      <p:sp>
        <p:nvSpPr>
          <p:cNvPr id="4096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ChangeArrowheads="1" noTextEdit="1"/>
          </p:cNvSpPr>
          <p:nvPr>
            <p:ph type="sldImg"/>
          </p:nvPr>
        </p:nvSpPr>
        <p:spPr>
          <a:ln/>
        </p:spPr>
      </p:sp>
      <p:sp>
        <p:nvSpPr>
          <p:cNvPr id="4301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noChangeArrowheads="1" noTextEdit="1"/>
          </p:cNvSpPr>
          <p:nvPr>
            <p:ph type="sldImg"/>
          </p:nvPr>
        </p:nvSpPr>
        <p:spPr>
          <a:ln/>
        </p:spPr>
      </p:sp>
      <p:sp>
        <p:nvSpPr>
          <p:cNvPr id="4505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ChangeArrowheads="1" noTextEdit="1"/>
          </p:cNvSpPr>
          <p:nvPr>
            <p:ph type="sldImg"/>
          </p:nvPr>
        </p:nvSpPr>
        <p:spPr>
          <a:ln/>
        </p:spPr>
      </p:sp>
      <p:sp>
        <p:nvSpPr>
          <p:cNvPr id="4710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ln/>
        </p:spPr>
      </p:sp>
      <p:sp>
        <p:nvSpPr>
          <p:cNvPr id="4915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a:ln/>
        </p:spPr>
      </p:sp>
      <p:sp>
        <p:nvSpPr>
          <p:cNvPr id="5120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Rot="1" noChangeAspect="1" noChangeArrowheads="1" noTextEdit="1"/>
          </p:cNvSpPr>
          <p:nvPr>
            <p:ph type="sldImg"/>
          </p:nvPr>
        </p:nvSpPr>
        <p:spPr>
          <a:ln/>
        </p:spPr>
      </p:sp>
      <p:sp>
        <p:nvSpPr>
          <p:cNvPr id="5325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Rot="1" noChangeAspect="1" noChangeArrowheads="1" noTextEdit="1"/>
          </p:cNvSpPr>
          <p:nvPr>
            <p:ph type="sldImg"/>
          </p:nvPr>
        </p:nvSpPr>
        <p:spPr>
          <a:ln/>
        </p:spPr>
      </p:sp>
      <p:sp>
        <p:nvSpPr>
          <p:cNvPr id="5529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a:ln/>
        </p:spPr>
      </p:sp>
      <p:sp>
        <p:nvSpPr>
          <p:cNvPr id="2253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noTextEdit="1"/>
          </p:cNvSpPr>
          <p:nvPr>
            <p:ph type="sldImg"/>
          </p:nvPr>
        </p:nvSpPr>
        <p:spPr>
          <a:ln/>
        </p:spPr>
      </p:sp>
      <p:sp>
        <p:nvSpPr>
          <p:cNvPr id="2457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ln/>
        </p:spPr>
      </p:sp>
      <p:sp>
        <p:nvSpPr>
          <p:cNvPr id="2867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a:ln/>
        </p:spPr>
      </p:sp>
      <p:sp>
        <p:nvSpPr>
          <p:cNvPr id="30722"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noTextEdit="1"/>
          </p:cNvSpPr>
          <p:nvPr>
            <p:ph type="sldImg"/>
          </p:nvPr>
        </p:nvSpPr>
        <p:spPr>
          <a:ln/>
        </p:spPr>
      </p:sp>
      <p:sp>
        <p:nvSpPr>
          <p:cNvPr id="32770"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Freeform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9" name="Title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6" name="Date Placeholder 29"/>
          <p:cNvSpPr>
            <a:spLocks noGrp="1"/>
          </p:cNvSpPr>
          <p:nvPr>
            <p:ph type="dt" sz="half" idx="10"/>
          </p:nvPr>
        </p:nvSpPr>
        <p:spPr/>
        <p:txBody>
          <a:bodyPr/>
          <a:lstStyle>
            <a:lvl1pPr>
              <a:defRPr/>
            </a:lvl1pPr>
          </a:lstStyle>
          <a:p>
            <a:pPr>
              <a:defRPr/>
            </a:pPr>
            <a:fld id="{DACF8E17-C1B4-4979-BDE1-1454EE4FEA38}" type="datetimeFigureOut">
              <a:rPr lang="en-US"/>
              <a:pPr>
                <a:defRPr/>
              </a:pPr>
              <a:t>5/12/2021</a:t>
            </a:fld>
            <a:endParaRPr lang="en-US"/>
          </a:p>
        </p:txBody>
      </p:sp>
      <p:sp>
        <p:nvSpPr>
          <p:cNvPr id="7" name="Footer Placeholder 18"/>
          <p:cNvSpPr>
            <a:spLocks noGrp="1"/>
          </p:cNvSpPr>
          <p:nvPr>
            <p:ph type="ftr" sz="quarter" idx="11"/>
          </p:nvPr>
        </p:nvSpPr>
        <p:spPr/>
        <p:txBody>
          <a:bodyPr/>
          <a:lstStyle>
            <a:lvl1pPr>
              <a:defRPr/>
            </a:lvl1pPr>
          </a:lstStyle>
          <a:p>
            <a:pPr>
              <a:defRPr/>
            </a:pPr>
            <a:endParaRPr lang="en-US"/>
          </a:p>
        </p:txBody>
      </p:sp>
      <p:sp>
        <p:nvSpPr>
          <p:cNvPr id="8" name="Slide Number Placeholder 26"/>
          <p:cNvSpPr>
            <a:spLocks noGrp="1"/>
          </p:cNvSpPr>
          <p:nvPr>
            <p:ph type="sldNum" sz="quarter" idx="12"/>
          </p:nvPr>
        </p:nvSpPr>
        <p:spPr/>
        <p:txBody>
          <a:bodyPr/>
          <a:lstStyle>
            <a:lvl1pPr>
              <a:defRPr/>
            </a:lvl1pPr>
          </a:lstStyle>
          <a:p>
            <a:pPr>
              <a:defRPr/>
            </a:pPr>
            <a:fld id="{24232FCF-43D4-4294-A74B-2006A41A6FA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CAF1FC1A-8EBC-45E1-BEC7-D271277DEA74}" type="datetimeFigureOut">
              <a:rPr lang="en-US"/>
              <a:pPr>
                <a:defRPr/>
              </a:pPr>
              <a:t>5/12/2021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8EF6AF8-D7A4-412C-8C44-01761DB6066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706FC8CB-C91B-4824-A7EF-2D8D54CC902C}" type="datetimeFigureOut">
              <a:rPr lang="en-US"/>
              <a:pPr>
                <a:defRPr/>
              </a:pPr>
              <a:t>5/12/2021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B8258F9-FA94-4394-BF5B-C2E91B70C27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085DC7FF-A3B8-4367-BB96-6F99C5770815}" type="datetimeFigureOut">
              <a:rPr lang="en-US"/>
              <a:pPr>
                <a:defRPr/>
              </a:pPr>
              <a:t>5/12/2021</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8D57F5E-8A29-4274-8945-0C1FA2F2D64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Freeform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5"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fld id="{6EA1C246-A7D8-431E-B7AF-F9700A23B089}" type="datetimeFigureOut">
              <a:rPr lang="en-US"/>
              <a:pPr>
                <a:defRPr/>
              </a:pPr>
              <a:t>5/12/2021</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4F9B4CA9-5F18-4E5B-8B79-A91623BC5F63}"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0AA67718-62C6-4A22-8F42-DE0C69B496B3}" type="datetimeFigureOut">
              <a:rPr lang="en-US"/>
              <a:pPr>
                <a:defRPr/>
              </a:pPr>
              <a:t>5/12/2021</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869B6A66-A373-460D-9935-A84B4FFE382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fld id="{101E0AFD-29B4-4BB6-940D-598037FAD885}" type="datetimeFigureOut">
              <a:rPr lang="en-US"/>
              <a:pPr>
                <a:defRPr/>
              </a:pPr>
              <a:t>5/12/2021</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BC088B2E-DE52-4640-B05C-9BDBFE53834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lstStyle>
            <a:lvl1pPr algn="l">
              <a:defRPr sz="4600"/>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fld id="{692A5C47-90AF-42F4-8624-3AC4CE8460CF}" type="datetimeFigureOut">
              <a:rPr lang="en-US"/>
              <a:pPr>
                <a:defRPr/>
              </a:pPr>
              <a:t>5/12/2021</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1B121795-B5ED-49E4-A7D2-2B92BAB7D5D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E717E842-72AB-4717-AF06-7776EE9E570F}" type="datetimeFigureOut">
              <a:rPr lang="en-US"/>
              <a:pPr>
                <a:defRPr/>
              </a:pPr>
              <a:t>5/12/2021</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4FD9D9C8-AFA8-4F1F-A546-2B7DDEEB641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fld id="{7CA6D277-4707-41ED-B345-1CE220643F90}" type="datetimeFigureOut">
              <a:rPr lang="en-US"/>
              <a:pPr>
                <a:defRPr/>
              </a:pPr>
              <a:t>5/12/2021</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156575" y="6421438"/>
            <a:ext cx="762000" cy="365125"/>
          </a:xfrm>
        </p:spPr>
        <p:txBody>
          <a:bodyPr/>
          <a:lstStyle>
            <a:lvl1pPr>
              <a:defRPr/>
            </a:lvl1pPr>
          </a:lstStyle>
          <a:p>
            <a:pPr>
              <a:defRPr/>
            </a:pPr>
            <a:fld id="{3534D626-ABB4-4E17-AADE-B922D4931B4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fld id="{50B92858-8F02-4969-9CFB-082F8010E15B}" type="datetimeFigureOut">
              <a:rPr lang="en-US"/>
              <a:pPr>
                <a:defRPr/>
              </a:pPr>
              <a:t>5/12/2021</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96062F2B-2025-428C-BF71-EE7B7FEC766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lang="en-US">
              <a:latin typeface="+mn-lt"/>
            </a:endParaRPr>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a:solidFill>
                  <a:schemeClr val="tx2">
                    <a:shade val="50000"/>
                  </a:schemeClr>
                </a:solidFill>
                <a:latin typeface="+mn-lt"/>
              </a:defRPr>
            </a:lvl1pPr>
          </a:lstStyle>
          <a:p>
            <a:pPr>
              <a:defRPr/>
            </a:pPr>
            <a:fld id="{FA6BE324-35B8-430C-B988-5F226FE5B6EA}" type="datetimeFigureOut">
              <a:rPr lang="en-US"/>
              <a:pPr>
                <a:defRPr/>
              </a:pPr>
              <a:t>5/12/2021</a:t>
            </a:fld>
            <a:endParaRPr lang="en-US"/>
          </a:p>
        </p:txBody>
      </p:sp>
      <p:sp>
        <p:nvSpPr>
          <p:cNvPr id="22" name="Footer Placeholder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a:solidFill>
                  <a:schemeClr val="tx2">
                    <a:shade val="5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a:solidFill>
                  <a:schemeClr val="tx2">
                    <a:shade val="50000"/>
                  </a:schemeClr>
                </a:solidFill>
                <a:latin typeface="+mn-lt"/>
              </a:defRPr>
            </a:lvl1pPr>
          </a:lstStyle>
          <a:p>
            <a:pPr>
              <a:defRPr/>
            </a:pPr>
            <a:fld id="{76C0504C-923C-439D-8502-505CD69C0A97}"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68" r:id="rId1"/>
    <p:sldLayoutId id="2147483767" r:id="rId2"/>
    <p:sldLayoutId id="2147483769" r:id="rId3"/>
    <p:sldLayoutId id="2147483766" r:id="rId4"/>
    <p:sldLayoutId id="2147483770" r:id="rId5"/>
    <p:sldLayoutId id="2147483765" r:id="rId6"/>
    <p:sldLayoutId id="2147483764" r:id="rId7"/>
    <p:sldLayoutId id="2147483771" r:id="rId8"/>
    <p:sldLayoutId id="2147483772" r:id="rId9"/>
    <p:sldLayoutId id="2147483763" r:id="rId10"/>
    <p:sldLayoutId id="2147483762" r:id="rId11"/>
  </p:sldLayoutIdLst>
  <p:txStyles>
    <p:titleStyle>
      <a:lvl1pPr algn="l" rtl="0" eaLnBrk="0" fontAlgn="base" hangingPunct="0">
        <a:spcBef>
          <a:spcPct val="0"/>
        </a:spcBef>
        <a:spcAft>
          <a:spcPct val="0"/>
        </a:spcAft>
        <a:defRPr sz="4600" kern="1200">
          <a:solidFill>
            <a:schemeClr val="tx1"/>
          </a:solidFill>
          <a:latin typeface="+mj-lt"/>
          <a:ea typeface="+mj-ea"/>
          <a:cs typeface="+mj-cs"/>
        </a:defRPr>
      </a:lvl1pPr>
      <a:lvl2pPr algn="l" rtl="0" eaLnBrk="0" fontAlgn="base" hangingPunct="0">
        <a:spcBef>
          <a:spcPct val="0"/>
        </a:spcBef>
        <a:spcAft>
          <a:spcPct val="0"/>
        </a:spcAft>
        <a:defRPr sz="4600">
          <a:solidFill>
            <a:schemeClr val="tx1"/>
          </a:solidFill>
          <a:latin typeface="Franklin Gothic Book"/>
        </a:defRPr>
      </a:lvl2pPr>
      <a:lvl3pPr algn="l" rtl="0" eaLnBrk="0" fontAlgn="base" hangingPunct="0">
        <a:spcBef>
          <a:spcPct val="0"/>
        </a:spcBef>
        <a:spcAft>
          <a:spcPct val="0"/>
        </a:spcAft>
        <a:defRPr sz="4600">
          <a:solidFill>
            <a:schemeClr val="tx1"/>
          </a:solidFill>
          <a:latin typeface="Franklin Gothic Book"/>
        </a:defRPr>
      </a:lvl3pPr>
      <a:lvl4pPr algn="l" rtl="0" eaLnBrk="0" fontAlgn="base" hangingPunct="0">
        <a:spcBef>
          <a:spcPct val="0"/>
        </a:spcBef>
        <a:spcAft>
          <a:spcPct val="0"/>
        </a:spcAft>
        <a:defRPr sz="4600">
          <a:solidFill>
            <a:schemeClr val="tx1"/>
          </a:solidFill>
          <a:latin typeface="Franklin Gothic Book"/>
        </a:defRPr>
      </a:lvl4pPr>
      <a:lvl5pPr algn="l" rtl="0" eaLnBrk="0" fontAlgn="base" hangingPunct="0">
        <a:spcBef>
          <a:spcPct val="0"/>
        </a:spcBef>
        <a:spcAft>
          <a:spcPct val="0"/>
        </a:spcAft>
        <a:defRPr sz="4600">
          <a:solidFill>
            <a:schemeClr val="tx1"/>
          </a:solidFill>
          <a:latin typeface="Franklin Gothic Book"/>
        </a:defRPr>
      </a:lvl5pPr>
      <a:lvl6pPr marL="457200" algn="l" rtl="0" fontAlgn="base">
        <a:spcBef>
          <a:spcPct val="0"/>
        </a:spcBef>
        <a:spcAft>
          <a:spcPct val="0"/>
        </a:spcAft>
        <a:defRPr sz="4600">
          <a:solidFill>
            <a:schemeClr val="tx1"/>
          </a:solidFill>
          <a:latin typeface="Franklin Gothic Book"/>
        </a:defRPr>
      </a:lvl6pPr>
      <a:lvl7pPr marL="914400" algn="l" rtl="0" fontAlgn="base">
        <a:spcBef>
          <a:spcPct val="0"/>
        </a:spcBef>
        <a:spcAft>
          <a:spcPct val="0"/>
        </a:spcAft>
        <a:defRPr sz="4600">
          <a:solidFill>
            <a:schemeClr val="tx1"/>
          </a:solidFill>
          <a:latin typeface="Franklin Gothic Book"/>
        </a:defRPr>
      </a:lvl7pPr>
      <a:lvl8pPr marL="1371600" algn="l" rtl="0" fontAlgn="base">
        <a:spcBef>
          <a:spcPct val="0"/>
        </a:spcBef>
        <a:spcAft>
          <a:spcPct val="0"/>
        </a:spcAft>
        <a:defRPr sz="4600">
          <a:solidFill>
            <a:schemeClr val="tx1"/>
          </a:solidFill>
          <a:latin typeface="Franklin Gothic Book"/>
        </a:defRPr>
      </a:lvl8pPr>
      <a:lvl9pPr marL="1828800" algn="l" rtl="0" fontAlgn="base">
        <a:spcBef>
          <a:spcPct val="0"/>
        </a:spcBef>
        <a:spcAft>
          <a:spcPct val="0"/>
        </a:spcAft>
        <a:defRPr sz="4600">
          <a:solidFill>
            <a:schemeClr val="tx1"/>
          </a:solidFill>
          <a:latin typeface="Franklin Gothic Book"/>
        </a:defRPr>
      </a:lvl9pPr>
    </p:titleStyle>
    <p:bodyStyle>
      <a:lvl1pPr marL="419100"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eaLnBrk="0" fontAlgn="base" hangingPunct="0">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eaLnBrk="0" fontAlgn="base" hangingPunct="0">
        <a:spcBef>
          <a:spcPct val="20000"/>
        </a:spcBef>
        <a:spcAft>
          <a:spcPct val="0"/>
        </a:spcAft>
        <a:buClr>
          <a:srgbClr val="9BBB59"/>
        </a:buClr>
        <a:buSzPct val="90000"/>
        <a:buFont typeface="Wingdings 2" pitchFamily="18" charset="2"/>
        <a:buChar char=""/>
        <a:defRPr sz="2000" kern="1200">
          <a:solidFill>
            <a:schemeClr val="tx1"/>
          </a:solidFill>
          <a:latin typeface="+mn-lt"/>
          <a:ea typeface="+mn-ea"/>
          <a:cs typeface="+mn-cs"/>
        </a:defRPr>
      </a:lvl4pPr>
      <a:lvl5pPr marL="1489075" indent="-182563" algn="l" rtl="0" eaLnBrk="0" fontAlgn="base" hangingPunct="0">
        <a:spcBef>
          <a:spcPct val="20000"/>
        </a:spcBef>
        <a:spcAft>
          <a:spcPct val="0"/>
        </a:spcAft>
        <a:buClr>
          <a:srgbClr val="8064A2"/>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dlis.dos.state.fl.us/barm/handbooks/basics.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7800" y="6019800"/>
            <a:ext cx="3962401" cy="914400"/>
          </a:xfrm>
        </p:spPr>
        <p:txBody>
          <a:bodyPr>
            <a:normAutofit/>
          </a:bodyPr>
          <a:lstStyle/>
          <a:p>
            <a:pPr algn="l" eaLnBrk="1" fontAlgn="auto" hangingPunct="1">
              <a:spcAft>
                <a:spcPts val="0"/>
              </a:spcAft>
              <a:defRPr/>
            </a:pPr>
            <a:r>
              <a:rPr sz="2700" dirty="0">
                <a:solidFill>
                  <a:schemeClr val="tx1"/>
                </a:solidFill>
              </a:rPr>
              <a:t>Marc Snow</a:t>
            </a:r>
            <a:br>
              <a:rPr sz="3600" dirty="0">
                <a:solidFill>
                  <a:schemeClr val="tx1"/>
                </a:solidFill>
              </a:rPr>
            </a:br>
            <a:r>
              <a:rPr sz="2200" dirty="0">
                <a:solidFill>
                  <a:schemeClr val="tx1"/>
                </a:solidFill>
              </a:rPr>
              <a:t>Associate  General Counsel</a:t>
            </a:r>
            <a:endParaRPr dirty="0"/>
          </a:p>
        </p:txBody>
      </p:sp>
      <p:sp>
        <p:nvSpPr>
          <p:cNvPr id="15362" name="Subtitle 2"/>
          <p:cNvSpPr>
            <a:spLocks noGrp="1"/>
          </p:cNvSpPr>
          <p:nvPr>
            <p:ph type="subTitle" idx="1"/>
          </p:nvPr>
        </p:nvSpPr>
        <p:spPr>
          <a:xfrm>
            <a:off x="1219200" y="1143000"/>
            <a:ext cx="6480175" cy="3581400"/>
          </a:xfrm>
        </p:spPr>
        <p:txBody>
          <a:bodyPr>
            <a:normAutofit fontScale="70000" lnSpcReduction="20000"/>
          </a:bodyPr>
          <a:lstStyle/>
          <a:p>
            <a:pPr algn="ctr" eaLnBrk="1" hangingPunct="1"/>
            <a:r>
              <a:rPr lang="en-US" sz="7200" dirty="0">
                <a:latin typeface="Arial Black" pitchFamily="34" charset="0"/>
              </a:rPr>
              <a:t>Government in the Sunshine and </a:t>
            </a:r>
          </a:p>
          <a:p>
            <a:pPr algn="ctr" eaLnBrk="1" hangingPunct="1"/>
            <a:r>
              <a:rPr lang="en-US" sz="7200" dirty="0">
                <a:latin typeface="Arial Black" pitchFamily="34" charset="0"/>
              </a:rPr>
              <a:t>UNF Student Government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p:txBody>
          <a:bodyPr/>
          <a:lstStyle/>
          <a:p>
            <a:pPr eaLnBrk="1" hangingPunct="1"/>
            <a:r>
              <a:rPr lang="en-US" sz="3600"/>
              <a:t>Who in SG Does this </a:t>
            </a:r>
            <a:r>
              <a:rPr lang="en-US" sz="3600" u="sng"/>
              <a:t>Not</a:t>
            </a:r>
            <a:r>
              <a:rPr lang="en-US" sz="3600"/>
              <a:t> Apply to?</a:t>
            </a:r>
          </a:p>
        </p:txBody>
      </p:sp>
      <p:sp>
        <p:nvSpPr>
          <p:cNvPr id="33794" name="Rectangle 3"/>
          <p:cNvSpPr>
            <a:spLocks noGrp="1"/>
          </p:cNvSpPr>
          <p:nvPr>
            <p:ph idx="1"/>
          </p:nvPr>
        </p:nvSpPr>
        <p:spPr/>
        <p:txBody>
          <a:bodyPr/>
          <a:lstStyle/>
          <a:p>
            <a:pPr eaLnBrk="1" hangingPunct="1"/>
            <a:r>
              <a:rPr lang="en-US" dirty="0"/>
              <a:t>Meetings of the 4 Executive Agencies</a:t>
            </a:r>
          </a:p>
          <a:p>
            <a:pPr marL="796925" lvl="1" indent="-457200" eaLnBrk="1" hangingPunct="1">
              <a:buFont typeface="+mj-lt"/>
              <a:buAutoNum type="arabicPeriod"/>
            </a:pPr>
            <a:r>
              <a:rPr lang="en-US" sz="2000" dirty="0"/>
              <a:t>Osprey Productions</a:t>
            </a:r>
          </a:p>
          <a:p>
            <a:pPr marL="796925" lvl="1" indent="-457200" eaLnBrk="1" hangingPunct="1">
              <a:buFont typeface="+mj-lt"/>
              <a:buAutoNum type="arabicPeriod"/>
            </a:pPr>
            <a:r>
              <a:rPr lang="en-US" sz="2000" dirty="0"/>
              <a:t>Club Alliance</a:t>
            </a:r>
          </a:p>
          <a:p>
            <a:pPr marL="796925" lvl="1" indent="-457200" eaLnBrk="1" hangingPunct="1">
              <a:buFont typeface="+mj-lt"/>
              <a:buAutoNum type="arabicPeriod"/>
            </a:pPr>
            <a:r>
              <a:rPr lang="en-US" sz="2000" dirty="0"/>
              <a:t>African – American Student Union</a:t>
            </a:r>
          </a:p>
          <a:p>
            <a:pPr marL="796925" lvl="1" indent="-457200" eaLnBrk="1" hangingPunct="1">
              <a:buFont typeface="+mj-lt"/>
              <a:buAutoNum type="arabicPeriod"/>
            </a:pPr>
            <a:r>
              <a:rPr lang="en-US" sz="2000" dirty="0"/>
              <a:t>Volunteer Center</a:t>
            </a:r>
          </a:p>
          <a:p>
            <a:pPr eaLnBrk="1" hangingPunct="1"/>
            <a:r>
              <a:rPr lang="en-US" dirty="0"/>
              <a:t>Meetings between the President and his/her Cabinet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eaLnBrk="1" hangingPunct="1"/>
            <a:r>
              <a:rPr lang="en-US"/>
              <a:t>Public Records</a:t>
            </a:r>
          </a:p>
        </p:txBody>
      </p:sp>
      <p:sp>
        <p:nvSpPr>
          <p:cNvPr id="35842" name="Content Placeholder 2"/>
          <p:cNvSpPr>
            <a:spLocks noGrp="1"/>
          </p:cNvSpPr>
          <p:nvPr>
            <p:ph idx="1"/>
          </p:nvPr>
        </p:nvSpPr>
        <p:spPr/>
        <p:txBody>
          <a:bodyPr/>
          <a:lstStyle/>
          <a:p>
            <a:pPr eaLnBrk="1" hangingPunct="1">
              <a:lnSpc>
                <a:spcPct val="90000"/>
              </a:lnSpc>
              <a:buFont typeface="Wingdings 2" pitchFamily="18" charset="2"/>
              <a:buNone/>
            </a:pPr>
            <a:r>
              <a:rPr lang="en-US"/>
              <a:t>	“Public records means all documents, papers, letters, maps, books, tapes, photographs, films, sound recordings, data processing software, or other material, regardless of the physical form, characteristics, or means of transmission, made or received pursuant to law or ordinance or in connection with the transaction of official business by any agency.”</a:t>
            </a:r>
          </a:p>
        </p:txBody>
      </p:sp>
      <p:sp>
        <p:nvSpPr>
          <p:cNvPr id="35843" name="TextBox 3"/>
          <p:cNvSpPr txBox="1">
            <a:spLocks noChangeArrowheads="1"/>
          </p:cNvSpPr>
          <p:nvPr/>
        </p:nvSpPr>
        <p:spPr bwMode="auto">
          <a:xfrm>
            <a:off x="2895600" y="6019800"/>
            <a:ext cx="5410200" cy="366713"/>
          </a:xfrm>
          <a:prstGeom prst="rect">
            <a:avLst/>
          </a:prstGeom>
          <a:noFill/>
          <a:ln w="9525">
            <a:noFill/>
            <a:miter lim="800000"/>
            <a:headEnd/>
            <a:tailEnd/>
          </a:ln>
        </p:spPr>
        <p:txBody>
          <a:bodyPr>
            <a:spAutoFit/>
          </a:bodyPr>
          <a:lstStyle/>
          <a:p>
            <a:r>
              <a:rPr lang="en-US" b="1"/>
              <a:t>--Chapter 119.011 (11), Florida Statutes</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p:nvPr>
        </p:nvSpPr>
        <p:spPr/>
        <p:txBody>
          <a:bodyPr/>
          <a:lstStyle/>
          <a:p>
            <a:pPr algn="ctr" eaLnBrk="1" hangingPunct="1"/>
            <a:r>
              <a:rPr lang="en-US" sz="3200"/>
              <a:t>Florida’s Public Records Law has a </a:t>
            </a:r>
            <a:br>
              <a:rPr lang="en-US" sz="3200"/>
            </a:br>
            <a:r>
              <a:rPr lang="en-US" sz="3200"/>
              <a:t>Very Broad Interpretation</a:t>
            </a:r>
          </a:p>
        </p:txBody>
      </p:sp>
      <p:sp>
        <p:nvSpPr>
          <p:cNvPr id="37890" name="Rectangle 3"/>
          <p:cNvSpPr>
            <a:spLocks noGrp="1"/>
          </p:cNvSpPr>
          <p:nvPr>
            <p:ph idx="1"/>
          </p:nvPr>
        </p:nvSpPr>
        <p:spPr/>
        <p:txBody>
          <a:bodyPr/>
          <a:lstStyle/>
          <a:p>
            <a:pPr eaLnBrk="1" hangingPunct="1">
              <a:buFont typeface="Wingdings 2" pitchFamily="18" charset="2"/>
              <a:buNone/>
            </a:pPr>
            <a:r>
              <a:rPr lang="en-US"/>
              <a:t>	</a:t>
            </a:r>
          </a:p>
          <a:p>
            <a:pPr eaLnBrk="1" hangingPunct="1">
              <a:buFont typeface="Wingdings 2" pitchFamily="18" charset="2"/>
              <a:buNone/>
            </a:pPr>
            <a:r>
              <a:rPr lang="en-US"/>
              <a:t>	Virtually, any document created, received or maintained by Student Government and its representatives acting in their official Student Government capacities is considered a public record and is subject to inspection by the public.</a:t>
            </a:r>
          </a:p>
          <a:p>
            <a:pPr eaLnBrk="1" hangingPunct="1">
              <a:buFont typeface="Wingdings 2" pitchFamily="18" charset="2"/>
              <a:buNone/>
            </a:pP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p:nvPr>
        </p:nvSpPr>
        <p:spPr/>
        <p:txBody>
          <a:bodyPr/>
          <a:lstStyle/>
          <a:p>
            <a:pPr algn="ctr" eaLnBrk="1" hangingPunct="1"/>
            <a:r>
              <a:rPr lang="en-US" sz="3600"/>
              <a:t>Public Records may be Accessed via a  “Public Records Request”</a:t>
            </a:r>
          </a:p>
        </p:txBody>
      </p:sp>
      <p:sp>
        <p:nvSpPr>
          <p:cNvPr id="39938" name="Rectangle 3"/>
          <p:cNvSpPr>
            <a:spLocks noGrp="1"/>
          </p:cNvSpPr>
          <p:nvPr>
            <p:ph idx="1"/>
          </p:nvPr>
        </p:nvSpPr>
        <p:spPr/>
        <p:txBody>
          <a:bodyPr/>
          <a:lstStyle/>
          <a:p>
            <a:pPr eaLnBrk="1" hangingPunct="1">
              <a:buFont typeface="Wingdings 2" pitchFamily="18" charset="2"/>
              <a:buNone/>
            </a:pPr>
            <a:r>
              <a:rPr lang="en-US" sz="3400" dirty="0"/>
              <a:t>These requests can be</a:t>
            </a:r>
            <a:r>
              <a:rPr lang="en-US" dirty="0"/>
              <a:t>:</a:t>
            </a:r>
          </a:p>
          <a:p>
            <a:pPr eaLnBrk="1" hangingPunct="1"/>
            <a:r>
              <a:rPr lang="en-US" sz="3400" dirty="0"/>
              <a:t>Verbal </a:t>
            </a:r>
          </a:p>
          <a:p>
            <a:pPr eaLnBrk="1" hangingPunct="1"/>
            <a:r>
              <a:rPr lang="en-US" sz="3400" dirty="0"/>
              <a:t>Written</a:t>
            </a:r>
          </a:p>
          <a:p>
            <a:pPr eaLnBrk="1" hangingPunct="1"/>
            <a:r>
              <a:rPr lang="en-US" sz="3400" dirty="0"/>
              <a:t>E-mailed</a:t>
            </a:r>
          </a:p>
          <a:p>
            <a:pPr eaLnBrk="1" hangingPunct="1"/>
            <a:r>
              <a:rPr lang="en-US" sz="3400" dirty="0"/>
              <a:t>Made by </a:t>
            </a:r>
            <a:r>
              <a:rPr lang="en-US" sz="3400" b="1" u="sng" dirty="0"/>
              <a:t>any</a:t>
            </a:r>
            <a:r>
              <a:rPr lang="en-US" sz="3400" dirty="0">
                <a:solidFill>
                  <a:schemeClr val="accent1"/>
                </a:solidFill>
              </a:rPr>
              <a:t> </a:t>
            </a:r>
            <a:r>
              <a:rPr lang="en-US" sz="3400" dirty="0"/>
              <a:t>person for </a:t>
            </a:r>
            <a:r>
              <a:rPr lang="en-US" sz="3400" b="1" u="sng" dirty="0"/>
              <a:t>any</a:t>
            </a:r>
            <a:r>
              <a:rPr lang="en-US" sz="3400" dirty="0">
                <a:solidFill>
                  <a:schemeClr val="accent1"/>
                </a:solidFill>
              </a:rPr>
              <a:t> </a:t>
            </a:r>
            <a:r>
              <a:rPr lang="en-US" sz="3400" dirty="0"/>
              <a:t>reason.</a:t>
            </a:r>
          </a:p>
          <a:p>
            <a:pPr eaLnBrk="1" hangingPunct="1"/>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p:cNvSpPr>
          <p:nvPr>
            <p:ph type="title"/>
          </p:nvPr>
        </p:nvSpPr>
        <p:spPr/>
        <p:txBody>
          <a:bodyPr/>
          <a:lstStyle/>
          <a:p>
            <a:r>
              <a:rPr lang="en-US" sz="4200"/>
              <a:t>What a Requestor is Entitled to</a:t>
            </a:r>
          </a:p>
        </p:txBody>
      </p:sp>
      <p:sp>
        <p:nvSpPr>
          <p:cNvPr id="41986" name="Rectangle 3"/>
          <p:cNvSpPr>
            <a:spLocks noGrp="1"/>
          </p:cNvSpPr>
          <p:nvPr>
            <p:ph idx="1"/>
          </p:nvPr>
        </p:nvSpPr>
        <p:spPr/>
        <p:txBody>
          <a:bodyPr/>
          <a:lstStyle/>
          <a:p>
            <a:pPr>
              <a:lnSpc>
                <a:spcPct val="90000"/>
              </a:lnSpc>
            </a:pPr>
            <a:r>
              <a:rPr lang="en-US" sz="3100" dirty="0"/>
              <a:t>Chapter 119, F.S. creates a right of access to records made or received in connection with official business of a public body.  </a:t>
            </a:r>
            <a:endParaRPr lang="en-US" dirty="0"/>
          </a:p>
          <a:p>
            <a:pPr>
              <a:lnSpc>
                <a:spcPct val="90000"/>
              </a:lnSpc>
            </a:pPr>
            <a:r>
              <a:rPr lang="en-US" dirty="0"/>
              <a:t>The requestor can inspect and copy any public record which is not exempt from disclosure.</a:t>
            </a:r>
          </a:p>
          <a:p>
            <a:pPr>
              <a:lnSpc>
                <a:spcPct val="90000"/>
              </a:lnSpc>
            </a:pPr>
            <a:r>
              <a:rPr lang="en-US" dirty="0"/>
              <a:t>A requestor’s motive is irrelevant and they do not have to tell you “why” s/he wants the records.</a:t>
            </a:r>
          </a:p>
          <a:p>
            <a:pPr>
              <a:lnSpc>
                <a:spcPct val="90000"/>
              </a:lnSpc>
            </a:pPr>
            <a:endParaRPr lang="en-US" dirty="0"/>
          </a:p>
          <a:p>
            <a:pPr>
              <a:lnSpc>
                <a:spcPct val="90000"/>
              </a:lnSpc>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p:cNvSpPr>
          <p:nvPr>
            <p:ph type="title"/>
          </p:nvPr>
        </p:nvSpPr>
        <p:spPr/>
        <p:txBody>
          <a:bodyPr/>
          <a:lstStyle/>
          <a:p>
            <a:pPr algn="ctr" eaLnBrk="1" hangingPunct="1"/>
            <a:r>
              <a:rPr lang="en-US" sz="3600"/>
              <a:t>If You Receive a Request for Public Records, Do the Following:</a:t>
            </a:r>
          </a:p>
        </p:txBody>
      </p:sp>
      <p:sp>
        <p:nvSpPr>
          <p:cNvPr id="44034" name="Rectangle 3"/>
          <p:cNvSpPr>
            <a:spLocks noGrp="1"/>
          </p:cNvSpPr>
          <p:nvPr>
            <p:ph idx="1"/>
          </p:nvPr>
        </p:nvSpPr>
        <p:spPr/>
        <p:txBody>
          <a:bodyPr/>
          <a:lstStyle/>
          <a:p>
            <a:pPr eaLnBrk="1" hangingPunct="1">
              <a:lnSpc>
                <a:spcPct val="90000"/>
              </a:lnSpc>
            </a:pPr>
            <a:r>
              <a:rPr lang="en-US" dirty="0"/>
              <a:t>Immediately notify the SG Advisor of the request.</a:t>
            </a:r>
          </a:p>
          <a:p>
            <a:pPr eaLnBrk="1" hangingPunct="1">
              <a:lnSpc>
                <a:spcPct val="90000"/>
              </a:lnSpc>
            </a:pPr>
            <a:r>
              <a:rPr lang="en-US" dirty="0"/>
              <a:t>Remember -- records custodian has a “reasonable” time to respond so make sure you know what to provide the requestor.</a:t>
            </a:r>
          </a:p>
          <a:p>
            <a:pPr eaLnBrk="1" hangingPunct="1">
              <a:lnSpc>
                <a:spcPct val="90000"/>
              </a:lnSpc>
            </a:pPr>
            <a:r>
              <a:rPr lang="en-US" dirty="0"/>
              <a:t>Determine whether exemptions apply to the records requested.</a:t>
            </a:r>
          </a:p>
          <a:p>
            <a:pPr eaLnBrk="1" hangingPunct="1">
              <a:lnSpc>
                <a:spcPct val="90000"/>
              </a:lnSpc>
            </a:pPr>
            <a:r>
              <a:rPr lang="en-US" dirty="0"/>
              <a:t>Determine whether there will be a need to redact confidential information from the records to be produced.</a:t>
            </a:r>
          </a:p>
          <a:p>
            <a:pPr eaLnBrk="1" hangingPunct="1">
              <a:lnSpc>
                <a:spcPct val="90000"/>
              </a:lnSpc>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p:cNvSpPr>
          <p:nvPr>
            <p:ph type="title"/>
          </p:nvPr>
        </p:nvSpPr>
        <p:spPr/>
        <p:txBody>
          <a:bodyPr/>
          <a:lstStyle/>
          <a:p>
            <a:pPr eaLnBrk="1" hangingPunct="1"/>
            <a:r>
              <a:rPr lang="en-US" sz="4200"/>
              <a:t>Additional Issues to Consider</a:t>
            </a:r>
          </a:p>
        </p:txBody>
      </p:sp>
      <p:sp>
        <p:nvSpPr>
          <p:cNvPr id="46082" name="Rectangle 3"/>
          <p:cNvSpPr>
            <a:spLocks noGrp="1"/>
          </p:cNvSpPr>
          <p:nvPr>
            <p:ph idx="1"/>
          </p:nvPr>
        </p:nvSpPr>
        <p:spPr>
          <a:xfrm>
            <a:off x="381000" y="1600200"/>
            <a:ext cx="7467600" cy="4525963"/>
          </a:xfrm>
        </p:spPr>
        <p:txBody>
          <a:bodyPr/>
          <a:lstStyle/>
          <a:p>
            <a:pPr eaLnBrk="1" hangingPunct="1">
              <a:lnSpc>
                <a:spcPct val="90000"/>
              </a:lnSpc>
            </a:pPr>
            <a:r>
              <a:rPr lang="en-US" sz="2800"/>
              <a:t>Records custodian may charge for the cost of duplication ($.15 per copy, $.20 for double-sided copies and $1.00 per certified copy) and if the request is voluminous, the cost of labor for retrieving and redacting records </a:t>
            </a:r>
          </a:p>
          <a:p>
            <a:pPr eaLnBrk="1" hangingPunct="1">
              <a:lnSpc>
                <a:spcPct val="90000"/>
              </a:lnSpc>
            </a:pPr>
            <a:r>
              <a:rPr lang="en-US" sz="2800"/>
              <a:t>Whether the request may be subject to a “special service charge”.  For example, most requests for email involve charging a special service charge because of extensive use of ITS resources. </a:t>
            </a:r>
          </a:p>
          <a:p>
            <a:pPr eaLnBrk="1" hangingPunct="1">
              <a:lnSpc>
                <a:spcPct val="90000"/>
              </a:lnSpc>
            </a:pPr>
            <a:endParaRPr lang="en-US" sz="2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p:cNvSpPr>
          <p:nvPr>
            <p:ph type="title"/>
          </p:nvPr>
        </p:nvSpPr>
        <p:spPr/>
        <p:txBody>
          <a:bodyPr/>
          <a:lstStyle/>
          <a:p>
            <a:pPr algn="ctr" eaLnBrk="1" hangingPunct="1"/>
            <a:r>
              <a:rPr lang="en-US" sz="3400"/>
              <a:t>Confidential Records That are Exempt From Disclosure:</a:t>
            </a:r>
          </a:p>
        </p:txBody>
      </p:sp>
      <p:sp>
        <p:nvSpPr>
          <p:cNvPr id="48130" name="Rectangle 3"/>
          <p:cNvSpPr>
            <a:spLocks noGrp="1"/>
          </p:cNvSpPr>
          <p:nvPr>
            <p:ph idx="1"/>
          </p:nvPr>
        </p:nvSpPr>
        <p:spPr/>
        <p:txBody>
          <a:bodyPr/>
          <a:lstStyle/>
          <a:p>
            <a:pPr eaLnBrk="1" hangingPunct="1"/>
            <a:r>
              <a:rPr lang="en-US" dirty="0"/>
              <a:t>Student records under FERPA</a:t>
            </a:r>
          </a:p>
          <a:p>
            <a:pPr eaLnBrk="1" hangingPunct="1"/>
            <a:r>
              <a:rPr lang="en-US" dirty="0"/>
              <a:t>Social Security numbers</a:t>
            </a:r>
          </a:p>
          <a:p>
            <a:pPr eaLnBrk="1" hangingPunct="1"/>
            <a:r>
              <a:rPr lang="en-US" dirty="0"/>
              <a:t>Medical information</a:t>
            </a:r>
          </a:p>
          <a:p>
            <a:pPr eaLnBrk="1" hangingPunct="1"/>
            <a:r>
              <a:rPr lang="en-US" dirty="0"/>
              <a:t>Employee disciplinary records while discipline is in process</a:t>
            </a:r>
          </a:p>
          <a:p>
            <a:pPr eaLnBrk="1" hangingPunct="1">
              <a:buFont typeface="Wingdings 2" pitchFamily="18" charset="2"/>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p:cNvSpPr>
          <p:nvPr>
            <p:ph type="title"/>
          </p:nvPr>
        </p:nvSpPr>
        <p:spPr/>
        <p:txBody>
          <a:bodyPr/>
          <a:lstStyle/>
          <a:p>
            <a:pPr algn="ctr" eaLnBrk="1" hangingPunct="1"/>
            <a:r>
              <a:rPr lang="en-US" sz="2800"/>
              <a:t>What is </a:t>
            </a:r>
            <a:r>
              <a:rPr lang="en-US" sz="2800" u="sng"/>
              <a:t>Not</a:t>
            </a:r>
            <a:r>
              <a:rPr lang="en-US" sz="2800"/>
              <a:t> Required When Responding to a Public Records Request</a:t>
            </a:r>
          </a:p>
        </p:txBody>
      </p:sp>
      <p:sp>
        <p:nvSpPr>
          <p:cNvPr id="50178" name="Rectangle 3"/>
          <p:cNvSpPr>
            <a:spLocks noGrp="1"/>
          </p:cNvSpPr>
          <p:nvPr>
            <p:ph idx="1"/>
          </p:nvPr>
        </p:nvSpPr>
        <p:spPr/>
        <p:txBody>
          <a:bodyPr/>
          <a:lstStyle/>
          <a:p>
            <a:pPr eaLnBrk="1" hangingPunct="1"/>
            <a:r>
              <a:rPr lang="en-US" dirty="0"/>
              <a:t>No requirement to create records.</a:t>
            </a:r>
          </a:p>
          <a:p>
            <a:pPr eaLnBrk="1" hangingPunct="1"/>
            <a:r>
              <a:rPr lang="en-US" dirty="0"/>
              <a:t>No requirement to provide records in the format requested.</a:t>
            </a:r>
          </a:p>
          <a:p>
            <a:pPr eaLnBrk="1" hangingPunct="1"/>
            <a:r>
              <a:rPr lang="en-US" dirty="0"/>
              <a:t>No requirement to meet requestor’s “timetable”.</a:t>
            </a:r>
          </a:p>
          <a:p>
            <a:pPr eaLnBrk="1" hangingPunct="1"/>
            <a:r>
              <a:rPr lang="en-US" dirty="0"/>
              <a:t>No requirement to provide information not in the records.</a:t>
            </a:r>
          </a:p>
          <a:p>
            <a:pPr eaLnBrk="1" hangingPunct="1"/>
            <a:r>
              <a:rPr lang="en-US" dirty="0"/>
              <a:t>No requirement to explain the records.</a:t>
            </a:r>
          </a:p>
          <a:p>
            <a:pPr eaLnBrk="1" hangingPunct="1"/>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p:cNvSpPr>
          <p:nvPr>
            <p:ph type="title"/>
          </p:nvPr>
        </p:nvSpPr>
        <p:spPr/>
        <p:txBody>
          <a:bodyPr/>
          <a:lstStyle/>
          <a:p>
            <a:pPr eaLnBrk="1" hangingPunct="1"/>
            <a:r>
              <a:rPr lang="en-US" sz="3600"/>
              <a:t>Record Retention Requirements</a:t>
            </a:r>
          </a:p>
        </p:txBody>
      </p:sp>
      <p:sp>
        <p:nvSpPr>
          <p:cNvPr id="52226" name="Rectangle 3"/>
          <p:cNvSpPr>
            <a:spLocks noGrp="1"/>
          </p:cNvSpPr>
          <p:nvPr>
            <p:ph idx="1"/>
          </p:nvPr>
        </p:nvSpPr>
        <p:spPr/>
        <p:txBody>
          <a:bodyPr/>
          <a:lstStyle/>
          <a:p>
            <a:pPr eaLnBrk="1" hangingPunct="1"/>
            <a:r>
              <a:rPr lang="en-US" dirty="0"/>
              <a:t>Must be maintained in accordance with retention schedules promulgated by the state librarian.</a:t>
            </a:r>
          </a:p>
          <a:p>
            <a:pPr eaLnBrk="1" hangingPunct="1"/>
            <a:r>
              <a:rPr lang="en-US" dirty="0"/>
              <a:t>The Secretary of State publishes a handbook called “The Basics of Records Management Handbook”</a:t>
            </a:r>
            <a:r>
              <a:rPr lang="en-US" sz="2800" dirty="0"/>
              <a:t> </a:t>
            </a:r>
            <a:r>
              <a:rPr lang="en-US" sz="2100" dirty="0">
                <a:solidFill>
                  <a:schemeClr val="tx1">
                    <a:lumMod val="95000"/>
                  </a:schemeClr>
                </a:solidFill>
                <a:hlinkClick r:id="rId3">
                  <a:extLst>
                    <a:ext uri="{A12FA001-AC4F-418D-AE19-62706E023703}">
                      <ahyp:hlinkClr xmlns:ahyp="http://schemas.microsoft.com/office/drawing/2018/hyperlinkcolor" val="tx"/>
                    </a:ext>
                  </a:extLst>
                </a:hlinkClick>
              </a:rPr>
              <a:t>http://www.dlis.dos.state.fl.us/barm/handbooks/basics.pdf</a:t>
            </a:r>
            <a:r>
              <a:rPr lang="en-US" sz="2800" dirty="0">
                <a:solidFill>
                  <a:schemeClr val="tx1">
                    <a:lumMod val="95000"/>
                  </a:schemeClr>
                </a:solidFill>
              </a:rPr>
              <a:t> </a:t>
            </a:r>
          </a:p>
          <a:p>
            <a:pPr eaLnBrk="1" hangingPunct="1"/>
            <a:r>
              <a:rPr lang="en-US" dirty="0"/>
              <a:t>Most records must be maintained for 3 years.</a:t>
            </a:r>
          </a:p>
          <a:p>
            <a:pPr eaLnBrk="1" hangingPunct="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sz="3600" dirty="0"/>
              <a:t>What is Florida’s Sunshine Law?</a:t>
            </a:r>
          </a:p>
        </p:txBody>
      </p:sp>
      <p:sp>
        <p:nvSpPr>
          <p:cNvPr id="17410" name="Content Placeholder 2"/>
          <p:cNvSpPr>
            <a:spLocks noGrp="1"/>
          </p:cNvSpPr>
          <p:nvPr>
            <p:ph idx="1"/>
          </p:nvPr>
        </p:nvSpPr>
        <p:spPr/>
        <p:txBody>
          <a:bodyPr/>
          <a:lstStyle/>
          <a:p>
            <a:pPr marL="608013" indent="-571500" eaLnBrk="1" hangingPunct="1">
              <a:lnSpc>
                <a:spcPct val="90000"/>
              </a:lnSpc>
              <a:buFont typeface="Wingdings 2" pitchFamily="18" charset="2"/>
              <a:buNone/>
            </a:pPr>
            <a:r>
              <a:rPr lang="en-US" sz="2800" dirty="0"/>
              <a:t>The law consists of two areas:</a:t>
            </a:r>
          </a:p>
          <a:p>
            <a:pPr marL="608013" indent="-571500" eaLnBrk="1" hangingPunct="1">
              <a:lnSpc>
                <a:spcPct val="90000"/>
              </a:lnSpc>
              <a:buFont typeface="Wingdings 2" pitchFamily="18" charset="2"/>
              <a:buNone/>
            </a:pPr>
            <a:endParaRPr lang="en-US" sz="2800" dirty="0"/>
          </a:p>
          <a:p>
            <a:pPr marL="608013" indent="-571500" eaLnBrk="1" hangingPunct="1">
              <a:lnSpc>
                <a:spcPct val="90000"/>
              </a:lnSpc>
              <a:buFont typeface="Wingdings 2" pitchFamily="18" charset="2"/>
              <a:buAutoNum type="arabicPeriod"/>
            </a:pPr>
            <a:r>
              <a:rPr lang="en-US" sz="2800" dirty="0"/>
              <a:t>The “Open Meetings Law” (Chapter 286, Florida Statutes) which provides that meetings of an elected board or commission are open to the public; and</a:t>
            </a:r>
          </a:p>
          <a:p>
            <a:pPr marL="608013" indent="-571500" eaLnBrk="1" hangingPunct="1">
              <a:lnSpc>
                <a:spcPct val="90000"/>
              </a:lnSpc>
              <a:buFont typeface="Wingdings 2" pitchFamily="18" charset="2"/>
              <a:buNone/>
            </a:pPr>
            <a:r>
              <a:rPr lang="en-US" sz="2000" dirty="0">
                <a:solidFill>
                  <a:schemeClr val="accent1"/>
                </a:solidFill>
              </a:rPr>
              <a:t>2</a:t>
            </a:r>
            <a:r>
              <a:rPr lang="en-US" sz="2800" dirty="0">
                <a:solidFill>
                  <a:schemeClr val="accent1"/>
                </a:solidFill>
              </a:rPr>
              <a:t>.</a:t>
            </a:r>
            <a:r>
              <a:rPr lang="en-US" sz="2800" dirty="0"/>
              <a:t>  The “Public Records Law” (Chapter 119, Florida Statutes) which creates a right of access to records made or received in connection with official business of a public body.</a:t>
            </a:r>
          </a:p>
          <a:p>
            <a:pPr marL="608013" indent="-571500" eaLnBrk="1" hangingPunct="1">
              <a:lnSpc>
                <a:spcPct val="90000"/>
              </a:lnSpc>
            </a:pPr>
            <a:endParaRPr 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p:cNvSpPr>
          <p:nvPr>
            <p:ph type="title"/>
          </p:nvPr>
        </p:nvSpPr>
        <p:spPr/>
        <p:txBody>
          <a:bodyPr/>
          <a:lstStyle/>
          <a:p>
            <a:pPr eaLnBrk="1" hangingPunct="1"/>
            <a:r>
              <a:rPr lang="en-US" dirty="0"/>
              <a:t>		Questions?</a:t>
            </a:r>
          </a:p>
        </p:txBody>
      </p:sp>
      <p:sp>
        <p:nvSpPr>
          <p:cNvPr id="54274" name="Rectangle 3"/>
          <p:cNvSpPr>
            <a:spLocks noGrp="1"/>
          </p:cNvSpPr>
          <p:nvPr>
            <p:ph idx="1"/>
          </p:nvPr>
        </p:nvSpPr>
        <p:spPr/>
        <p:txBody>
          <a:bodyPr/>
          <a:lstStyle/>
          <a:p>
            <a:pPr eaLnBrk="1" hangingPunct="1">
              <a:buFont typeface="Wingdings 2" pitchFamily="18" charset="2"/>
              <a:buNone/>
            </a:pPr>
            <a:r>
              <a:rPr lang="en-US" dirty="0"/>
              <a:t>	Further information regarding Florida’s Government-in-the-Sunshine law can be accessed on UNF’s Office of the General Counsel’s website in the FAQ area.  Also, feel free to contact Marc Snow in the Office of the General Counsel at 620-2866.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algn="ctr" eaLnBrk="1" hangingPunct="1"/>
            <a:r>
              <a:rPr lang="en-US" sz="3600" b="1"/>
              <a:t>The Open Meetings Applies to:</a:t>
            </a:r>
          </a:p>
        </p:txBody>
      </p:sp>
      <p:sp>
        <p:nvSpPr>
          <p:cNvPr id="19458" name="Content Placeholder 2"/>
          <p:cNvSpPr>
            <a:spLocks noGrp="1"/>
          </p:cNvSpPr>
          <p:nvPr>
            <p:ph idx="1"/>
          </p:nvPr>
        </p:nvSpPr>
        <p:spPr>
          <a:xfrm>
            <a:off x="457200" y="1600200"/>
            <a:ext cx="7467600" cy="2971800"/>
          </a:xfrm>
        </p:spPr>
        <p:txBody>
          <a:bodyPr/>
          <a:lstStyle/>
          <a:p>
            <a:pPr marL="550863" indent="-514350" eaLnBrk="1" hangingPunct="1">
              <a:buFont typeface="Franklin Gothic Book"/>
              <a:buNone/>
            </a:pPr>
            <a:r>
              <a:rPr lang="en-US" sz="3600"/>
              <a:t>	</a:t>
            </a:r>
            <a:r>
              <a:rPr lang="en-US" sz="3200"/>
              <a:t>All meetings of the Senate, or any of its committees or members “at which official acts are to be taken are declared to be public meetings open to the public at all times.”</a:t>
            </a:r>
          </a:p>
        </p:txBody>
      </p:sp>
      <p:sp>
        <p:nvSpPr>
          <p:cNvPr id="19459" name="TextBox 3"/>
          <p:cNvSpPr txBox="1">
            <a:spLocks noChangeArrowheads="1"/>
          </p:cNvSpPr>
          <p:nvPr/>
        </p:nvSpPr>
        <p:spPr bwMode="auto">
          <a:xfrm>
            <a:off x="1828800" y="5029200"/>
            <a:ext cx="5410200" cy="366713"/>
          </a:xfrm>
          <a:prstGeom prst="rect">
            <a:avLst/>
          </a:prstGeom>
          <a:noFill/>
          <a:ln w="9525">
            <a:noFill/>
            <a:miter lim="800000"/>
            <a:headEnd/>
            <a:tailEnd/>
          </a:ln>
        </p:spPr>
        <p:txBody>
          <a:bodyPr>
            <a:spAutoFit/>
          </a:bodyPr>
          <a:lstStyle/>
          <a:p>
            <a:r>
              <a:rPr lang="en-US" b="1"/>
              <a:t>--Florida Statutes,  Chapter 286.011 (1)</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p:cNvSpPr>
          <p:nvPr>
            <p:ph type="title"/>
          </p:nvPr>
        </p:nvSpPr>
        <p:spPr/>
        <p:txBody>
          <a:bodyPr/>
          <a:lstStyle/>
          <a:p>
            <a:pPr eaLnBrk="1" hangingPunct="1"/>
            <a:r>
              <a:rPr lang="en-US" sz="4000" dirty="0"/>
              <a:t>What Constitutes a Meeting?</a:t>
            </a:r>
            <a:r>
              <a:rPr lang="en-US" dirty="0"/>
              <a:t> </a:t>
            </a:r>
          </a:p>
        </p:txBody>
      </p:sp>
      <p:sp>
        <p:nvSpPr>
          <p:cNvPr id="21506" name="Rectangle 3"/>
          <p:cNvSpPr>
            <a:spLocks noGrp="1"/>
          </p:cNvSpPr>
          <p:nvPr>
            <p:ph idx="1"/>
          </p:nvPr>
        </p:nvSpPr>
        <p:spPr/>
        <p:txBody>
          <a:bodyPr/>
          <a:lstStyle/>
          <a:p>
            <a:pPr eaLnBrk="1" hangingPunct="1"/>
            <a:r>
              <a:rPr lang="en-US" sz="2600" dirty="0"/>
              <a:t>Any discussions or deliberations, formal or casual, between two or more senators or covered  committee members about a matter in which it is foreseeable that the Senate might take action.</a:t>
            </a:r>
          </a:p>
          <a:p>
            <a:pPr eaLnBrk="1" hangingPunct="1"/>
            <a:r>
              <a:rPr lang="en-US" sz="2600" dirty="0"/>
              <a:t>“Meetings” include any workshops, telephone conversations, e-mail or text communications, or other interactions where covered material is exchanged, including social gatherings.</a:t>
            </a:r>
          </a:p>
          <a:p>
            <a:pPr eaLnBrk="1" hangingPunct="1">
              <a:buFont typeface="Wingdings 2" pitchFamily="18" charset="2"/>
              <a:buNone/>
            </a:pPr>
            <a:endParaRPr lang="en-US" sz="2600" dirty="0"/>
          </a:p>
          <a:p>
            <a:pPr eaLnBrk="1" hangingPunct="1"/>
            <a:endParaRPr lang="en-US"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sz="3600" dirty="0"/>
              <a:t>Requirements for Open Meetings</a:t>
            </a:r>
          </a:p>
        </p:txBody>
      </p:sp>
      <p:sp>
        <p:nvSpPr>
          <p:cNvPr id="23554" name="Content Placeholder 2"/>
          <p:cNvSpPr>
            <a:spLocks noGrp="1"/>
          </p:cNvSpPr>
          <p:nvPr>
            <p:ph idx="1"/>
          </p:nvPr>
        </p:nvSpPr>
        <p:spPr>
          <a:xfrm>
            <a:off x="457200" y="1371600"/>
            <a:ext cx="7467600" cy="3886200"/>
          </a:xfrm>
        </p:spPr>
        <p:txBody>
          <a:bodyPr/>
          <a:lstStyle/>
          <a:p>
            <a:pPr marL="608013" indent="-571500" eaLnBrk="1" hangingPunct="1">
              <a:buFont typeface="+mj-lt"/>
              <a:buAutoNum type="arabicPeriod"/>
            </a:pPr>
            <a:r>
              <a:rPr lang="en-US" dirty="0"/>
              <a:t>Must Provide Reasonable Notice of the Meeting;</a:t>
            </a:r>
          </a:p>
          <a:p>
            <a:pPr marL="608013" indent="-571500" eaLnBrk="1" hangingPunct="1">
              <a:buFont typeface="Franklin Gothic Book"/>
              <a:buChar char=""/>
            </a:pPr>
            <a:r>
              <a:rPr lang="en-US" dirty="0"/>
              <a:t>That Notes be Taken; and</a:t>
            </a:r>
          </a:p>
          <a:p>
            <a:pPr marL="608013" indent="-571500" eaLnBrk="1" hangingPunct="1">
              <a:buFont typeface="Franklin Gothic Book"/>
              <a:buChar char=""/>
            </a:pPr>
            <a:r>
              <a:rPr lang="en-US" dirty="0"/>
              <a:t>That the Meeting be Open to the                                                                                      Public. </a:t>
            </a:r>
          </a:p>
          <a:p>
            <a:pPr marL="608013" indent="-571500" eaLnBrk="1" hangingPunct="1">
              <a:buFont typeface="Franklin Gothic Book"/>
              <a:buChar char=""/>
            </a:pPr>
            <a:endParaRPr lang="en-US" dirty="0"/>
          </a:p>
        </p:txBody>
      </p:sp>
      <p:sp>
        <p:nvSpPr>
          <p:cNvPr id="23555" name="TextBox 3"/>
          <p:cNvSpPr txBox="1">
            <a:spLocks noChangeArrowheads="1"/>
          </p:cNvSpPr>
          <p:nvPr/>
        </p:nvSpPr>
        <p:spPr bwMode="auto">
          <a:xfrm rot="10800000" flipV="1">
            <a:off x="2284413" y="4191000"/>
            <a:ext cx="5413375" cy="366713"/>
          </a:xfrm>
          <a:prstGeom prst="rect">
            <a:avLst/>
          </a:prstGeom>
          <a:noFill/>
          <a:ln w="9525">
            <a:noFill/>
            <a:miter lim="800000"/>
            <a:headEnd/>
            <a:tailEnd/>
          </a:ln>
        </p:spPr>
        <p:txBody>
          <a:bodyPr>
            <a:spAutoFit/>
          </a:bodyPr>
          <a:lstStyle/>
          <a:p>
            <a:r>
              <a:rPr lang="en-US" b="1"/>
              <a:t>Section 286.011(1) and (2), Florida Statutes</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p:nvPr>
        </p:nvSpPr>
        <p:spPr/>
        <p:txBody>
          <a:bodyPr/>
          <a:lstStyle/>
          <a:p>
            <a:pPr eaLnBrk="1" hangingPunct="1"/>
            <a:r>
              <a:rPr lang="en-US" sz="3200"/>
              <a:t>Additional Open Meeting Requirements</a:t>
            </a:r>
          </a:p>
        </p:txBody>
      </p:sp>
      <p:sp>
        <p:nvSpPr>
          <p:cNvPr id="25602" name="Rectangle 3"/>
          <p:cNvSpPr>
            <a:spLocks noGrp="1"/>
          </p:cNvSpPr>
          <p:nvPr>
            <p:ph idx="1"/>
          </p:nvPr>
        </p:nvSpPr>
        <p:spPr/>
        <p:txBody>
          <a:bodyPr/>
          <a:lstStyle/>
          <a:p>
            <a:pPr eaLnBrk="1" hangingPunct="1"/>
            <a:r>
              <a:rPr lang="en-US" sz="3200" dirty="0"/>
              <a:t>No secret ballots, but no “roll call” is required.</a:t>
            </a:r>
          </a:p>
          <a:p>
            <a:pPr eaLnBrk="1" hangingPunct="1"/>
            <a:r>
              <a:rPr lang="en-US" sz="3200" dirty="0"/>
              <a:t>All Senate or Committee members attending a covered meeting must vote, unless they declare a conflict of interest.</a:t>
            </a:r>
          </a:p>
          <a:p>
            <a:pPr eaLnBrk="1" hangingPunct="1"/>
            <a:r>
              <a:rPr lang="en-US" sz="3200" dirty="0"/>
              <a:t>The minutes must reflect a vote for each member.</a:t>
            </a:r>
          </a:p>
          <a:p>
            <a:pPr eaLnBrk="1" hangingPunct="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p:nvPr>
        </p:nvSpPr>
        <p:spPr/>
        <p:txBody>
          <a:bodyPr/>
          <a:lstStyle/>
          <a:p>
            <a:pPr eaLnBrk="1" hangingPunct="1"/>
            <a:r>
              <a:rPr lang="en-US" sz="3600"/>
              <a:t>While Open, No Right to Participate</a:t>
            </a:r>
          </a:p>
        </p:txBody>
      </p:sp>
      <p:sp>
        <p:nvSpPr>
          <p:cNvPr id="27650" name="Rectangle 3"/>
          <p:cNvSpPr>
            <a:spLocks noGrp="1"/>
          </p:cNvSpPr>
          <p:nvPr>
            <p:ph idx="1"/>
          </p:nvPr>
        </p:nvSpPr>
        <p:spPr>
          <a:xfrm>
            <a:off x="457200" y="1371600"/>
            <a:ext cx="7467600" cy="4754563"/>
          </a:xfrm>
        </p:spPr>
        <p:txBody>
          <a:bodyPr/>
          <a:lstStyle/>
          <a:p>
            <a:pPr eaLnBrk="1" hangingPunct="1">
              <a:lnSpc>
                <a:spcPct val="90000"/>
              </a:lnSpc>
            </a:pPr>
            <a:r>
              <a:rPr lang="en-US" sz="2800" dirty="0"/>
              <a:t>While the public has a right to attend and observe a public meeting, the law does </a:t>
            </a:r>
            <a:r>
              <a:rPr lang="en-US" sz="2800" b="1" i="1" u="sng" dirty="0"/>
              <a:t>not</a:t>
            </a:r>
            <a:r>
              <a:rPr lang="en-US" sz="2800" dirty="0">
                <a:solidFill>
                  <a:schemeClr val="accent1"/>
                </a:solidFill>
              </a:rPr>
              <a:t> </a:t>
            </a:r>
            <a:r>
              <a:rPr lang="en-US" sz="2800" dirty="0"/>
              <a:t>provide the right for the public to participate in the meeting.</a:t>
            </a:r>
          </a:p>
          <a:p>
            <a:pPr eaLnBrk="1" hangingPunct="1">
              <a:lnSpc>
                <a:spcPct val="90000"/>
              </a:lnSpc>
            </a:pPr>
            <a:r>
              <a:rPr lang="en-US" sz="2800" dirty="0"/>
              <a:t>The Senate President or Committee Chair, at his/her discretion,</a:t>
            </a:r>
            <a:r>
              <a:rPr lang="en-US" sz="2800" dirty="0">
                <a:solidFill>
                  <a:schemeClr val="accent1"/>
                </a:solidFill>
              </a:rPr>
              <a:t> </a:t>
            </a:r>
            <a:r>
              <a:rPr lang="en-US" sz="2800" b="1" i="1" u="sng" dirty="0"/>
              <a:t>may</a:t>
            </a:r>
            <a:r>
              <a:rPr lang="en-US" sz="2800" dirty="0">
                <a:solidFill>
                  <a:schemeClr val="accent1"/>
                </a:solidFill>
              </a:rPr>
              <a:t> </a:t>
            </a:r>
            <a:r>
              <a:rPr lang="en-US" sz="2800" dirty="0"/>
              <a:t>permit members of the public to address the Senate or Committee; however, the Senate President or Chair may limit the number of individuals that speak and place time limits on how long they are allowed to talk.</a:t>
            </a:r>
          </a:p>
          <a:p>
            <a:pPr eaLnBrk="1" hangingPunct="1">
              <a:lnSpc>
                <a:spcPct val="90000"/>
              </a:lnSpc>
            </a:pP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p:nvPr>
        </p:nvSpPr>
        <p:spPr/>
        <p:txBody>
          <a:bodyPr/>
          <a:lstStyle/>
          <a:p>
            <a:pPr eaLnBrk="1" hangingPunct="1"/>
            <a:r>
              <a:rPr lang="en-US" sz="4200"/>
              <a:t>Providing Reasonable Notice</a:t>
            </a:r>
          </a:p>
        </p:txBody>
      </p:sp>
      <p:sp>
        <p:nvSpPr>
          <p:cNvPr id="29698" name="Rectangle 3"/>
          <p:cNvSpPr>
            <a:spLocks noGrp="1"/>
          </p:cNvSpPr>
          <p:nvPr>
            <p:ph idx="1"/>
          </p:nvPr>
        </p:nvSpPr>
        <p:spPr/>
        <p:txBody>
          <a:bodyPr/>
          <a:lstStyle/>
          <a:p>
            <a:pPr eaLnBrk="1" hangingPunct="1">
              <a:buFont typeface="Wingdings 2" pitchFamily="18" charset="2"/>
              <a:buNone/>
            </a:pPr>
            <a:r>
              <a:rPr lang="en-US" dirty="0"/>
              <a:t>	</a:t>
            </a:r>
            <a:r>
              <a:rPr lang="en-US" sz="3200" dirty="0"/>
              <a:t>Must give notice at such time and in such a manner that will enable interested persons and the general public a reasonable time to decide whether to attend the meeting.  As a general rule, less than 48 hours notice would not constitute reasonable notice. </a:t>
            </a:r>
          </a:p>
          <a:p>
            <a:pPr eaLnBrk="1" hangingPunct="1">
              <a:buFont typeface="Wingdings 2" pitchFamily="18" charset="2"/>
              <a:buNone/>
            </a:pPr>
            <a:endParaRPr lang="en-U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p:nvPr>
        </p:nvSpPr>
        <p:spPr/>
        <p:txBody>
          <a:bodyPr/>
          <a:lstStyle/>
          <a:p>
            <a:pPr eaLnBrk="1" hangingPunct="1"/>
            <a:r>
              <a:rPr lang="en-US" sz="4200" dirty="0"/>
              <a:t>Who in SG does this Apply to?</a:t>
            </a:r>
          </a:p>
        </p:txBody>
      </p:sp>
      <p:sp>
        <p:nvSpPr>
          <p:cNvPr id="31746" name="Rectangle 3"/>
          <p:cNvSpPr>
            <a:spLocks noGrp="1"/>
          </p:cNvSpPr>
          <p:nvPr>
            <p:ph idx="1"/>
          </p:nvPr>
        </p:nvSpPr>
        <p:spPr/>
        <p:txBody>
          <a:bodyPr/>
          <a:lstStyle/>
          <a:p>
            <a:pPr eaLnBrk="1" hangingPunct="1"/>
            <a:r>
              <a:rPr lang="en-US" dirty="0"/>
              <a:t>Senate meetings </a:t>
            </a:r>
          </a:p>
          <a:p>
            <a:pPr eaLnBrk="1" hangingPunct="1"/>
            <a:r>
              <a:rPr lang="en-US" dirty="0"/>
              <a:t>Meetings of the 4 standing committees</a:t>
            </a:r>
          </a:p>
          <a:p>
            <a:pPr marL="796925" lvl="1" indent="-457200" eaLnBrk="1" hangingPunct="1">
              <a:buAutoNum type="arabicPeriod"/>
            </a:pPr>
            <a:r>
              <a:rPr lang="en-US" sz="2000" dirty="0"/>
              <a:t>Budget and Allocations</a:t>
            </a:r>
          </a:p>
          <a:p>
            <a:pPr marL="796925" lvl="1" indent="-457200" eaLnBrk="1" hangingPunct="1">
              <a:buAutoNum type="arabicPeriod"/>
            </a:pPr>
            <a:r>
              <a:rPr lang="en-US" sz="2000" dirty="0"/>
              <a:t>Constitution and Statutes</a:t>
            </a:r>
          </a:p>
          <a:p>
            <a:pPr marL="796925" lvl="1" indent="-457200" eaLnBrk="1" hangingPunct="1">
              <a:buFont typeface="+mj-lt"/>
              <a:buAutoNum type="arabicPeriod"/>
            </a:pPr>
            <a:r>
              <a:rPr lang="en-US" sz="2000" dirty="0"/>
              <a:t>Student Advocacy</a:t>
            </a:r>
          </a:p>
          <a:p>
            <a:pPr marL="796925" lvl="1" indent="-457200" eaLnBrk="1" hangingPunct="1">
              <a:buFont typeface="+mj-lt"/>
              <a:buAutoNum type="arabicPeriod"/>
            </a:pPr>
            <a:r>
              <a:rPr lang="en-US" sz="2000" dirty="0"/>
              <a:t>Elections, Selections and Appointments</a:t>
            </a:r>
          </a:p>
          <a:p>
            <a:pPr eaLnBrk="1" hangingPunct="1"/>
            <a:r>
              <a:rPr lang="en-US" dirty="0"/>
              <a:t>Meetings of the Judiciary</a:t>
            </a:r>
          </a:p>
          <a:p>
            <a:pPr eaLnBrk="1" hangingPunct="1"/>
            <a:r>
              <a:rPr lang="en-US" dirty="0"/>
              <a:t>Any Appointed Advisory Committee</a:t>
            </a:r>
          </a:p>
        </p:txBody>
      </p:sp>
    </p:spTree>
  </p:cSld>
  <p:clrMapOvr>
    <a:masterClrMapping/>
  </p:clrMapOvr>
</p:sld>
</file>

<file path=ppt/theme/theme1.xml><?xml version="1.0" encoding="utf-8"?>
<a:theme xmlns:a="http://schemas.openxmlformats.org/drawingml/2006/main" name="Techn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0B4FFE9BA0204FB96D85A847CFAF2C" ma:contentTypeVersion="11" ma:contentTypeDescription="Create a new document." ma:contentTypeScope="" ma:versionID="017886dce8b5dcc2d2088a0668a1fa2a">
  <xsd:schema xmlns:xsd="http://www.w3.org/2001/XMLSchema" xmlns:xs="http://www.w3.org/2001/XMLSchema" xmlns:p="http://schemas.microsoft.com/office/2006/metadata/properties" xmlns:ns2="a8fbf49f-21ba-4487-b1fa-ffc4a5473ca3" targetNamespace="http://schemas.microsoft.com/office/2006/metadata/properties" ma:root="true" ma:fieldsID="a04e1d5b3d9bed366664fda78c7c06d9" ns2:_="">
    <xsd:import namespace="a8fbf49f-21ba-4487-b1fa-ffc4a5473ca3"/>
    <xsd:element name="properties">
      <xsd:complexType>
        <xsd:sequence>
          <xsd:element name="documentManagement">
            <xsd:complexType>
              <xsd:all>
                <xsd:element ref="ns2:Division" minOccurs="0"/>
                <xsd:element ref="ns2:Department" minOccurs="0"/>
                <xsd:element ref="ns2:Document_x0020_Status"/>
                <xsd:element ref="ns2:Month" minOccurs="0"/>
                <xsd:element ref="ns2:lx4h" minOccurs="0"/>
                <xsd:element ref="ns2:uq5p" minOccurs="0"/>
                <xsd:element ref="ns2:wskv" minOccurs="0"/>
                <xsd:element ref="ns2:cuke" minOccurs="0"/>
                <xsd:element ref="ns2:wuxb" minOccurs="0"/>
                <xsd:element ref="ns2:pgj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fbf49f-21ba-4487-b1fa-ffc4a5473ca3" elementFormDefault="qualified">
    <xsd:import namespace="http://schemas.microsoft.com/office/2006/documentManagement/types"/>
    <xsd:import namespace="http://schemas.microsoft.com/office/infopath/2007/PartnerControls"/>
    <xsd:element name="Division" ma:index="2" nillable="true" ma:displayName="Division" ma:default="AA &amp; SA" ma:format="Dropdown" ma:internalName="Division">
      <xsd:simpleType>
        <xsd:restriction base="dms:Choice">
          <xsd:enumeration value="AA &amp; SA"/>
          <xsd:enumeration value="ANF"/>
          <xsd:enumeration value="Committee"/>
          <xsd:enumeration value="Info"/>
          <xsd:enumeration value="Initatives"/>
          <xsd:enumeration value="President"/>
          <xsd:enumeration value="UDAE"/>
          <xsd:enumeration value="Other"/>
        </xsd:restriction>
      </xsd:simpleType>
    </xsd:element>
    <xsd:element name="Department" ma:index="3" nillable="true" ma:displayName="Department" ma:default="ADA Compliance" ma:format="Dropdown" ma:internalName="Department">
      <xsd:simpleType>
        <xsd:restriction base="dms:Choice">
          <xsd:enumeration value="AAFSA (The African American Faculty and Staff Association)"/>
          <xsd:enumeration value="Acadaffairs CMS Folder (Academic Affairs)"/>
          <xsd:enumeration value="ACADEMIC ADVISING"/>
          <xsd:enumeration value="ACE (First-Year Advising)"/>
          <xsd:enumeration value="ADA Compliance"/>
          <xsd:enumeration value="ADMIN &amp; FINANCE (CMS Folder)"/>
          <xsd:enumeration value="ADVANCEMENT"/>
          <xsd:enumeration value="ALUMNI"/>
          <xsd:enumeration value="ANF"/>
          <xsd:enumeration value="ANNUAL GIVING"/>
          <xsd:enumeration value="APA (Administrative and Professional Association)"/>
          <xsd:enumeration value="ARMY ROTC"/>
          <xsd:enumeration value="ASSESSMENT"/>
          <xsd:enumeration value="Athletics"/>
          <xsd:enumeration value="AUXILIARY OVERSIGHT COMMITTEE"/>
          <xsd:enumeration value="BIOSAFETY (Institutional Biosafety Committee)"/>
          <xsd:enumeration value="BOOKSTORE (Site and Bookstore Advisory Council)"/>
          <xsd:enumeration value="BROOKS COLLEGE OF HEALTH"/>
          <xsd:enumeration value="BUSINESS SERVICES"/>
          <xsd:enumeration value="CAMPS"/>
          <xsd:enumeration value="CAMPUS LIFE"/>
          <xsd:enumeration value="CAMPUS PLANNING"/>
          <xsd:enumeration value="CAREER SERVICES"/>
          <xsd:enumeration value="CATALOGS"/>
          <xsd:enumeration value="CCBL (Center for Community-Based Learning)"/>
          <xsd:enumeration value="CCEC (College of Computing, Engineering and Construction)"/>
          <xsd:enumeration value="CE (Division of Continuing Education)"/>
          <xsd:enumeration value="CIRT (Center for Instruction and Research Technology)"/>
          <xsd:enumeration value="CLERY ACT Committee"/>
          <xsd:enumeration value="CLUB ALLIANCE (Student Government)"/>
          <xsd:enumeration value="COAS (College of Arts &amp; Sciences)"/>
          <xsd:enumeration value="COEHS (College of Education and Human Services)"/>
          <xsd:enumeration value="COGGIN (Coggin College of Business)"/>
          <xsd:enumeration value="COMMENCEMENT"/>
          <xsd:enumeration value="COMMUNICATION TRAINING"/>
          <xsd:enumeration value="COMMUNITY ENGAGEMENT"/>
          <xsd:enumeration value="COMPLIANCE OFFICE"/>
          <xsd:enumeration value="CONDUCT (Student Conduct Office)"/>
          <xsd:enumeration value="CONTINUING EDUCATION"/>
          <xsd:enumeration value="CONTROLLER"/>
          <xsd:enumeration value="COUNSELING CENTER"/>
          <xsd:enumeration value="CPDT (Center for Professional Development and Training)"/>
          <xsd:enumeration value="DDI (Department of Diversity Initiatives)"/>
          <xsd:enumeration value="DEAN OF STUDENTS"/>
          <xsd:enumeration value="DEVELOPMENT (University Development and Alumni Engagement )"/>
          <xsd:enumeration value="DHI (Digital Humanities Institute)"/>
          <xsd:enumeration value="DINING SERVICES"/>
          <xsd:enumeration value="DISTANCE LEARNING"/>
          <xsd:enumeration value="DIVERSITY (Commission on Diversity and Inclusion (CODI))"/>
          <xsd:enumeration value="DRC (Disability Resource Center)"/>
          <xsd:enumeration value="ECENTER (Environmental Center)"/>
          <xsd:enumeration value="EMERGENCY"/>
          <xsd:enumeration value="ENGLISH LANGUAGE PROGRAM"/>
          <xsd:enumeration value="ENROLLMENT"/>
          <xsd:enumeration value="EOI (Equal Opportunity and Inclusion)"/>
          <xsd:enumeration value="Employment Opportunities"/>
          <xsd:enumeration value="ETHICS (Compliance, Ethics and Risk Oversight Committee (CEROC))"/>
          <xsd:enumeration value="EHS (Environmental Health &amp; Safety)"/>
          <xsd:enumeration value="FIE (Florida Institute of Education)"/>
          <xsd:enumeration value="FINE ARTS CENTER"/>
          <xsd:enumeration value="FOOD SERVICE (Food Services Advisory Council)"/>
          <xsd:enumeration value="FRATERNITY AND SORORITY"/>
          <xsd:enumeration value="FOUNDATION"/>
          <xsd:enumeration value="FOUNDATION SCHOLARSHIP"/>
          <xsd:enumeration value="FURC (Florida Undergraduate Research Conference)"/>
          <xsd:enumeration value="GALLERY OF ART"/>
          <xsd:enumeration value="GENERAL COUNSEL"/>
          <xsd:enumeration value="GOV AFFAIRS (Government and Community Relation)"/>
          <xsd:enumeration value="GOLF COMPLEX (Golf Complex at the Hayt Learning Center)"/>
          <xsd:enumeration value="GRADUATE SCHOOL"/>
          <xsd:enumeration value="HICKS (Hicks Honors College)"/>
          <xsd:enumeration value="HIGH LEVEL"/>
          <xsd:enumeration value="HOMECOMING"/>
          <xsd:enumeration value="HOUSING"/>
          <xsd:enumeration value="HR (Human Resources)"/>
          <xsd:enumeration value="ICP (Intercultural Center for Peace )"/>
          <xsd:enumeration value="INTERCULTURAL CENTER"/>
          <xsd:enumeration value="INTERFAITH CENTER"/>
          <xsd:enumeration value="INTERNAL AUDITING"/>
          <xsd:enumeration value="INTL CENTER (International Center)"/>
          <xsd:enumeration value="IPC (Internet Presence Committee)"/>
          <xsd:enumeration value="IPTM"/>
          <xsd:enumeration value="ISQ (Instructional Satisfaction Questionnaire)"/>
          <xsd:enumeration value="IR (Office of Institutional Research and Assessment)"/>
          <xsd:enumeration value="ITS (Information Technology Services)"/>
          <xsd:enumeration value="LGBT RESOURCE CENTER"/>
          <xsd:enumeration value="LIBRARY"/>
          <xsd:enumeration value="MARKETING AND COMMUNICATIONS"/>
          <xsd:enumeration value="MASTER PLAN"/>
          <xsd:enumeration value="MILITARY VETERANS (Military &amp; Veterans Resource Center)"/>
          <xsd:enumeration value="MOCA"/>
          <xsd:enumeration value="MOTH (Movies on the House)"/>
          <xsd:enumeration value="NCAA (NCAA Self-Study Steering Committee)"/>
          <xsd:enumeration value="OFFICE OF FACULTY ENHANCEMENT"/>
          <xsd:enumeration value="OMBUDS (Student Ombuds)"/>
          <xsd:enumeration value="ON CAMPUS TRANSITION"/>
          <xsd:enumeration value="ONE JAX"/>
          <xsd:enumeration value="OSPREY LIFE &amp; PRODUCTION"/>
          <xsd:enumeration value="PARENTS (Parents Association)"/>
          <xsd:enumeration value="PARKING (Parking and Transportation Services)"/>
          <xsd:enumeration value="PARKING ADVISORY (Parking Advisory Council)"/>
          <xsd:enumeration value="PHYSICAL FACILITIES"/>
          <xsd:enumeration value="PLANNING BUDGET (Office of Planning and Budget)"/>
          <xsd:enumeration value="POLICIES AND REGULATIONS"/>
          <xsd:enumeration value="PMO (Project Management Office)"/>
          <xsd:enumeration value="PRESCHOOL"/>
          <xsd:enumeration value="PRIVACY OFFICE"/>
          <xsd:enumeration value="PROCUREMENT"/>
          <xsd:enumeration value="PRESIDENT(MAIN+GC,Policies)"/>
          <xsd:enumeration value="PUBLIC RELATIONS"/>
          <xsd:enumeration value="RECWELL (Recreation and Wellness)"/>
          <xsd:enumeration value="RESEARCH (Office of Research and Sponsored Programs)"/>
          <xsd:enumeration value="RETIRED FACULTY (The Retired Faculty Association )"/>
          <xsd:enumeration value="SASS (Student Academic Success Services)"/>
          <xsd:enumeration value="SG (Student Government)"/>
          <xsd:enumeration value="SHS (Student Health Services)"/>
          <xsd:enumeration value="SPACE (Space Committee)"/>
          <xsd:enumeration value="SRER (Institute for the Study of Race and Ethnic Relations)"/>
          <xsd:enumeration value="STUDENT AFFAIRS CMS folder"/>
          <xsd:enumeration value="STUDENT CONDUCT"/>
          <xsd:enumeration value="STUDENT FEES"/>
          <xsd:enumeration value="STUDENT HEALTH"/>
          <xsd:enumeration value="STUDENT MEDIA"/>
          <xsd:enumeration value="STUDENT UNION"/>
          <xsd:enumeration value="SUSTAINABILITY (Sustainability Committee)"/>
          <xsd:enumeration value="TAYLOR LEADERSHIP"/>
          <xsd:enumeration value="TIMELINE"/>
          <xsd:enumeration value="TITLE IX"/>
          <xsd:enumeration value="TRUSTEES"/>
          <xsd:enumeration value="TREASURY"/>
          <xsd:enumeration value="TSI/FOUNDATION ACCOUNTING"/>
          <xsd:enumeration value="UPD (University Police Department)"/>
          <xsd:enumeration value="UG STUDIES (Undergraduate Studies)"/>
          <xsd:enumeration value="UNFFA (Faculty Association)"/>
          <xsd:enumeration value="UNITED WAY"/>
          <xsd:enumeration value="UNIVERSITY CENTER"/>
          <xsd:enumeration value="USPA (University Support Personnel Association)"/>
          <xsd:enumeration value="UTC (University Technology Committee)"/>
          <xsd:enumeration value="VISUAL IDENTITY"/>
          <xsd:enumeration value="WE TRANSFORM"/>
          <xsd:enumeration value="WOMENS CENTER"/>
          <xsd:enumeration value="2002"/>
          <xsd:enumeration value="2003"/>
          <xsd:enumeration value="2004"/>
          <xsd:enumeration value="2005"/>
          <xsd:enumeration value="2006"/>
          <xsd:enumeration value="2007"/>
          <xsd:enumeration value="2008"/>
          <xsd:enumeration value="2009"/>
          <xsd:enumeration value="2010"/>
          <xsd:enumeration value="2011"/>
          <xsd:enumeration value="2012"/>
          <xsd:enumeration value="2013"/>
          <xsd:enumeration value="2014"/>
          <xsd:enumeration value="2015"/>
          <xsd:enumeration value="2016"/>
          <xsd:enumeration value="2017"/>
          <xsd:enumeration value="2018"/>
          <xsd:enumeration value="2019"/>
          <xsd:enumeration value="2020"/>
          <xsd:enumeration value="2021"/>
          <xsd:enumeration value="2022"/>
          <xsd:enumeration value="2023"/>
          <xsd:enumeration value="2024"/>
          <xsd:enumeration value="BOT New Regulations"/>
          <xsd:enumeration value="Policy and Regulations Templates"/>
          <xsd:enumeration value="Office of Undergraduate Research (OUR)"/>
          <xsd:enumeration value="(DLI) Digital Learning and Innovation Initiatives"/>
          <xsd:enumeration value="Global"/>
          <xsd:enumeration value="Community Alliance for Student Success (CASS)"/>
          <xsd:enumeration value="University Development and Alumni Engagement (UDAE)"/>
          <xsd:enumeration value="Guide to the Files in ADA Training"/>
          <xsd:enumeration value="Student Accessibility Services (SAS)"/>
        </xsd:restriction>
      </xsd:simpleType>
    </xsd:element>
    <xsd:element name="Document_x0020_Status" ma:index="4" ma:displayName="Status" ma:default="ADA Audit" ma:format="RadioButtons" ma:internalName="Document_x0020_Status">
      <xsd:simpleType>
        <xsd:restriction base="dms:Choice">
          <xsd:enumeration value="Certified"/>
          <xsd:enumeration value="ADA Audit"/>
          <xsd:enumeration value="Training Information"/>
          <xsd:enumeration value="Superuser/Editor Needs Assistance"/>
          <xsd:enumeration value="Certified Regulations"/>
          <xsd:enumeration value="Certified Files Loaded to Ektron"/>
        </xsd:restriction>
      </xsd:simpleType>
    </xsd:element>
    <xsd:element name="Month" ma:index="11" nillable="true" ma:displayName="Month" ma:default="NONE" ma:format="Dropdown" ma:internalName="Month">
      <xsd:simpleType>
        <xsd:restriction base="dms:Choice">
          <xsd:enumeration value="NONE"/>
          <xsd:enumeration value="January"/>
          <xsd:enumeration value="February"/>
          <xsd:enumeration value="March"/>
          <xsd:enumeration value="April"/>
          <xsd:enumeration value="May"/>
          <xsd:enumeration value="June"/>
          <xsd:enumeration value="July"/>
          <xsd:enumeration value="August"/>
          <xsd:enumeration value="September"/>
          <xsd:enumeration value="October"/>
          <xsd:enumeration value="November"/>
          <xsd:enumeration value="December"/>
          <xsd:enumeration value="January 2020"/>
          <xsd:enumeration value="February  2020"/>
          <xsd:enumeration value="March 2020"/>
          <xsd:enumeration value="April 2020"/>
          <xsd:enumeration value="May 2020"/>
          <xsd:enumeration value="June 2020"/>
          <xsd:enumeration value="July 2020"/>
          <xsd:enumeration value="August 2020"/>
          <xsd:enumeration value="September 2020"/>
          <xsd:enumeration value="October 2020"/>
          <xsd:enumeration value="November 2020"/>
          <xsd:enumeration value="December 2020"/>
        </xsd:restriction>
      </xsd:simpleType>
    </xsd:element>
    <xsd:element name="lx4h" ma:index="12" nillable="true" ma:displayName="Person or Group" ma:list="UserInfo" ma:internalName="lx4h">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uq5p" ma:index="13" nillable="true" ma:displayName="Date and Time" ma:internalName="uq5p">
      <xsd:simpleType>
        <xsd:restriction base="dms:DateTime"/>
      </xsd:simpleType>
    </xsd:element>
    <xsd:element name="wskv" ma:index="14" nillable="true" ma:displayName="Number" ma:internalName="wskv">
      <xsd:simpleType>
        <xsd:restriction base="dms:Number"/>
      </xsd:simpleType>
    </xsd:element>
    <xsd:element name="cuke" ma:index="15" nillable="true" ma:displayName="Text" ma:internalName="cuke">
      <xsd:simpleType>
        <xsd:restriction base="dms:Text"/>
      </xsd:simpleType>
    </xsd:element>
    <xsd:element name="wuxb" ma:index="16" nillable="true" ma:displayName="Number" ma:internalName="wuxb">
      <xsd:simpleType>
        <xsd:restriction base="dms:Number"/>
      </xsd:simpleType>
    </xsd:element>
    <xsd:element name="pgjr" ma:index="17" nillable="true" ma:displayName="Person or Group" ma:list="UserInfo" ma:internalName="pgj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onth xmlns="a8fbf49f-21ba-4487-b1fa-ffc4a5473ca3">January</Month>
    <Division xmlns="a8fbf49f-21ba-4487-b1fa-ffc4a5473ca3">AA &amp; SA</Division>
    <Department xmlns="a8fbf49f-21ba-4487-b1fa-ffc4a5473ca3">SG (Student Government)</Department>
    <Document_x0020_Status xmlns="a8fbf49f-21ba-4487-b1fa-ffc4a5473ca3">Certified</Document_x0020_Status>
    <lx4h xmlns="a8fbf49f-21ba-4487-b1fa-ffc4a5473ca3">
      <UserInfo>
        <DisplayName/>
        <AccountId xsi:nil="true"/>
        <AccountType/>
      </UserInfo>
    </lx4h>
    <wskv xmlns="a8fbf49f-21ba-4487-b1fa-ffc4a5473ca3" xsi:nil="true"/>
    <uq5p xmlns="a8fbf49f-21ba-4487-b1fa-ffc4a5473ca3" xsi:nil="true"/>
    <pgjr xmlns="a8fbf49f-21ba-4487-b1fa-ffc4a5473ca3">
      <UserInfo>
        <DisplayName/>
        <AccountId xsi:nil="true"/>
        <AccountType/>
      </UserInfo>
    </pgjr>
    <wuxb xmlns="a8fbf49f-21ba-4487-b1fa-ffc4a5473ca3" xsi:nil="true"/>
    <cuke xmlns="a8fbf49f-21ba-4487-b1fa-ffc4a5473ca3" xsi:nil="true"/>
  </documentManagement>
</p:properties>
</file>

<file path=customXml/itemProps1.xml><?xml version="1.0" encoding="utf-8"?>
<ds:datastoreItem xmlns:ds="http://schemas.openxmlformats.org/officeDocument/2006/customXml" ds:itemID="{6239065C-17B4-4CD2-84C9-DE98EE394C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fbf49f-21ba-4487-b1fa-ffc4a5473c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E1713FC-D43E-4180-B14F-764DB8D7FEEF}">
  <ds:schemaRefs>
    <ds:schemaRef ds:uri="http://schemas.microsoft.com/sharepoint/v3/contenttype/forms"/>
  </ds:schemaRefs>
</ds:datastoreItem>
</file>

<file path=customXml/itemProps3.xml><?xml version="1.0" encoding="utf-8"?>
<ds:datastoreItem xmlns:ds="http://schemas.openxmlformats.org/officeDocument/2006/customXml" ds:itemID="{8AEA8BE9-8784-4F4E-BDF8-DEB4216C0599}">
  <ds:schemaRefs>
    <ds:schemaRef ds:uri="http://schemas.microsoft.com/office/2006/metadata/properties"/>
    <ds:schemaRef ds:uri="http://schemas.microsoft.com/office/2006/documentManagement/types"/>
    <ds:schemaRef ds:uri="a8fbf49f-21ba-4487-b1fa-ffc4a5473ca3"/>
    <ds:schemaRef ds:uri="http://www.w3.org/XML/1998/namespace"/>
    <ds:schemaRef ds:uri="http://schemas.microsoft.com/office/infopath/2007/PartnerControls"/>
    <ds:schemaRef ds:uri="http://purl.org/dc/elements/1.1/"/>
    <ds:schemaRef ds:uri="http://purl.org/dc/terms/"/>
    <ds:schemaRef ds:uri="http://purl.org/dc/dcmitype/"/>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438</TotalTime>
  <Words>1070</Words>
  <Application>Microsoft Office PowerPoint</Application>
  <PresentationFormat>On-screen Show (4:3)</PresentationFormat>
  <Paragraphs>85</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 Black</vt:lpstr>
      <vt:lpstr>Calibri</vt:lpstr>
      <vt:lpstr>Franklin Gothic Book</vt:lpstr>
      <vt:lpstr>Wingdings 2</vt:lpstr>
      <vt:lpstr>Technic</vt:lpstr>
      <vt:lpstr>Marc Snow Associate  General Counsel</vt:lpstr>
      <vt:lpstr>What is Florida’s Sunshine Law?</vt:lpstr>
      <vt:lpstr>The Open Meetings Applies to:</vt:lpstr>
      <vt:lpstr>What Constitutes a Meeting? </vt:lpstr>
      <vt:lpstr>Requirements for Open Meetings</vt:lpstr>
      <vt:lpstr>Additional Open Meeting Requirements</vt:lpstr>
      <vt:lpstr>While Open, No Right to Participate</vt:lpstr>
      <vt:lpstr>Providing Reasonable Notice</vt:lpstr>
      <vt:lpstr>Who in SG does this Apply to?</vt:lpstr>
      <vt:lpstr>Who in SG Does this Not Apply to?</vt:lpstr>
      <vt:lpstr>Public Records</vt:lpstr>
      <vt:lpstr>Florida’s Public Records Law has a  Very Broad Interpretation</vt:lpstr>
      <vt:lpstr>Public Records may be Accessed via a  “Public Records Request”</vt:lpstr>
      <vt:lpstr>What a Requestor is Entitled to</vt:lpstr>
      <vt:lpstr>If You Receive a Request for Public Records, Do the Following:</vt:lpstr>
      <vt:lpstr>Additional Issues to Consider</vt:lpstr>
      <vt:lpstr>Confidential Records That are Exempt From Disclosure:</vt:lpstr>
      <vt:lpstr>What is Not Required When Responding to a Public Records Request</vt:lpstr>
      <vt:lpstr>Record Retention Requirements</vt:lpstr>
      <vt:lpstr>  Questions?</vt:lpstr>
    </vt:vector>
  </TitlesOfParts>
  <Company>University of North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 Snow Associate  General Counsel</dc:title>
  <dc:creator>sgaag</dc:creator>
  <cp:lastModifiedBy>Robertson, Robin</cp:lastModifiedBy>
  <cp:revision>26</cp:revision>
  <dcterms:created xsi:type="dcterms:W3CDTF">2008-07-24T16:22:33Z</dcterms:created>
  <dcterms:modified xsi:type="dcterms:W3CDTF">2021-05-12T14:36:46Z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0x010100330B4FFE9BA0204FB96D85A847CFAF2C</vt:lpwstr>
  </property>
</Properties>
</file>