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9B9316-2EA4-4E6F-A76C-88AECEFFCAD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8727E3-FC32-4F5D-938D-0FEC9A4E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gaelections@unf.ed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000" dirty="0">
                <a:solidFill>
                  <a:srgbClr val="002060"/>
                </a:solidFill>
              </a:rPr>
              <a:t>Poll Worker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Student Government Elections</a:t>
            </a:r>
          </a:p>
        </p:txBody>
      </p:sp>
      <p:pic>
        <p:nvPicPr>
          <p:cNvPr id="4" name="Picture 3" descr="UNF student government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98" y="642553"/>
            <a:ext cx="1672067" cy="16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solidFill>
                  <a:srgbClr val="002060"/>
                </a:solidFill>
              </a:rPr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latin typeface="+mj-lt"/>
              </a:rPr>
              <a:t>Tuesday and Wednesday, March 5</a:t>
            </a:r>
            <a:r>
              <a:rPr lang="en-US" sz="3000" baseline="30000" dirty="0">
                <a:latin typeface="+mj-lt"/>
              </a:rPr>
              <a:t>th</a:t>
            </a:r>
            <a:r>
              <a:rPr lang="en-US" sz="3000" dirty="0">
                <a:latin typeface="+mj-lt"/>
              </a:rPr>
              <a:t> and 6</a:t>
            </a:r>
            <a:r>
              <a:rPr lang="en-US" sz="3000" baseline="30000" dirty="0">
                <a:latin typeface="+mj-lt"/>
              </a:rPr>
              <a:t>th</a:t>
            </a:r>
            <a:r>
              <a:rPr lang="en-US" sz="3000" dirty="0">
                <a:latin typeface="+mj-lt"/>
              </a:rPr>
              <a:t> </a:t>
            </a:r>
          </a:p>
          <a:p>
            <a:r>
              <a:rPr lang="en-US" sz="3000" dirty="0">
                <a:latin typeface="+mj-lt"/>
              </a:rPr>
              <a:t>Student Union Plaza and Library walkway </a:t>
            </a:r>
          </a:p>
          <a:p>
            <a:r>
              <a:rPr lang="en-US" sz="3000" dirty="0">
                <a:latin typeface="+mj-lt"/>
              </a:rPr>
              <a:t>9:00 am- 6:00 pm</a:t>
            </a:r>
          </a:p>
          <a:p>
            <a:r>
              <a:rPr lang="en-US" sz="3000" dirty="0">
                <a:latin typeface="+mj-lt"/>
              </a:rPr>
              <a:t>First shift starts at 8:30 am for set up</a:t>
            </a:r>
          </a:p>
          <a:p>
            <a:r>
              <a:rPr lang="en-US" sz="3000" dirty="0">
                <a:latin typeface="+mj-lt"/>
              </a:rPr>
              <a:t>Last shift ends at 6:30 pm for break down</a:t>
            </a:r>
          </a:p>
          <a:p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>
                <a:solidFill>
                  <a:srgbClr val="002060"/>
                </a:solidFill>
              </a:rPr>
              <a:t>Attire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Elections t-shirt or Student Government polo</a:t>
            </a:r>
          </a:p>
          <a:p>
            <a:r>
              <a:rPr lang="en-US" sz="3000" dirty="0"/>
              <a:t>Pants, appropriate length shorts, etc.</a:t>
            </a:r>
          </a:p>
          <a:p>
            <a:r>
              <a:rPr lang="en-US" sz="3000" dirty="0"/>
              <a:t>Comfortable shoes</a:t>
            </a:r>
          </a:p>
          <a:p>
            <a:r>
              <a:rPr lang="en-US" sz="3000" dirty="0"/>
              <a:t>No party affiliation </a:t>
            </a:r>
          </a:p>
        </p:txBody>
      </p:sp>
    </p:spTree>
    <p:extLst>
      <p:ext uri="{BB962C8B-B14F-4D97-AF65-F5344CB8AC3E}">
        <p14:creationId xmlns:p14="http://schemas.microsoft.com/office/powerpoint/2010/main" val="28876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>
                <a:solidFill>
                  <a:srgbClr val="002060"/>
                </a:solidFill>
              </a:rPr>
              <a:t>Attitude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46638"/>
            <a:ext cx="9896791" cy="3524147"/>
          </a:xfrm>
        </p:spPr>
        <p:txBody>
          <a:bodyPr>
            <a:normAutofit/>
          </a:bodyPr>
          <a:lstStyle/>
          <a:p>
            <a:r>
              <a:rPr lang="en-US" sz="3000" dirty="0"/>
              <a:t>Positive and informative</a:t>
            </a:r>
          </a:p>
          <a:p>
            <a:r>
              <a:rPr lang="en-US" sz="3000" dirty="0"/>
              <a:t>Speak to students and be encouraging</a:t>
            </a:r>
          </a:p>
          <a:p>
            <a:r>
              <a:rPr lang="en-US" sz="3000" dirty="0"/>
              <a:t>If they don’t have time, tell them we look forward to seeing them later or voting online is an option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073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solidFill>
                  <a:srgbClr val="002060"/>
                </a:solidFill>
              </a:rPr>
              <a:t>Social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2" y="2527082"/>
            <a:ext cx="9157994" cy="3069924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Share the link online as much as you can</a:t>
            </a:r>
          </a:p>
          <a:p>
            <a:r>
              <a:rPr lang="en-US" sz="3000" dirty="0"/>
              <a:t> Share The Office of Elections social media accounts:</a:t>
            </a:r>
          </a:p>
          <a:p>
            <a:pPr lvl="6"/>
            <a:r>
              <a:rPr lang="en-US" sz="2400" dirty="0"/>
              <a:t>Instagram: @</a:t>
            </a:r>
            <a:r>
              <a:rPr lang="en-US" sz="2400" dirty="0" err="1"/>
              <a:t>unfelections</a:t>
            </a:r>
            <a:endParaRPr lang="en-US" sz="2400" dirty="0"/>
          </a:p>
          <a:p>
            <a:pPr lvl="6"/>
            <a:r>
              <a:rPr lang="en-US" sz="2400" dirty="0"/>
              <a:t>Twitter: @</a:t>
            </a:r>
            <a:r>
              <a:rPr lang="en-US" sz="2400" dirty="0" err="1"/>
              <a:t>unfelections</a:t>
            </a:r>
            <a:endParaRPr lang="en-US" sz="2400" dirty="0"/>
          </a:p>
          <a:p>
            <a:r>
              <a:rPr lang="en-US" sz="3000" dirty="0"/>
              <a:t>Help us publicize Elections </a:t>
            </a:r>
          </a:p>
          <a:p>
            <a:r>
              <a:rPr lang="en-US" sz="3000" dirty="0"/>
              <a:t>Soliciting votes off of personal devices to students is a violation of the rules </a:t>
            </a:r>
          </a:p>
        </p:txBody>
      </p:sp>
    </p:spTree>
    <p:extLst>
      <p:ext uri="{BB962C8B-B14F-4D97-AF65-F5344CB8AC3E}">
        <p14:creationId xmlns:p14="http://schemas.microsoft.com/office/powerpoint/2010/main" val="15120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solidFill>
                  <a:srgbClr val="002060"/>
                </a:solidFill>
              </a:rPr>
              <a:t>Protected Polling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3958" y="2458994"/>
            <a:ext cx="10125652" cy="3938496"/>
          </a:xfrm>
        </p:spPr>
        <p:txBody>
          <a:bodyPr>
            <a:noAutofit/>
          </a:bodyPr>
          <a:lstStyle/>
          <a:p>
            <a:r>
              <a:rPr lang="en-US" sz="3000" dirty="0"/>
              <a:t>PPR is between 50 &amp; 75 feet around the polling station</a:t>
            </a:r>
          </a:p>
          <a:p>
            <a:r>
              <a:rPr lang="en-US" sz="3000" dirty="0"/>
              <a:t>Active Campaigning: verbal or electronic communication</a:t>
            </a:r>
          </a:p>
          <a:p>
            <a:r>
              <a:rPr lang="en-US" sz="3000" dirty="0"/>
              <a:t>No active campaigning in PPR</a:t>
            </a:r>
          </a:p>
          <a:p>
            <a:r>
              <a:rPr lang="en-US" sz="3000" dirty="0"/>
              <a:t>Passive Campaigning: signs, shirts, various paraphernalia, etc. </a:t>
            </a:r>
          </a:p>
          <a:p>
            <a:r>
              <a:rPr lang="en-US" sz="3000" dirty="0"/>
              <a:t>Passive campaigning is </a:t>
            </a:r>
            <a:r>
              <a:rPr lang="en-US" sz="3000" b="1" dirty="0"/>
              <a:t>allowed</a:t>
            </a:r>
            <a:r>
              <a:rPr lang="en-US" sz="3000" dirty="0"/>
              <a:t>, </a:t>
            </a:r>
            <a:r>
              <a:rPr lang="en-US" sz="3000" b="1" dirty="0"/>
              <a:t>with the exception </a:t>
            </a:r>
            <a:r>
              <a:rPr lang="en-US" sz="3000" dirty="0"/>
              <a:t>of signage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0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solidFill>
                  <a:srgbClr val="002060"/>
                </a:solidFill>
              </a:rPr>
              <a:t>Protected Polling Regions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6313" y="2446638"/>
            <a:ext cx="9687697" cy="3805881"/>
          </a:xfrm>
        </p:spPr>
        <p:txBody>
          <a:bodyPr>
            <a:normAutofit/>
          </a:bodyPr>
          <a:lstStyle/>
          <a:p>
            <a:r>
              <a:rPr lang="en-US" sz="3000" dirty="0"/>
              <a:t>DO NOT stand above or behind a student casting a vote</a:t>
            </a:r>
          </a:p>
          <a:p>
            <a:r>
              <a:rPr lang="en-US" sz="3000" dirty="0"/>
              <a:t>Every effort shall be made to ensure confidentiality</a:t>
            </a:r>
          </a:p>
          <a:p>
            <a:r>
              <a:rPr lang="en-US" sz="3000" dirty="0"/>
              <a:t>Poll workers may not answer inquiries about candidates, platforms, or campaign events</a:t>
            </a:r>
          </a:p>
          <a:p>
            <a:r>
              <a:rPr lang="en-US" sz="3000" dirty="0"/>
              <a:t>Groups may not gather or impede access within a PPR</a:t>
            </a:r>
          </a:p>
        </p:txBody>
      </p:sp>
    </p:spTree>
    <p:extLst>
      <p:ext uri="{BB962C8B-B14F-4D97-AF65-F5344CB8AC3E}">
        <p14:creationId xmlns:p14="http://schemas.microsoft.com/office/powerpoint/2010/main" val="13278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98" y="734622"/>
            <a:ext cx="9784080" cy="150876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002060"/>
                </a:solidFill>
              </a:rPr>
              <a:t>Elections Commissioner Info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3384" y="2471351"/>
            <a:ext cx="9460308" cy="3818238"/>
          </a:xfrm>
        </p:spPr>
        <p:txBody>
          <a:bodyPr>
            <a:normAutofit/>
          </a:bodyPr>
          <a:lstStyle/>
          <a:p>
            <a:r>
              <a:rPr lang="en-US" sz="3000" dirty="0"/>
              <a:t>Email </a:t>
            </a:r>
            <a:r>
              <a:rPr lang="en-US" sz="3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sgaelections@unf.edu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/>
              <a:t>after completing this training with confirmation </a:t>
            </a:r>
          </a:p>
          <a:p>
            <a:r>
              <a:rPr lang="en-US" sz="3000" dirty="0"/>
              <a:t>Questions or concerns?</a:t>
            </a:r>
          </a:p>
          <a:p>
            <a:pPr lvl="1"/>
            <a:r>
              <a:rPr lang="en-US" sz="3000" dirty="0"/>
              <a:t>Email </a:t>
            </a:r>
            <a:r>
              <a:rPr lang="en-US" sz="3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sgaelections@unf.edu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sz="3000" dirty="0"/>
              <a:t>Office phone: 904-620-1587 </a:t>
            </a:r>
          </a:p>
        </p:txBody>
      </p:sp>
    </p:spTree>
    <p:extLst>
      <p:ext uri="{BB962C8B-B14F-4D97-AF65-F5344CB8AC3E}">
        <p14:creationId xmlns:p14="http://schemas.microsoft.com/office/powerpoint/2010/main" val="33631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a8fbf49f-21ba-4487-b1fa-ffc4a5473ca3">February</Month>
    <Division xmlns="a8fbf49f-21ba-4487-b1fa-ffc4a5473ca3">AA &amp; SA</Division>
    <Department xmlns="a8fbf49f-21ba-4487-b1fa-ffc4a5473ca3">SG (Student Government)</Department>
    <Document_x0020_Status xmlns="a8fbf49f-21ba-4487-b1fa-ffc4a5473ca3">Certified</Document_x0020_Status>
    <lx4h xmlns="a8fbf49f-21ba-4487-b1fa-ffc4a5473ca3">
      <UserInfo>
        <DisplayName/>
        <AccountId xsi:nil="true"/>
        <AccountType/>
      </UserInfo>
    </lx4h>
    <pgjr xmlns="a8fbf49f-21ba-4487-b1fa-ffc4a5473ca3">
      <UserInfo>
        <DisplayName/>
        <AccountId xsi:nil="true"/>
        <AccountType/>
      </UserInfo>
    </pgjr>
    <wskv xmlns="a8fbf49f-21ba-4487-b1fa-ffc4a5473ca3" xsi:nil="true"/>
    <wuxb xmlns="a8fbf49f-21ba-4487-b1fa-ffc4a5473ca3" xsi:nil="true"/>
    <cuke xmlns="a8fbf49f-21ba-4487-b1fa-ffc4a5473ca3" xsi:nil="true"/>
    <uq5p xmlns="a8fbf49f-21ba-4487-b1fa-ffc4a5473c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B4FFE9BA0204FB96D85A847CFAF2C" ma:contentTypeVersion="11" ma:contentTypeDescription="Create a new document." ma:contentTypeScope="" ma:versionID="017886dce8b5dcc2d2088a0668a1fa2a">
  <xsd:schema xmlns:xsd="http://www.w3.org/2001/XMLSchema" xmlns:xs="http://www.w3.org/2001/XMLSchema" xmlns:p="http://schemas.microsoft.com/office/2006/metadata/properties" xmlns:ns2="a8fbf49f-21ba-4487-b1fa-ffc4a5473ca3" targetNamespace="http://schemas.microsoft.com/office/2006/metadata/properties" ma:root="true" ma:fieldsID="a04e1d5b3d9bed366664fda78c7c06d9" ns2:_="">
    <xsd:import namespace="a8fbf49f-21ba-4487-b1fa-ffc4a5473ca3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2:Department" minOccurs="0"/>
                <xsd:element ref="ns2:Document_x0020_Status"/>
                <xsd:element ref="ns2:Month" minOccurs="0"/>
                <xsd:element ref="ns2:lx4h" minOccurs="0"/>
                <xsd:element ref="ns2:uq5p" minOccurs="0"/>
                <xsd:element ref="ns2:wskv" minOccurs="0"/>
                <xsd:element ref="ns2:cuke" minOccurs="0"/>
                <xsd:element ref="ns2:wuxb" minOccurs="0"/>
                <xsd:element ref="ns2:pgj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bf49f-21ba-4487-b1fa-ffc4a5473ca3" elementFormDefault="qualified">
    <xsd:import namespace="http://schemas.microsoft.com/office/2006/documentManagement/types"/>
    <xsd:import namespace="http://schemas.microsoft.com/office/infopath/2007/PartnerControls"/>
    <xsd:element name="Division" ma:index="2" nillable="true" ma:displayName="Division" ma:default="AA &amp; SA" ma:format="Dropdown" ma:internalName="Division">
      <xsd:simpleType>
        <xsd:restriction base="dms:Choice">
          <xsd:enumeration value="AA &amp; SA"/>
          <xsd:enumeration value="ANF"/>
          <xsd:enumeration value="Committee"/>
          <xsd:enumeration value="Info"/>
          <xsd:enumeration value="Initatives"/>
          <xsd:enumeration value="President"/>
          <xsd:enumeration value="UDAE"/>
          <xsd:enumeration value="Other"/>
        </xsd:restriction>
      </xsd:simpleType>
    </xsd:element>
    <xsd:element name="Department" ma:index="3" nillable="true" ma:displayName="Department" ma:default="ADA Compliance" ma:format="Dropdown" ma:internalName="Department">
      <xsd:simpleType>
        <xsd:restriction base="dms:Choice">
          <xsd:enumeration value="AAFSA (The African American Faculty and Staff Association)"/>
          <xsd:enumeration value="Acadaffairs CMS Folder (Academic Affairs)"/>
          <xsd:enumeration value="ACADEMIC ADVISING"/>
          <xsd:enumeration value="ACE (First-Year Advising)"/>
          <xsd:enumeration value="ADA Compliance"/>
          <xsd:enumeration value="ADMIN &amp; FINANCE (CMS Folder)"/>
          <xsd:enumeration value="ADVANCEMENT"/>
          <xsd:enumeration value="ALUMNI"/>
          <xsd:enumeration value="ANF"/>
          <xsd:enumeration value="ANNUAL GIVING"/>
          <xsd:enumeration value="APA (Administrative and Professional Association)"/>
          <xsd:enumeration value="ARMY ROTC"/>
          <xsd:enumeration value="ASSESSMENT"/>
          <xsd:enumeration value="Athletics"/>
          <xsd:enumeration value="AUXILIARY OVERSIGHT COMMITTEE"/>
          <xsd:enumeration value="BIOSAFETY (Institutional Biosafety Committee)"/>
          <xsd:enumeration value="BOOKSTORE (Site and Bookstore Advisory Council)"/>
          <xsd:enumeration value="BROOKS COLLEGE OF HEALTH"/>
          <xsd:enumeration value="BUSINESS SERVICES"/>
          <xsd:enumeration value="CAMPS"/>
          <xsd:enumeration value="CAMPUS LIFE"/>
          <xsd:enumeration value="CAMPUS PLANNING"/>
          <xsd:enumeration value="CAREER SERVICES"/>
          <xsd:enumeration value="CATALOGS"/>
          <xsd:enumeration value="CCBL (Center for Community-Based Learning)"/>
          <xsd:enumeration value="CCEC (College of Computing, Engineering and Construction)"/>
          <xsd:enumeration value="CE (Division of Continuing Education)"/>
          <xsd:enumeration value="CIRT (Center for Instruction and Research Technology)"/>
          <xsd:enumeration value="CLERY ACT Committee"/>
          <xsd:enumeration value="CLUB ALLIANCE (Student Government)"/>
          <xsd:enumeration value="COAS (College of Arts &amp; Sciences)"/>
          <xsd:enumeration value="COEHS (College of Education and Human Services)"/>
          <xsd:enumeration value="COGGIN (Coggin College of Business)"/>
          <xsd:enumeration value="COMMENCEMENT"/>
          <xsd:enumeration value="COMMUNICATION TRAINING"/>
          <xsd:enumeration value="COMMUNITY ENGAGEMENT"/>
          <xsd:enumeration value="COMPLIANCE OFFICE"/>
          <xsd:enumeration value="CONDUCT (Student Conduct Office)"/>
          <xsd:enumeration value="CONTINUING EDUCATION"/>
          <xsd:enumeration value="CONTROLLER"/>
          <xsd:enumeration value="COUNSELING CENTER"/>
          <xsd:enumeration value="CPDT (Center for Professional Development and Training)"/>
          <xsd:enumeration value="DDI (Department of Diversity Initiatives)"/>
          <xsd:enumeration value="DEAN OF STUDENTS"/>
          <xsd:enumeration value="DEVELOPMENT (University Development and Alumni Engagement )"/>
          <xsd:enumeration value="DHI (Digital Humanities Institute)"/>
          <xsd:enumeration value="DINING SERVICES"/>
          <xsd:enumeration value="DISTANCE LEARNING"/>
          <xsd:enumeration value="DIVERSITY (Commission on Diversity and Inclusion (CODI))"/>
          <xsd:enumeration value="DRC (Disability Resource Center)"/>
          <xsd:enumeration value="ECENTER (Environmental Center)"/>
          <xsd:enumeration value="EMERGENCY"/>
          <xsd:enumeration value="ENGLISH LANGUAGE PROGRAM"/>
          <xsd:enumeration value="ENROLLMENT"/>
          <xsd:enumeration value="EOI (Equal Opportunity and Inclusion)"/>
          <xsd:enumeration value="Employment Opportunities"/>
          <xsd:enumeration value="ETHICS (Compliance, Ethics and Risk Oversight Committee (CEROC))"/>
          <xsd:enumeration value="EHS (Environmental Health &amp; Safety)"/>
          <xsd:enumeration value="FIE (Florida Institute of Education)"/>
          <xsd:enumeration value="FINE ARTS CENTER"/>
          <xsd:enumeration value="FOOD SERVICE (Food Services Advisory Council)"/>
          <xsd:enumeration value="FRATERNITY AND SORORITY"/>
          <xsd:enumeration value="FOUNDATION"/>
          <xsd:enumeration value="FOUNDATION SCHOLARSHIP"/>
          <xsd:enumeration value="FURC (Florida Undergraduate Research Conference)"/>
          <xsd:enumeration value="GALLERY OF ART"/>
          <xsd:enumeration value="GENERAL COUNSEL"/>
          <xsd:enumeration value="GOV AFFAIRS (Government and Community Relation)"/>
          <xsd:enumeration value="GOLF COMPLEX (Golf Complex at the Hayt Learning Center)"/>
          <xsd:enumeration value="GRADUATE SCHOOL"/>
          <xsd:enumeration value="HICKS (Hicks Honors College)"/>
          <xsd:enumeration value="HIGH LEVEL"/>
          <xsd:enumeration value="HOMECOMING"/>
          <xsd:enumeration value="HOUSING"/>
          <xsd:enumeration value="HR (Human Resources)"/>
          <xsd:enumeration value="ICP (Intercultural Center for Peace )"/>
          <xsd:enumeration value="INTERCULTURAL CENTER"/>
          <xsd:enumeration value="INTERFAITH CENTER"/>
          <xsd:enumeration value="INTERNAL AUDITING"/>
          <xsd:enumeration value="INTL CENTER (International Center)"/>
          <xsd:enumeration value="IPC (Internet Presence Committee)"/>
          <xsd:enumeration value="IPTM"/>
          <xsd:enumeration value="ISQ (Instructional Satisfaction Questionnaire)"/>
          <xsd:enumeration value="IR (Office of Institutional Research and Assessment)"/>
          <xsd:enumeration value="ITS (Information Technology Services)"/>
          <xsd:enumeration value="LGBT RESOURCE CENTER"/>
          <xsd:enumeration value="LIBRARY"/>
          <xsd:enumeration value="MARKETING AND COMMUNICATIONS"/>
          <xsd:enumeration value="MASTER PLAN"/>
          <xsd:enumeration value="MILITARY VETERANS (Military &amp; Veterans Resource Center)"/>
          <xsd:enumeration value="MOCA"/>
          <xsd:enumeration value="MOTH (Movies on the House)"/>
          <xsd:enumeration value="NCAA (NCAA Self-Study Steering Committee)"/>
          <xsd:enumeration value="OFFICE OF FACULTY ENHANCEMENT"/>
          <xsd:enumeration value="OMBUDS (Student Ombuds)"/>
          <xsd:enumeration value="ON CAMPUS TRANSITION"/>
          <xsd:enumeration value="ONE JAX"/>
          <xsd:enumeration value="OSPREY LIFE &amp; PRODUCTION"/>
          <xsd:enumeration value="PARENTS (Parents Association)"/>
          <xsd:enumeration value="PARKING (Parking and Transportation Services)"/>
          <xsd:enumeration value="PARKING ADVISORY (Parking Advisory Council)"/>
          <xsd:enumeration value="PHYSICAL FACILITIES"/>
          <xsd:enumeration value="PLANNING BUDGET (Office of Planning and Budget)"/>
          <xsd:enumeration value="POLICIES AND REGULATIONS"/>
          <xsd:enumeration value="PMO (Project Management Office)"/>
          <xsd:enumeration value="PRESCHOOL"/>
          <xsd:enumeration value="PRIVACY OFFICE"/>
          <xsd:enumeration value="PROCUREMENT"/>
          <xsd:enumeration value="PRESIDENT(MAIN+GC,Policies)"/>
          <xsd:enumeration value="PUBLIC RELATIONS"/>
          <xsd:enumeration value="RECWELL (Recreation and Wellness)"/>
          <xsd:enumeration value="RESEARCH (Office of Research and Sponsored Programs)"/>
          <xsd:enumeration value="RETIRED FACULTY (The Retired Faculty Association )"/>
          <xsd:enumeration value="SASS (Student Academic Success Services)"/>
          <xsd:enumeration value="SG (Student Government)"/>
          <xsd:enumeration value="SHS (Student Health Services)"/>
          <xsd:enumeration value="SPACE (Space Committee)"/>
          <xsd:enumeration value="SRER (Institute for the Study of Race and Ethnic Relations)"/>
          <xsd:enumeration value="STUDENT AFFAIRS CMS folder"/>
          <xsd:enumeration value="STUDENT CONDUCT"/>
          <xsd:enumeration value="STUDENT FEES"/>
          <xsd:enumeration value="STUDENT HEALTH"/>
          <xsd:enumeration value="STUDENT MEDIA"/>
          <xsd:enumeration value="STUDENT UNION"/>
          <xsd:enumeration value="SUSTAINABILITY (Sustainability Committee)"/>
          <xsd:enumeration value="TAYLOR LEADERSHIP"/>
          <xsd:enumeration value="TIMELINE"/>
          <xsd:enumeration value="TITLE IX"/>
          <xsd:enumeration value="TRUSTEES"/>
          <xsd:enumeration value="TREASURY"/>
          <xsd:enumeration value="TSI/FOUNDATION ACCOUNTING"/>
          <xsd:enumeration value="UPD (University Police Department)"/>
          <xsd:enumeration value="UG STUDIES (Undergraduate Studies)"/>
          <xsd:enumeration value="UNFFA (Faculty Association)"/>
          <xsd:enumeration value="UNITED WAY"/>
          <xsd:enumeration value="UNIVERSITY CENTER"/>
          <xsd:enumeration value="USPA (University Support Personnel Association)"/>
          <xsd:enumeration value="UTC (University Technology Committee)"/>
          <xsd:enumeration value="VISUAL IDENTITY"/>
          <xsd:enumeration value="WE TRANSFORM"/>
          <xsd:enumeration value="WOMENS CENTER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BOT New Regulations"/>
          <xsd:enumeration value="Policy and Regulations Templates"/>
          <xsd:enumeration value="Office of Undergraduate Research (OUR)"/>
          <xsd:enumeration value="(DLI) Digital Learning and Innovation Initiatives"/>
          <xsd:enumeration value="Global"/>
          <xsd:enumeration value="Community Alliance for Student Success (CASS)"/>
          <xsd:enumeration value="University Development and Alumni Engagement (UDAE)"/>
          <xsd:enumeration value="Guide to the Files in ADA Training"/>
          <xsd:enumeration value="Student Accessibility Services (SAS)"/>
        </xsd:restriction>
      </xsd:simpleType>
    </xsd:element>
    <xsd:element name="Document_x0020_Status" ma:index="4" ma:displayName="Status" ma:default="ADA Audit" ma:format="RadioButtons" ma:internalName="Document_x0020_Status">
      <xsd:simpleType>
        <xsd:restriction base="dms:Choice">
          <xsd:enumeration value="Certified"/>
          <xsd:enumeration value="ADA Audit"/>
          <xsd:enumeration value="Training Information"/>
          <xsd:enumeration value="Superuser/Editor Needs Assistance"/>
          <xsd:enumeration value="Certified Regulations"/>
          <xsd:enumeration value="Certified Files Loaded to Ektron"/>
        </xsd:restriction>
      </xsd:simpleType>
    </xsd:element>
    <xsd:element name="Month" ma:index="11" nillable="true" ma:displayName="Month" ma:default="NONE" ma:format="Dropdown" ma:internalName="Month">
      <xsd:simpleType>
        <xsd:restriction base="dms:Choice">
          <xsd:enumeration value="NONE"/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  <xsd:enumeration value="January 2020"/>
          <xsd:enumeration value="February  2020"/>
          <xsd:enumeration value="March 2020"/>
          <xsd:enumeration value="April 2020"/>
          <xsd:enumeration value="May 2020"/>
          <xsd:enumeration value="June 2020"/>
          <xsd:enumeration value="July 2020"/>
          <xsd:enumeration value="August 2020"/>
          <xsd:enumeration value="September 2020"/>
          <xsd:enumeration value="October 2020"/>
          <xsd:enumeration value="November 2020"/>
          <xsd:enumeration value="December 2020"/>
        </xsd:restriction>
      </xsd:simpleType>
    </xsd:element>
    <xsd:element name="lx4h" ma:index="12" nillable="true" ma:displayName="Person or Group" ma:list="UserInfo" ma:internalName="lx4h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q5p" ma:index="13" nillable="true" ma:displayName="Date and Time" ma:internalName="uq5p">
      <xsd:simpleType>
        <xsd:restriction base="dms:DateTime"/>
      </xsd:simpleType>
    </xsd:element>
    <xsd:element name="wskv" ma:index="14" nillable="true" ma:displayName="Number" ma:internalName="wskv">
      <xsd:simpleType>
        <xsd:restriction base="dms:Number"/>
      </xsd:simpleType>
    </xsd:element>
    <xsd:element name="cuke" ma:index="15" nillable="true" ma:displayName="Text" ma:internalName="cuke">
      <xsd:simpleType>
        <xsd:restriction base="dms:Text"/>
      </xsd:simpleType>
    </xsd:element>
    <xsd:element name="wuxb" ma:index="16" nillable="true" ma:displayName="Number" ma:internalName="wuxb">
      <xsd:simpleType>
        <xsd:restriction base="dms:Number"/>
      </xsd:simpleType>
    </xsd:element>
    <xsd:element name="pgjr" ma:index="17" nillable="true" ma:displayName="Person or Group" ma:list="UserInfo" ma:internalName="pgj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260EF2-A526-4FF9-B295-D4DAF8B8A5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441ABF-DFCB-443E-94FA-F7BC5C506B63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8fbf49f-21ba-4487-b1fa-ffc4a5473ca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9082D7-81C0-4B06-ACB2-D240320B0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fbf49f-21ba-4487-b1fa-ffc4a5473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264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Impact</vt:lpstr>
      <vt:lpstr>Organic</vt:lpstr>
      <vt:lpstr>Poll Worker Training</vt:lpstr>
      <vt:lpstr>Elections</vt:lpstr>
      <vt:lpstr>Attire</vt:lpstr>
      <vt:lpstr>Attitude</vt:lpstr>
      <vt:lpstr>Social Media</vt:lpstr>
      <vt:lpstr>Protected Polling Region</vt:lpstr>
      <vt:lpstr>Protected Polling Regions</vt:lpstr>
      <vt:lpstr>Elections Commissioner Info</vt:lpstr>
    </vt:vector>
  </TitlesOfParts>
  <Company>University of North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 Worker Training</dc:title>
  <dc:creator>Sorrentino, Sabrina</dc:creator>
  <cp:lastModifiedBy>Robertson, Robin</cp:lastModifiedBy>
  <cp:revision>28</cp:revision>
  <dcterms:created xsi:type="dcterms:W3CDTF">2016-09-07T16:53:43Z</dcterms:created>
  <dcterms:modified xsi:type="dcterms:W3CDTF">2021-05-12T14:27:52Z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0x010100330B4FFE9BA0204FB96D85A847CFAF2C</vt:lpwstr>
  </property>
</Properties>
</file>