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7"/>
  </p:notesMasterIdLst>
  <p:sldIdLst>
    <p:sldId id="278" r:id="rId5"/>
    <p:sldId id="257" r:id="rId6"/>
    <p:sldId id="258" r:id="rId7"/>
    <p:sldId id="259" r:id="rId8"/>
    <p:sldId id="260" r:id="rId9"/>
    <p:sldId id="261" r:id="rId10"/>
    <p:sldId id="262" r:id="rId11"/>
    <p:sldId id="272" r:id="rId12"/>
    <p:sldId id="273" r:id="rId13"/>
    <p:sldId id="274" r:id="rId14"/>
    <p:sldId id="275" r:id="rId15"/>
    <p:sldId id="276" r:id="rId16"/>
    <p:sldId id="277" r:id="rId17"/>
    <p:sldId id="263" r:id="rId18"/>
    <p:sldId id="264" r:id="rId19"/>
    <p:sldId id="265" r:id="rId20"/>
    <p:sldId id="266" r:id="rId21"/>
    <p:sldId id="267" r:id="rId22"/>
    <p:sldId id="268" r:id="rId23"/>
    <p:sldId id="269" r:id="rId24"/>
    <p:sldId id="270" r:id="rId25"/>
    <p:sldId id="271"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6" d="100"/>
          <a:sy n="96" d="100"/>
        </p:scale>
        <p:origin x="1592" y="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58497E-129C-4CEF-8B60-06A95D1C235B}" type="datetimeFigureOut">
              <a:rPr lang="en-US" smtClean="0"/>
              <a:t>6/24/2021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B42C13-ED13-48DD-871C-0F4F3C358012}" type="slidenum">
              <a:rPr lang="en-US" smtClean="0"/>
              <a:t>‹#›</a:t>
            </a:fld>
            <a:endParaRPr lang="en-US"/>
          </a:p>
        </p:txBody>
      </p:sp>
    </p:spTree>
    <p:extLst>
      <p:ext uri="{BB962C8B-B14F-4D97-AF65-F5344CB8AC3E}">
        <p14:creationId xmlns:p14="http://schemas.microsoft.com/office/powerpoint/2010/main" val="3252304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86924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66B36E-FCBE-4C9F-BFB8-F3414B0BA4B7}" type="slidenum">
              <a:rPr lang="en-US"/>
              <a:t>22</a:t>
            </a:fld>
            <a:endParaRPr lang="en-US"/>
          </a:p>
        </p:txBody>
      </p:sp>
    </p:spTree>
    <p:extLst>
      <p:ext uri="{BB962C8B-B14F-4D97-AF65-F5344CB8AC3E}">
        <p14:creationId xmlns:p14="http://schemas.microsoft.com/office/powerpoint/2010/main" val="31123555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974287"/>
            <a:ext cx="7772400" cy="1470025"/>
          </a:xfrm>
        </p:spPr>
        <p:txBody>
          <a:bodyPr/>
          <a:lstStyle/>
          <a:p>
            <a:r>
              <a:rPr lang="en-US" dirty="0"/>
              <a:t>Click to add title</a:t>
            </a:r>
          </a:p>
        </p:txBody>
      </p:sp>
      <p:sp>
        <p:nvSpPr>
          <p:cNvPr id="3" name="Subtitle 2"/>
          <p:cNvSpPr>
            <a:spLocks noGrp="1"/>
          </p:cNvSpPr>
          <p:nvPr>
            <p:ph type="subTitle" idx="1" hasCustomPrompt="1"/>
          </p:nvPr>
        </p:nvSpPr>
        <p:spPr>
          <a:xfrm>
            <a:off x="1371600" y="30099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a:t>
            </a:r>
          </a:p>
        </p:txBody>
      </p:sp>
      <p:pic>
        <p:nvPicPr>
          <p:cNvPr id="9" name="Picture 8" descr="PowerPoint templates for UNF-1.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5425199"/>
            <a:ext cx="9144001" cy="1438275"/>
          </a:xfrm>
          <a:prstGeom prst="rect">
            <a:avLst/>
          </a:prstGeom>
        </p:spPr>
      </p:pic>
    </p:spTree>
    <p:extLst>
      <p:ext uri="{BB962C8B-B14F-4D97-AF65-F5344CB8AC3E}">
        <p14:creationId xmlns:p14="http://schemas.microsoft.com/office/powerpoint/2010/main" val="3859150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1B45D5-1FF1-3444-9B58-558E80D7363B}" type="datetimeFigureOut">
              <a:rPr lang="en-US" smtClean="0"/>
              <a:t>6/24/2021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B9111F-877B-1B46-805A-DF6BB7876DFE}" type="slidenum">
              <a:rPr lang="en-US" smtClean="0"/>
              <a:t>‹#›</a:t>
            </a:fld>
            <a:endParaRPr lang="en-US"/>
          </a:p>
        </p:txBody>
      </p:sp>
    </p:spTree>
    <p:extLst>
      <p:ext uri="{BB962C8B-B14F-4D97-AF65-F5344CB8AC3E}">
        <p14:creationId xmlns:p14="http://schemas.microsoft.com/office/powerpoint/2010/main" val="448673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1B45D5-1FF1-3444-9B58-558E80D7363B}" type="datetimeFigureOut">
              <a:rPr lang="en-US" smtClean="0"/>
              <a:t>6/24/2021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9111F-877B-1B46-805A-DF6BB7876DFE}" type="slidenum">
              <a:rPr lang="en-US" smtClean="0"/>
              <a:t>‹#›</a:t>
            </a:fld>
            <a:endParaRPr lang="en-US"/>
          </a:p>
        </p:txBody>
      </p:sp>
    </p:spTree>
    <p:extLst>
      <p:ext uri="{BB962C8B-B14F-4D97-AF65-F5344CB8AC3E}">
        <p14:creationId xmlns:p14="http://schemas.microsoft.com/office/powerpoint/2010/main" val="13549795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1B45D5-1FF1-3444-9B58-558E80D7363B}" type="datetimeFigureOut">
              <a:rPr lang="en-US" smtClean="0"/>
              <a:t>6/24/2021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9111F-877B-1B46-805A-DF6BB7876DFE}" type="slidenum">
              <a:rPr lang="en-US" smtClean="0"/>
              <a:t>‹#›</a:t>
            </a:fld>
            <a:endParaRPr lang="en-US"/>
          </a:p>
        </p:txBody>
      </p:sp>
    </p:spTree>
    <p:extLst>
      <p:ext uri="{BB962C8B-B14F-4D97-AF65-F5344CB8AC3E}">
        <p14:creationId xmlns:p14="http://schemas.microsoft.com/office/powerpoint/2010/main" val="2050642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974287"/>
            <a:ext cx="7772400" cy="1470025"/>
          </a:xfrm>
        </p:spPr>
        <p:txBody>
          <a:bodyPr/>
          <a:lstStyle/>
          <a:p>
            <a:r>
              <a:rPr lang="en-US" dirty="0"/>
              <a:t>Click to add title</a:t>
            </a:r>
          </a:p>
        </p:txBody>
      </p:sp>
      <p:sp>
        <p:nvSpPr>
          <p:cNvPr id="3" name="Subtitle 2"/>
          <p:cNvSpPr>
            <a:spLocks noGrp="1"/>
          </p:cNvSpPr>
          <p:nvPr>
            <p:ph type="subTitle" idx="1" hasCustomPrompt="1"/>
          </p:nvPr>
        </p:nvSpPr>
        <p:spPr>
          <a:xfrm>
            <a:off x="1371600" y="30099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a:t>
            </a:r>
          </a:p>
        </p:txBody>
      </p:sp>
      <p:pic>
        <p:nvPicPr>
          <p:cNvPr id="9" name="Picture 8" descr="PowerPoint templates for UNF-1.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5425199"/>
            <a:ext cx="9144001" cy="1438275"/>
          </a:xfrm>
          <a:prstGeom prst="rect">
            <a:avLst/>
          </a:prstGeom>
        </p:spPr>
      </p:pic>
    </p:spTree>
    <p:extLst>
      <p:ext uri="{BB962C8B-B14F-4D97-AF65-F5344CB8AC3E}">
        <p14:creationId xmlns:p14="http://schemas.microsoft.com/office/powerpoint/2010/main" val="4000428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1B45D5-1FF1-3444-9B58-558E80D7363B}" type="datetimeFigureOut">
              <a:rPr lang="en-US" smtClean="0"/>
              <a:t>6/24/2021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9111F-877B-1B46-805A-DF6BB7876DFE}" type="slidenum">
              <a:rPr lang="en-US" smtClean="0"/>
              <a:t>‹#›</a:t>
            </a:fld>
            <a:endParaRPr lang="en-US"/>
          </a:p>
        </p:txBody>
      </p:sp>
    </p:spTree>
    <p:extLst>
      <p:ext uri="{BB962C8B-B14F-4D97-AF65-F5344CB8AC3E}">
        <p14:creationId xmlns:p14="http://schemas.microsoft.com/office/powerpoint/2010/main" val="868427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1B45D5-1FF1-3444-9B58-558E80D7363B}" type="datetimeFigureOut">
              <a:rPr lang="en-US" smtClean="0"/>
              <a:t>6/24/2021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9111F-877B-1B46-805A-DF6BB7876DFE}" type="slidenum">
              <a:rPr lang="en-US" smtClean="0"/>
              <a:t>‹#›</a:t>
            </a:fld>
            <a:endParaRPr lang="en-US"/>
          </a:p>
        </p:txBody>
      </p:sp>
    </p:spTree>
    <p:extLst>
      <p:ext uri="{BB962C8B-B14F-4D97-AF65-F5344CB8AC3E}">
        <p14:creationId xmlns:p14="http://schemas.microsoft.com/office/powerpoint/2010/main" val="32580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01B45D5-1FF1-3444-9B58-558E80D7363B}" type="datetimeFigureOut">
              <a:rPr lang="en-US" smtClean="0"/>
              <a:t>6/24/2021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B9111F-877B-1B46-805A-DF6BB7876DFE}" type="slidenum">
              <a:rPr lang="en-US" smtClean="0"/>
              <a:t>‹#›</a:t>
            </a:fld>
            <a:endParaRPr lang="en-US"/>
          </a:p>
        </p:txBody>
      </p:sp>
    </p:spTree>
    <p:extLst>
      <p:ext uri="{BB962C8B-B14F-4D97-AF65-F5344CB8AC3E}">
        <p14:creationId xmlns:p14="http://schemas.microsoft.com/office/powerpoint/2010/main" val="75318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01B45D5-1FF1-3444-9B58-558E80D7363B}" type="datetimeFigureOut">
              <a:rPr lang="en-US" smtClean="0"/>
              <a:t>6/24/2021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B9111F-877B-1B46-805A-DF6BB7876DFE}" type="slidenum">
              <a:rPr lang="en-US" smtClean="0"/>
              <a:t>‹#›</a:t>
            </a:fld>
            <a:endParaRPr lang="en-US"/>
          </a:p>
        </p:txBody>
      </p:sp>
    </p:spTree>
    <p:extLst>
      <p:ext uri="{BB962C8B-B14F-4D97-AF65-F5344CB8AC3E}">
        <p14:creationId xmlns:p14="http://schemas.microsoft.com/office/powerpoint/2010/main" val="812942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01B45D5-1FF1-3444-9B58-558E80D7363B}" type="datetimeFigureOut">
              <a:rPr lang="en-US" smtClean="0"/>
              <a:t>6/24/2021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B9111F-877B-1B46-805A-DF6BB7876DFE}" type="slidenum">
              <a:rPr lang="en-US" smtClean="0"/>
              <a:t>‹#›</a:t>
            </a:fld>
            <a:endParaRPr lang="en-US"/>
          </a:p>
        </p:txBody>
      </p:sp>
    </p:spTree>
    <p:extLst>
      <p:ext uri="{BB962C8B-B14F-4D97-AF65-F5344CB8AC3E}">
        <p14:creationId xmlns:p14="http://schemas.microsoft.com/office/powerpoint/2010/main" val="4163798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1B45D5-1FF1-3444-9B58-558E80D7363B}" type="datetimeFigureOut">
              <a:rPr lang="en-US" smtClean="0"/>
              <a:t>6/24/2021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B9111F-877B-1B46-805A-DF6BB7876DFE}" type="slidenum">
              <a:rPr lang="en-US" smtClean="0"/>
              <a:t>‹#›</a:t>
            </a:fld>
            <a:endParaRPr lang="en-US"/>
          </a:p>
        </p:txBody>
      </p:sp>
    </p:spTree>
    <p:extLst>
      <p:ext uri="{BB962C8B-B14F-4D97-AF65-F5344CB8AC3E}">
        <p14:creationId xmlns:p14="http://schemas.microsoft.com/office/powerpoint/2010/main" val="2874264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1B45D5-1FF1-3444-9B58-558E80D7363B}" type="datetimeFigureOut">
              <a:rPr lang="en-US" smtClean="0"/>
              <a:t>6/24/2021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B9111F-877B-1B46-805A-DF6BB7876DFE}" type="slidenum">
              <a:rPr lang="en-US" smtClean="0"/>
              <a:t>‹#›</a:t>
            </a:fld>
            <a:endParaRPr lang="en-US"/>
          </a:p>
        </p:txBody>
      </p:sp>
    </p:spTree>
    <p:extLst>
      <p:ext uri="{BB962C8B-B14F-4D97-AF65-F5344CB8AC3E}">
        <p14:creationId xmlns:p14="http://schemas.microsoft.com/office/powerpoint/2010/main" val="565648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PowerPoint templates for UNF-1.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 y="5425199"/>
            <a:ext cx="9144001" cy="1438275"/>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1B45D5-1FF1-3444-9B58-558E80D7363B}" type="datetimeFigureOut">
              <a:rPr lang="en-US" smtClean="0"/>
              <a:t>6/24/2021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B9111F-877B-1B46-805A-DF6BB7876DFE}" type="slidenum">
              <a:rPr lang="en-US" smtClean="0"/>
              <a:t>‹#›</a:t>
            </a:fld>
            <a:endParaRPr lang="en-US"/>
          </a:p>
        </p:txBody>
      </p:sp>
    </p:spTree>
    <p:extLst>
      <p:ext uri="{BB962C8B-B14F-4D97-AF65-F5344CB8AC3E}">
        <p14:creationId xmlns:p14="http://schemas.microsoft.com/office/powerpoint/2010/main" val="2406438558"/>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unf.edu/uploadedFiles/aa/enrollment/onestop/registrar/Academic%20Activity%20Report%20by%20Course%20Instructions%20for%20Deans%20and%20Chairs.pdf" TargetMode="External"/><Relationship Id="rId2" Type="http://schemas.openxmlformats.org/officeDocument/2006/relationships/hyperlink" Target="https://www.unf.edu/onestop/registrar/Faculty_and_Staff_Resources.aspx"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www.unf.edu/onestop/registrar/Academic_Policy_and_Regulation_Petitions.aspx" TargetMode="External"/><Relationship Id="rId2" Type="http://schemas.openxmlformats.org/officeDocument/2006/relationships/hyperlink" Target="http://www.flbog.edu/documents_regulations/regulations/6.016_technical_change_2009_09_29.pdf"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unf.edu/acadaffairs/Faculty_Handbook.aspx" TargetMode="External"/><Relationship Id="rId2" Type="http://schemas.openxmlformats.org/officeDocument/2006/relationships/hyperlink" Target="https://www.unf.edu/president/policies_regulations/02-AcademicAffairs/EnrollmentServices/2_0640P.aspx"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hyperlink" Target="http://www.unf.edu/onestop/registrar/Registrar_-_Final_Exam_Schedule.aspx"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http://www.unf.edu/onestop/registrar/FERPA_-_Faculty.aspx" TargetMode="Externa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mailto:records@unf.edu"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hyperlink" Target="https://www.unf.edu/onestop/registrar/Faculty_and_Staff_Resources.aspx" TargetMode="External"/><Relationship Id="rId4" Type="http://schemas.openxmlformats.org/officeDocument/2006/relationships/hyperlink" Target="http://www.unf.edu/onestop/registra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www.unf.edu/uploadedFiles/aa/enrollment/onestop/registrar/Late%20Registration-Course%20Transfer.pdf"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438183"/>
            <a:ext cx="8229600" cy="2787588"/>
          </a:xfrm>
        </p:spPr>
        <p:txBody>
          <a:bodyPr>
            <a:normAutofit/>
          </a:bodyPr>
          <a:lstStyle/>
          <a:p>
            <a:r>
              <a:rPr lang="en-US" sz="4900" dirty="0"/>
              <a:t>Records and Registration Training for Faculty</a:t>
            </a:r>
          </a:p>
        </p:txBody>
      </p:sp>
      <p:sp>
        <p:nvSpPr>
          <p:cNvPr id="2" name="TextBox 1"/>
          <p:cNvSpPr txBox="1"/>
          <p:nvPr/>
        </p:nvSpPr>
        <p:spPr>
          <a:xfrm>
            <a:off x="88135" y="6466901"/>
            <a:ext cx="1905918" cy="276999"/>
          </a:xfrm>
          <a:prstGeom prst="rect">
            <a:avLst/>
          </a:prstGeom>
          <a:noFill/>
        </p:spPr>
        <p:txBody>
          <a:bodyPr wrap="square" rtlCol="0">
            <a:spAutoFit/>
          </a:bodyPr>
          <a:lstStyle/>
          <a:p>
            <a:r>
              <a:rPr lang="en-US" sz="1200" i="1" dirty="0">
                <a:solidFill>
                  <a:schemeClr val="bg1"/>
                </a:solidFill>
              </a:rPr>
              <a:t>Revised: May 2019</a:t>
            </a:r>
          </a:p>
        </p:txBody>
      </p:sp>
    </p:spTree>
    <p:extLst>
      <p:ext uri="{BB962C8B-B14F-4D97-AF65-F5344CB8AC3E}">
        <p14:creationId xmlns:p14="http://schemas.microsoft.com/office/powerpoint/2010/main" val="3240991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Activity Tracking</a:t>
            </a:r>
          </a:p>
        </p:txBody>
      </p:sp>
      <p:pic>
        <p:nvPicPr>
          <p:cNvPr id="5" name="Picture 4" descr="Faculty and advisors menu with academic activity selected"/>
          <p:cNvPicPr/>
          <p:nvPr/>
        </p:nvPicPr>
        <p:blipFill>
          <a:blip r:embed="rId2">
            <a:extLst>
              <a:ext uri="{28A0092B-C50C-407E-A947-70E740481C1C}">
                <a14:useLocalDpi xmlns:a14="http://schemas.microsoft.com/office/drawing/2010/main" val="0"/>
              </a:ext>
            </a:extLst>
          </a:blip>
          <a:stretch>
            <a:fillRect/>
          </a:stretch>
        </p:blipFill>
        <p:spPr>
          <a:xfrm>
            <a:off x="457200" y="1417638"/>
            <a:ext cx="3079214" cy="3892491"/>
          </a:xfrm>
          <a:prstGeom prst="rect">
            <a:avLst/>
          </a:prstGeom>
        </p:spPr>
      </p:pic>
      <p:pic>
        <p:nvPicPr>
          <p:cNvPr id="7" name="Picture 6" descr="Academic Activity screen with submit selected"/>
          <p:cNvPicPr>
            <a:picLocks noChangeAspect="1"/>
          </p:cNvPicPr>
          <p:nvPr/>
        </p:nvPicPr>
        <p:blipFill>
          <a:blip r:embed="rId3"/>
          <a:stretch>
            <a:fillRect/>
          </a:stretch>
        </p:blipFill>
        <p:spPr>
          <a:xfrm>
            <a:off x="3637944" y="1417638"/>
            <a:ext cx="4947325" cy="1924269"/>
          </a:xfrm>
          <a:prstGeom prst="rect">
            <a:avLst/>
          </a:prstGeom>
        </p:spPr>
      </p:pic>
      <p:sp>
        <p:nvSpPr>
          <p:cNvPr id="12" name="TextBox 11"/>
          <p:cNvSpPr txBox="1"/>
          <p:nvPr/>
        </p:nvSpPr>
        <p:spPr>
          <a:xfrm>
            <a:off x="4069354" y="3475093"/>
            <a:ext cx="4084503" cy="1815882"/>
          </a:xfrm>
          <a:prstGeom prst="rect">
            <a:avLst/>
          </a:prstGeom>
          <a:noFill/>
        </p:spPr>
        <p:txBody>
          <a:bodyPr wrap="square" rtlCol="0">
            <a:spAutoFit/>
          </a:bodyPr>
          <a:lstStyle/>
          <a:p>
            <a:pPr marL="342900" indent="-342900">
              <a:buFont typeface="+mj-lt"/>
              <a:buAutoNum type="arabicPeriod"/>
            </a:pPr>
            <a:r>
              <a:rPr lang="en-US" sz="1600" dirty="0"/>
              <a:t>From the Academic Activity screen:</a:t>
            </a:r>
          </a:p>
          <a:p>
            <a:pPr marL="285750" indent="-285750">
              <a:buFont typeface="Arial" panose="020B0604020202020204" pitchFamily="34" charset="0"/>
              <a:buChar char="•"/>
            </a:pPr>
            <a:r>
              <a:rPr lang="en-US" sz="1600" dirty="0"/>
              <a:t>Select the Term</a:t>
            </a:r>
          </a:p>
          <a:p>
            <a:pPr marL="285750" indent="-285750">
              <a:buFont typeface="Arial" panose="020B0604020202020204" pitchFamily="34" charset="0"/>
              <a:buChar char="•"/>
            </a:pPr>
            <a:r>
              <a:rPr lang="en-US" sz="1600" dirty="0"/>
              <a:t>Select the Part of Term</a:t>
            </a:r>
          </a:p>
          <a:p>
            <a:pPr marL="285750" indent="-285750">
              <a:buFont typeface="Arial" panose="020B0604020202020204" pitchFamily="34" charset="0"/>
              <a:buChar char="•"/>
            </a:pPr>
            <a:r>
              <a:rPr lang="en-US" sz="1600" dirty="0"/>
              <a:t>Select the Course</a:t>
            </a:r>
          </a:p>
          <a:p>
            <a:pPr marL="285750" indent="-285750">
              <a:buFont typeface="Arial" panose="020B0604020202020204" pitchFamily="34" charset="0"/>
              <a:buChar char="•"/>
            </a:pPr>
            <a:r>
              <a:rPr lang="en-US" sz="1600" dirty="0"/>
              <a:t>Click Submit (</a:t>
            </a:r>
            <a:r>
              <a:rPr lang="en-US" sz="1600" i="1" dirty="0"/>
              <a:t>this will pull up a list the currently enrolled students for the CRN)</a:t>
            </a:r>
          </a:p>
          <a:p>
            <a:pPr marL="285750" indent="-285750">
              <a:buFont typeface="Arial" panose="020B0604020202020204" pitchFamily="34" charset="0"/>
              <a:buChar char="•"/>
            </a:pPr>
            <a:endParaRPr lang="en-US" sz="1600" dirty="0"/>
          </a:p>
        </p:txBody>
      </p:sp>
    </p:spTree>
    <p:extLst>
      <p:ext uri="{BB962C8B-B14F-4D97-AF65-F5344CB8AC3E}">
        <p14:creationId xmlns:p14="http://schemas.microsoft.com/office/powerpoint/2010/main" val="3192158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Activity Tracking</a:t>
            </a:r>
          </a:p>
        </p:txBody>
      </p:sp>
      <p:sp>
        <p:nvSpPr>
          <p:cNvPr id="5" name="Rectangle 4"/>
          <p:cNvSpPr/>
          <p:nvPr/>
        </p:nvSpPr>
        <p:spPr>
          <a:xfrm>
            <a:off x="308473" y="1417638"/>
            <a:ext cx="3844886" cy="2062103"/>
          </a:xfrm>
          <a:prstGeom prst="rect">
            <a:avLst/>
          </a:prstGeom>
        </p:spPr>
        <p:txBody>
          <a:bodyPr wrap="square">
            <a:spAutoFit/>
          </a:bodyPr>
          <a:lstStyle/>
          <a:p>
            <a:pPr marL="342900" indent="-342900">
              <a:buFont typeface="+mj-lt"/>
              <a:buAutoNum type="arabicPeriod" startAt="2"/>
            </a:pPr>
            <a:r>
              <a:rPr lang="en-US" sz="1600" dirty="0"/>
              <a:t>Use the drop down button to select Y or N for each student in the course section. </a:t>
            </a:r>
          </a:p>
          <a:p>
            <a:pPr marL="742950" lvl="1" indent="-285750">
              <a:buFont typeface="Arial" panose="020B0604020202020204" pitchFamily="34" charset="0"/>
              <a:buChar char="•"/>
            </a:pPr>
            <a:r>
              <a:rPr lang="en-US" sz="1600" dirty="0"/>
              <a:t>Faculty may choose to only indicate students who did not participate by selecting the N and then select Continue to populate all the Y students at once. </a:t>
            </a:r>
          </a:p>
        </p:txBody>
      </p:sp>
      <p:pic>
        <p:nvPicPr>
          <p:cNvPr id="6" name="Picture 5" descr="Academic Activity Tracking screen with yes and no options available"/>
          <p:cNvPicPr>
            <a:picLocks noChangeAspect="1"/>
          </p:cNvPicPr>
          <p:nvPr/>
        </p:nvPicPr>
        <p:blipFill>
          <a:blip r:embed="rId2"/>
          <a:stretch>
            <a:fillRect/>
          </a:stretch>
        </p:blipFill>
        <p:spPr>
          <a:xfrm>
            <a:off x="4331244" y="1417638"/>
            <a:ext cx="4443912" cy="2557635"/>
          </a:xfrm>
          <a:prstGeom prst="rect">
            <a:avLst/>
          </a:prstGeom>
        </p:spPr>
      </p:pic>
      <p:sp>
        <p:nvSpPr>
          <p:cNvPr id="7" name="Rectangle 6"/>
          <p:cNvSpPr/>
          <p:nvPr/>
        </p:nvSpPr>
        <p:spPr>
          <a:xfrm>
            <a:off x="442291" y="4114961"/>
            <a:ext cx="3888953" cy="830997"/>
          </a:xfrm>
          <a:prstGeom prst="rect">
            <a:avLst/>
          </a:prstGeom>
        </p:spPr>
        <p:txBody>
          <a:bodyPr wrap="square">
            <a:spAutoFit/>
          </a:bodyPr>
          <a:lstStyle/>
          <a:p>
            <a:pPr marL="342900" indent="-342900">
              <a:buFont typeface="+mj-lt"/>
              <a:buAutoNum type="arabicPeriod" startAt="3"/>
            </a:pPr>
            <a:r>
              <a:rPr lang="en-US" sz="1600" dirty="0"/>
              <a:t>Once Academic Activity has been recorded, scroll to the bottom and select Continue.</a:t>
            </a:r>
          </a:p>
        </p:txBody>
      </p:sp>
      <p:pic>
        <p:nvPicPr>
          <p:cNvPr id="8" name="Picture 7" descr="Academic Activity Tracking screen showing total number of students and continue button selected"/>
          <p:cNvPicPr>
            <a:picLocks noChangeAspect="1"/>
          </p:cNvPicPr>
          <p:nvPr/>
        </p:nvPicPr>
        <p:blipFill>
          <a:blip r:embed="rId3"/>
          <a:stretch>
            <a:fillRect/>
          </a:stretch>
        </p:blipFill>
        <p:spPr>
          <a:xfrm>
            <a:off x="4331244" y="4251801"/>
            <a:ext cx="3138192" cy="1760449"/>
          </a:xfrm>
          <a:prstGeom prst="rect">
            <a:avLst/>
          </a:prstGeom>
        </p:spPr>
      </p:pic>
      <p:cxnSp>
        <p:nvCxnSpPr>
          <p:cNvPr id="10" name="Straight Connector 9" descr="Academic Activity Tracking"/>
          <p:cNvCxnSpPr/>
          <p:nvPr/>
        </p:nvCxnSpPr>
        <p:spPr>
          <a:xfrm>
            <a:off x="442291" y="3975273"/>
            <a:ext cx="8332865"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82794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Activity Tracking</a:t>
            </a:r>
          </a:p>
        </p:txBody>
      </p:sp>
      <p:sp>
        <p:nvSpPr>
          <p:cNvPr id="5" name="Rectangle 4"/>
          <p:cNvSpPr/>
          <p:nvPr/>
        </p:nvSpPr>
        <p:spPr>
          <a:xfrm>
            <a:off x="380082" y="2242979"/>
            <a:ext cx="3888953" cy="1815882"/>
          </a:xfrm>
          <a:prstGeom prst="rect">
            <a:avLst/>
          </a:prstGeom>
        </p:spPr>
        <p:txBody>
          <a:bodyPr wrap="square">
            <a:spAutoFit/>
          </a:bodyPr>
          <a:lstStyle/>
          <a:p>
            <a:pPr marL="342900" indent="-342900">
              <a:buFont typeface="+mj-lt"/>
              <a:buAutoNum type="arabicPeriod" startAt="4"/>
            </a:pPr>
            <a:r>
              <a:rPr lang="en-US" sz="1600" dirty="0"/>
              <a:t>After selecting Continue, a message will appear “The selections have not been saved. Select the Verify and Submit button to save.” All blank selections will change to Y. Once the selections have been reviewed, </a:t>
            </a:r>
            <a:r>
              <a:rPr lang="en-US" sz="1600" b="1" dirty="0">
                <a:solidFill>
                  <a:srgbClr val="C00000"/>
                </a:solidFill>
              </a:rPr>
              <a:t>you must scroll to the bottom and select Verify and Submit.</a:t>
            </a:r>
          </a:p>
        </p:txBody>
      </p:sp>
      <p:pic>
        <p:nvPicPr>
          <p:cNvPr id="6" name="Picture 5" descr="Activity Tracking Verify and Submit Button selected"/>
          <p:cNvPicPr>
            <a:picLocks noChangeAspect="1"/>
          </p:cNvPicPr>
          <p:nvPr/>
        </p:nvPicPr>
        <p:blipFill>
          <a:blip r:embed="rId2"/>
          <a:stretch>
            <a:fillRect/>
          </a:stretch>
        </p:blipFill>
        <p:spPr>
          <a:xfrm>
            <a:off x="4290098" y="1556133"/>
            <a:ext cx="4526204" cy="2868184"/>
          </a:xfrm>
          <a:prstGeom prst="rect">
            <a:avLst/>
          </a:prstGeom>
        </p:spPr>
      </p:pic>
      <p:sp>
        <p:nvSpPr>
          <p:cNvPr id="7" name="Rectangle 6"/>
          <p:cNvSpPr/>
          <p:nvPr/>
        </p:nvSpPr>
        <p:spPr>
          <a:xfrm>
            <a:off x="908893" y="4454206"/>
            <a:ext cx="7100370" cy="1323439"/>
          </a:xfrm>
          <a:prstGeom prst="rect">
            <a:avLst/>
          </a:prstGeom>
        </p:spPr>
        <p:txBody>
          <a:bodyPr wrap="square">
            <a:spAutoFit/>
          </a:bodyPr>
          <a:lstStyle/>
          <a:p>
            <a:r>
              <a:rPr lang="en-US" sz="1600" dirty="0"/>
              <a:t>NOTES:</a:t>
            </a:r>
          </a:p>
          <a:p>
            <a:pPr marL="285750" indent="-285750">
              <a:buFont typeface="Arial" panose="020B0604020202020204" pitchFamily="34" charset="0"/>
              <a:buChar char="•"/>
            </a:pPr>
            <a:r>
              <a:rPr lang="en-US" sz="1600" dirty="0"/>
              <a:t>All N selections will continue to show in a drop down button until the deadline. </a:t>
            </a:r>
          </a:p>
          <a:p>
            <a:pPr marL="285750" indent="-285750">
              <a:buFont typeface="Arial" panose="020B0604020202020204" pitchFamily="34" charset="0"/>
              <a:buChar char="•"/>
            </a:pPr>
            <a:r>
              <a:rPr lang="en-US" sz="1600" dirty="0"/>
              <a:t>N selections may be changed from N to Y until the deadline. </a:t>
            </a:r>
            <a:r>
              <a:rPr lang="en-US" sz="1600" dirty="0">
                <a:solidFill>
                  <a:srgbClr val="C00000"/>
                </a:solidFill>
              </a:rPr>
              <a:t>Y selections may not be changed once submitted. </a:t>
            </a:r>
          </a:p>
          <a:p>
            <a:pPr marL="285750" indent="-285750">
              <a:buFont typeface="Arial" panose="020B0604020202020204" pitchFamily="34" charset="0"/>
              <a:buChar char="•"/>
            </a:pPr>
            <a:r>
              <a:rPr lang="en-US" sz="1600" dirty="0"/>
              <a:t>If all selections are Y, then no buttons are displayed.</a:t>
            </a:r>
          </a:p>
        </p:txBody>
      </p:sp>
    </p:spTree>
    <p:extLst>
      <p:ext uri="{BB962C8B-B14F-4D97-AF65-F5344CB8AC3E}">
        <p14:creationId xmlns:p14="http://schemas.microsoft.com/office/powerpoint/2010/main" val="1182605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Activity Tracking</a:t>
            </a:r>
          </a:p>
        </p:txBody>
      </p:sp>
      <p:sp>
        <p:nvSpPr>
          <p:cNvPr id="3" name="Content Placeholder 2"/>
          <p:cNvSpPr>
            <a:spLocks noGrp="1"/>
          </p:cNvSpPr>
          <p:nvPr>
            <p:ph idx="1"/>
          </p:nvPr>
        </p:nvSpPr>
        <p:spPr>
          <a:xfrm>
            <a:off x="220338" y="1255925"/>
            <a:ext cx="8923662" cy="4389502"/>
          </a:xfrm>
        </p:spPr>
        <p:txBody>
          <a:bodyPr>
            <a:normAutofit lnSpcReduction="10000"/>
          </a:bodyPr>
          <a:lstStyle/>
          <a:p>
            <a:pPr marL="0" indent="0">
              <a:buNone/>
            </a:pPr>
            <a:r>
              <a:rPr lang="en-US" sz="2400" dirty="0"/>
              <a:t>Deans and Chairs have access to an Academic Activity Report by Course which can be sorted and exported to Excel. Instructions for running this report can be found on our Faculty/Staff Resources page: </a:t>
            </a:r>
            <a:r>
              <a:rPr lang="en-US" sz="2000" dirty="0">
                <a:hlinkClick r:id="rId2"/>
              </a:rPr>
              <a:t>https://www.unf.edu/onestop/registrar/Faculty_and_Staff_Resources.aspx</a:t>
            </a:r>
            <a:r>
              <a:rPr lang="en-US" sz="2000" dirty="0"/>
              <a:t>  </a:t>
            </a:r>
          </a:p>
          <a:p>
            <a:pPr marL="0" indent="0">
              <a:buNone/>
            </a:pPr>
            <a:r>
              <a:rPr lang="en-US" sz="2400" dirty="0"/>
              <a:t>or by clicking </a:t>
            </a:r>
            <a:r>
              <a:rPr lang="en-US" sz="2400" dirty="0">
                <a:hlinkClick r:id="rId3"/>
              </a:rPr>
              <a:t>here</a:t>
            </a:r>
            <a:r>
              <a:rPr lang="en-US" sz="2400" dirty="0"/>
              <a:t>. </a:t>
            </a:r>
          </a:p>
          <a:p>
            <a:pPr marL="0" indent="0">
              <a:buNone/>
            </a:pPr>
            <a:endParaRPr lang="en-US" sz="2400" dirty="0"/>
          </a:p>
          <a:p>
            <a:pPr marL="0" indent="0">
              <a:buNone/>
            </a:pPr>
            <a:r>
              <a:rPr lang="en-US" sz="2400" dirty="0">
                <a:solidFill>
                  <a:srgbClr val="C00000"/>
                </a:solidFill>
              </a:rPr>
              <a:t>IMPORTANT: Students who late register, course transfer, and/or reinstate will need to have their academic activity tracked. Therefore, in some cases, an instructor who has already completed academic activity tracking for their course(s) will need to go back into the screen to complete tracking for the students who have had changes to their registration since the instructor first completed the process. </a:t>
            </a:r>
          </a:p>
        </p:txBody>
      </p:sp>
    </p:spTree>
    <p:extLst>
      <p:ext uri="{BB962C8B-B14F-4D97-AF65-F5344CB8AC3E}">
        <p14:creationId xmlns:p14="http://schemas.microsoft.com/office/powerpoint/2010/main" val="3004615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Student Petition of Academic Policy</a:t>
            </a:r>
          </a:p>
        </p:txBody>
      </p:sp>
      <p:sp>
        <p:nvSpPr>
          <p:cNvPr id="3" name="Content Placeholder 2"/>
          <p:cNvSpPr>
            <a:spLocks noGrp="1"/>
          </p:cNvSpPr>
          <p:nvPr>
            <p:ph idx="1"/>
          </p:nvPr>
        </p:nvSpPr>
        <p:spPr>
          <a:xfrm>
            <a:off x="457200" y="1134736"/>
            <a:ext cx="8229600" cy="4837190"/>
          </a:xfrm>
        </p:spPr>
        <p:txBody>
          <a:bodyPr>
            <a:normAutofit fontScale="85000" lnSpcReduction="20000"/>
          </a:bodyPr>
          <a:lstStyle/>
          <a:p>
            <a:r>
              <a:rPr lang="en-US" dirty="0"/>
              <a:t>Online process</a:t>
            </a:r>
          </a:p>
          <a:p>
            <a:r>
              <a:rPr lang="en-US" dirty="0"/>
              <a:t>Petition options include:</a:t>
            </a:r>
          </a:p>
          <a:p>
            <a:pPr lvl="1" fontAlgn="base"/>
            <a:r>
              <a:rPr lang="en-US" dirty="0"/>
              <a:t>Extend the Late Registration Deadline</a:t>
            </a:r>
          </a:p>
          <a:p>
            <a:pPr lvl="1" fontAlgn="base"/>
            <a:r>
              <a:rPr lang="en-US" dirty="0"/>
              <a:t>Extend the Course Transfer Deadline</a:t>
            </a:r>
          </a:p>
          <a:p>
            <a:pPr lvl="1" fontAlgn="base"/>
            <a:r>
              <a:rPr lang="en-US" dirty="0"/>
              <a:t>Withdrawal After the Deadline</a:t>
            </a:r>
          </a:p>
          <a:p>
            <a:pPr lvl="1" fontAlgn="base"/>
            <a:r>
              <a:rPr lang="en-US" dirty="0"/>
              <a:t>Exceed the Undergraduate Course Withdrawal Limitation Policy</a:t>
            </a:r>
          </a:p>
          <a:p>
            <a:pPr lvl="1" fontAlgn="base"/>
            <a:r>
              <a:rPr lang="en-US" dirty="0"/>
              <a:t>Graduate with Fewer than 120 Credit Hours</a:t>
            </a:r>
          </a:p>
          <a:p>
            <a:pPr lvl="1" fontAlgn="base"/>
            <a:r>
              <a:rPr lang="en-US" dirty="0"/>
              <a:t>Graduate with Fewer than 48 Upper Level Credit Hours</a:t>
            </a:r>
          </a:p>
          <a:p>
            <a:pPr lvl="1" fontAlgn="base"/>
            <a:r>
              <a:rPr lang="en-US" dirty="0"/>
              <a:t>Waive the Board of Governors </a:t>
            </a:r>
            <a:r>
              <a:rPr lang="en-US" dirty="0">
                <a:hlinkClick r:id="rId2"/>
              </a:rPr>
              <a:t>Summer Session Enrollment</a:t>
            </a:r>
            <a:r>
              <a:rPr lang="en-US" dirty="0"/>
              <a:t> Requirement</a:t>
            </a:r>
          </a:p>
          <a:p>
            <a:pPr fontAlgn="base"/>
            <a:r>
              <a:rPr lang="en-US" dirty="0">
                <a:hlinkClick r:id="rId3"/>
              </a:rPr>
              <a:t>Policies and Regulations that may not be petitioned can be found here. </a:t>
            </a:r>
            <a:endParaRPr lang="en-US" dirty="0"/>
          </a:p>
          <a:p>
            <a:endParaRPr lang="en-US" dirty="0"/>
          </a:p>
        </p:txBody>
      </p:sp>
    </p:spTree>
    <p:extLst>
      <p:ext uri="{BB962C8B-B14F-4D97-AF65-F5344CB8AC3E}">
        <p14:creationId xmlns:p14="http://schemas.microsoft.com/office/powerpoint/2010/main" val="2335419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Misconduct</a:t>
            </a:r>
          </a:p>
        </p:txBody>
      </p:sp>
      <p:sp>
        <p:nvSpPr>
          <p:cNvPr id="3" name="Content Placeholder 2"/>
          <p:cNvSpPr>
            <a:spLocks noGrp="1"/>
          </p:cNvSpPr>
          <p:nvPr>
            <p:ph idx="1"/>
          </p:nvPr>
        </p:nvSpPr>
        <p:spPr>
          <a:xfrm>
            <a:off x="457200" y="1600200"/>
            <a:ext cx="8229600" cy="4811617"/>
          </a:xfrm>
        </p:spPr>
        <p:txBody>
          <a:bodyPr/>
          <a:lstStyle/>
          <a:p>
            <a:r>
              <a:rPr lang="en-US" dirty="0"/>
              <a:t>Unforgivable F (Punitive F)</a:t>
            </a:r>
          </a:p>
          <a:p>
            <a:r>
              <a:rPr lang="en-US" dirty="0"/>
              <a:t>“FA” grade on transcript</a:t>
            </a:r>
          </a:p>
          <a:p>
            <a:r>
              <a:rPr lang="en-US" dirty="0"/>
              <a:t>Cannot use grade forgiveness</a:t>
            </a:r>
          </a:p>
          <a:p>
            <a:r>
              <a:rPr lang="en-US" dirty="0"/>
              <a:t>Form and policy information on web</a:t>
            </a:r>
          </a:p>
          <a:p>
            <a:pPr lvl="1"/>
            <a:r>
              <a:rPr lang="en-US" dirty="0">
                <a:hlinkClick r:id="rId2"/>
              </a:rPr>
              <a:t>Academic Misconduct Policy</a:t>
            </a:r>
            <a:endParaRPr lang="en-US" dirty="0"/>
          </a:p>
          <a:p>
            <a:pPr lvl="1"/>
            <a:r>
              <a:rPr lang="en-US" dirty="0">
                <a:hlinkClick r:id="rId3"/>
              </a:rPr>
              <a:t>Faculty Handbook</a:t>
            </a:r>
            <a:endParaRPr lang="en-US" dirty="0"/>
          </a:p>
          <a:p>
            <a:pPr marL="514350" indent="-457200"/>
            <a:r>
              <a:rPr lang="en-US" dirty="0"/>
              <a:t>Transcript notation in certain cases</a:t>
            </a:r>
          </a:p>
          <a:p>
            <a:pPr marL="457200" lvl="1" indent="0">
              <a:buNone/>
            </a:pPr>
            <a:endParaRPr lang="en-US" dirty="0"/>
          </a:p>
          <a:p>
            <a:endParaRPr lang="en-US" dirty="0"/>
          </a:p>
        </p:txBody>
      </p:sp>
    </p:spTree>
    <p:extLst>
      <p:ext uri="{BB962C8B-B14F-4D97-AF65-F5344CB8AC3E}">
        <p14:creationId xmlns:p14="http://schemas.microsoft.com/office/powerpoint/2010/main" val="2580981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Withdrawal Limit</a:t>
            </a:r>
          </a:p>
        </p:txBody>
      </p:sp>
      <p:sp>
        <p:nvSpPr>
          <p:cNvPr id="3" name="Content Placeholder 2"/>
          <p:cNvSpPr>
            <a:spLocks noGrp="1"/>
          </p:cNvSpPr>
          <p:nvPr>
            <p:ph idx="1"/>
          </p:nvPr>
        </p:nvSpPr>
        <p:spPr>
          <a:xfrm>
            <a:off x="457200" y="1417638"/>
            <a:ext cx="8229600" cy="4525963"/>
          </a:xfrm>
        </p:spPr>
        <p:txBody>
          <a:bodyPr>
            <a:normAutofit fontScale="92500" lnSpcReduction="20000"/>
          </a:bodyPr>
          <a:lstStyle/>
          <a:p>
            <a:r>
              <a:rPr lang="en-US" dirty="0"/>
              <a:t>Degree-seeking </a:t>
            </a:r>
            <a:r>
              <a:rPr lang="en-US" i="1" dirty="0"/>
              <a:t>and</a:t>
            </a:r>
            <a:r>
              <a:rPr lang="en-US" dirty="0"/>
              <a:t> non-degree seeking undergraduate students (including post-bac) are limited to the following:</a:t>
            </a:r>
          </a:p>
          <a:p>
            <a:pPr lvl="1"/>
            <a:r>
              <a:rPr lang="en-US" dirty="0"/>
              <a:t>Three (3) withdrawals for 1000/2000 level courses</a:t>
            </a:r>
          </a:p>
          <a:p>
            <a:pPr lvl="1"/>
            <a:r>
              <a:rPr lang="en-US" dirty="0"/>
              <a:t>Three (3) withdrawals for 3000 level or higher courses</a:t>
            </a:r>
          </a:p>
          <a:p>
            <a:pPr lvl="2"/>
            <a:r>
              <a:rPr lang="en-US" dirty="0"/>
              <a:t>Medical withdrawals, withdrawals for military service, </a:t>
            </a:r>
            <a:r>
              <a:rPr lang="en-US" dirty="0" err="1"/>
              <a:t>etc</a:t>
            </a:r>
            <a:r>
              <a:rPr lang="en-US" dirty="0"/>
              <a:t> are excluded from withdrawal limit</a:t>
            </a:r>
          </a:p>
          <a:p>
            <a:pPr lvl="2"/>
            <a:r>
              <a:rPr lang="en-US" dirty="0"/>
              <a:t>WP and WF grades count in withdrawal total</a:t>
            </a:r>
          </a:p>
          <a:p>
            <a:pPr lvl="2"/>
            <a:r>
              <a:rPr lang="en-US" dirty="0"/>
              <a:t>Effective for courses taken Fall 2013 or later; courses taken Summer 2013 and earlier DO NOT count in the total</a:t>
            </a:r>
          </a:p>
          <a:p>
            <a:pPr lvl="1"/>
            <a:endParaRPr lang="en-US" dirty="0"/>
          </a:p>
          <a:p>
            <a:pPr lvl="1"/>
            <a:r>
              <a:rPr lang="en-US" dirty="0"/>
              <a:t>No withdrawal limit for graduate students</a:t>
            </a:r>
          </a:p>
        </p:txBody>
      </p:sp>
    </p:spTree>
    <p:extLst>
      <p:ext uri="{BB962C8B-B14F-4D97-AF65-F5344CB8AC3E}">
        <p14:creationId xmlns:p14="http://schemas.microsoft.com/office/powerpoint/2010/main" val="3560011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Exam Schedule</a:t>
            </a:r>
          </a:p>
        </p:txBody>
      </p:sp>
      <p:sp>
        <p:nvSpPr>
          <p:cNvPr id="3" name="Content Placeholder 2"/>
          <p:cNvSpPr>
            <a:spLocks noGrp="1"/>
          </p:cNvSpPr>
          <p:nvPr>
            <p:ph idx="1"/>
          </p:nvPr>
        </p:nvSpPr>
        <p:spPr>
          <a:xfrm>
            <a:off x="457200" y="1409375"/>
            <a:ext cx="8229600" cy="4525963"/>
          </a:xfrm>
        </p:spPr>
        <p:txBody>
          <a:bodyPr>
            <a:normAutofit fontScale="85000" lnSpcReduction="10000"/>
          </a:bodyPr>
          <a:lstStyle/>
          <a:p>
            <a:r>
              <a:rPr lang="en-US" dirty="0"/>
              <a:t>Final exam schedule in Fall/Spring terms, no finals week in Summer (finals may be given on the last day)</a:t>
            </a:r>
          </a:p>
          <a:p>
            <a:r>
              <a:rPr lang="en-US" dirty="0"/>
              <a:t>Schedule is posted online</a:t>
            </a:r>
          </a:p>
          <a:p>
            <a:pPr lvl="1"/>
            <a:r>
              <a:rPr lang="en-US" dirty="0">
                <a:hlinkClick r:id="rId2"/>
              </a:rPr>
              <a:t>http://www.unf.edu/onestop/registrar/Registrar_-_Final_Exam_Schedule.aspx</a:t>
            </a:r>
            <a:endParaRPr lang="en-US" dirty="0"/>
          </a:p>
          <a:p>
            <a:r>
              <a:rPr lang="en-US" dirty="0"/>
              <a:t>Exam time is based on the day and time your class starts</a:t>
            </a:r>
          </a:p>
          <a:p>
            <a:r>
              <a:rPr lang="en-US" dirty="0"/>
              <a:t>1 hour, 50 minutes regardless of credit hours</a:t>
            </a:r>
          </a:p>
          <a:p>
            <a:r>
              <a:rPr lang="en-US" dirty="0"/>
              <a:t>Not obligated to give a final but must inform students before withdrawal deadline if no final will be given</a:t>
            </a:r>
          </a:p>
          <a:p>
            <a:endParaRPr lang="en-US" dirty="0"/>
          </a:p>
          <a:p>
            <a:pPr lvl="1"/>
            <a:endParaRPr lang="en-US" dirty="0"/>
          </a:p>
          <a:p>
            <a:pPr lvl="1"/>
            <a:endParaRPr lang="en-US" dirty="0"/>
          </a:p>
        </p:txBody>
      </p:sp>
    </p:spTree>
    <p:extLst>
      <p:ext uri="{BB962C8B-B14F-4D97-AF65-F5344CB8AC3E}">
        <p14:creationId xmlns:p14="http://schemas.microsoft.com/office/powerpoint/2010/main" val="28413732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Grading</a:t>
            </a:r>
          </a:p>
        </p:txBody>
      </p:sp>
      <p:sp>
        <p:nvSpPr>
          <p:cNvPr id="3" name="Content Placeholder 2"/>
          <p:cNvSpPr>
            <a:spLocks noGrp="1"/>
          </p:cNvSpPr>
          <p:nvPr>
            <p:ph idx="1"/>
          </p:nvPr>
        </p:nvSpPr>
        <p:spPr>
          <a:xfrm>
            <a:off x="457200" y="1346810"/>
            <a:ext cx="8229600" cy="4525963"/>
          </a:xfrm>
        </p:spPr>
        <p:txBody>
          <a:bodyPr>
            <a:normAutofit fontScale="92500" lnSpcReduction="10000"/>
          </a:bodyPr>
          <a:lstStyle/>
          <a:p>
            <a:r>
              <a:rPr lang="en-US" dirty="0"/>
              <a:t>Grading deadline is the second business day after the end of the term – Tuesday – 10am</a:t>
            </a:r>
          </a:p>
          <a:p>
            <a:r>
              <a:rPr lang="en-US" dirty="0"/>
              <a:t>Grades not submitted by deadline are “NR”</a:t>
            </a:r>
          </a:p>
          <a:p>
            <a:r>
              <a:rPr lang="en-US" dirty="0"/>
              <a:t>Last Date of Attendance is required for Failing and Incomplete grades</a:t>
            </a:r>
          </a:p>
          <a:p>
            <a:r>
              <a:rPr lang="en-US" dirty="0"/>
              <a:t>Late grades are submitted via Change of Grade by instructor – sent to chair queue for final approval</a:t>
            </a:r>
          </a:p>
          <a:p>
            <a:r>
              <a:rPr lang="en-US" dirty="0"/>
              <a:t>Missing Grades</a:t>
            </a:r>
          </a:p>
          <a:p>
            <a:r>
              <a:rPr lang="en-US" dirty="0"/>
              <a:t>Audit students receive “X” grade only</a:t>
            </a:r>
          </a:p>
          <a:p>
            <a:pPr marL="109728" indent="0">
              <a:buNone/>
            </a:pPr>
            <a:endParaRPr lang="en-US" dirty="0"/>
          </a:p>
        </p:txBody>
      </p:sp>
    </p:spTree>
    <p:extLst>
      <p:ext uri="{BB962C8B-B14F-4D97-AF65-F5344CB8AC3E}">
        <p14:creationId xmlns:p14="http://schemas.microsoft.com/office/powerpoint/2010/main" val="37569335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Incomplete Grades</a:t>
            </a:r>
          </a:p>
        </p:txBody>
      </p:sp>
      <p:sp>
        <p:nvSpPr>
          <p:cNvPr id="3" name="Content Placeholder 2"/>
          <p:cNvSpPr>
            <a:spLocks noGrp="1"/>
          </p:cNvSpPr>
          <p:nvPr>
            <p:ph idx="1"/>
          </p:nvPr>
        </p:nvSpPr>
        <p:spPr>
          <a:xfrm>
            <a:off x="457200" y="1417638"/>
            <a:ext cx="8229600" cy="4525963"/>
          </a:xfrm>
        </p:spPr>
        <p:txBody>
          <a:bodyPr>
            <a:normAutofit fontScale="92500" lnSpcReduction="10000"/>
          </a:bodyPr>
          <a:lstStyle/>
          <a:p>
            <a:r>
              <a:rPr lang="en-US" dirty="0"/>
              <a:t>Available for students who have completed a majority of the course and are able to submit remaining work </a:t>
            </a:r>
          </a:p>
          <a:p>
            <a:r>
              <a:rPr lang="en-US" dirty="0"/>
              <a:t>Grades of Incomplete will default to a one-year extension – can be shortened</a:t>
            </a:r>
          </a:p>
          <a:p>
            <a:r>
              <a:rPr lang="en-US" dirty="0"/>
              <a:t>Default grade is “F” but can be modified</a:t>
            </a:r>
          </a:p>
          <a:p>
            <a:r>
              <a:rPr lang="en-US" dirty="0"/>
              <a:t>Students are prohibited from re-registering for same course until Incomplete is resolved</a:t>
            </a:r>
          </a:p>
          <a:p>
            <a:pPr lvl="1"/>
            <a:r>
              <a:rPr lang="en-US" dirty="0"/>
              <a:t>Will be dropped by Registrar’s Office if not resolved and still registered</a:t>
            </a:r>
          </a:p>
        </p:txBody>
      </p:sp>
    </p:spTree>
    <p:extLst>
      <p:ext uri="{BB962C8B-B14F-4D97-AF65-F5344CB8AC3E}">
        <p14:creationId xmlns:p14="http://schemas.microsoft.com/office/powerpoint/2010/main" val="212070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Registration Process</a:t>
            </a:r>
          </a:p>
        </p:txBody>
      </p:sp>
      <p:sp>
        <p:nvSpPr>
          <p:cNvPr id="3" name="Content Placeholder 2"/>
          <p:cNvSpPr>
            <a:spLocks noGrp="1"/>
          </p:cNvSpPr>
          <p:nvPr>
            <p:ph idx="1"/>
          </p:nvPr>
        </p:nvSpPr>
        <p:spPr>
          <a:xfrm>
            <a:off x="457200" y="1330036"/>
            <a:ext cx="8229600" cy="4525963"/>
          </a:xfrm>
        </p:spPr>
        <p:txBody>
          <a:bodyPr>
            <a:normAutofit fontScale="85000" lnSpcReduction="20000"/>
          </a:bodyPr>
          <a:lstStyle/>
          <a:p>
            <a:r>
              <a:rPr lang="en-US" dirty="0"/>
              <a:t>Time tickets are assigned based on several variables including but not limited to: number of hours enrolled term over term (progress toward degree), student classification and number of UNF hours earned</a:t>
            </a:r>
          </a:p>
          <a:p>
            <a:r>
              <a:rPr lang="en-US" dirty="0"/>
              <a:t>Registration overrides (prerequisites, special permission, etc.) are handled by advisors and departments</a:t>
            </a:r>
          </a:p>
          <a:p>
            <a:r>
              <a:rPr lang="en-US" dirty="0"/>
              <a:t>Summer and Fall registration run simultaneously</a:t>
            </a:r>
          </a:p>
          <a:p>
            <a:r>
              <a:rPr lang="en-US" dirty="0"/>
              <a:t>Transients, Senior Citizens, and Non-degree student have specific registration days (see Academic Calendar)</a:t>
            </a:r>
          </a:p>
          <a:p>
            <a:r>
              <a:rPr lang="en-US" dirty="0"/>
              <a:t>Chairs manage section enrollment capacities and waitlists</a:t>
            </a:r>
          </a:p>
        </p:txBody>
      </p:sp>
    </p:spTree>
    <p:extLst>
      <p:ext uri="{BB962C8B-B14F-4D97-AF65-F5344CB8AC3E}">
        <p14:creationId xmlns:p14="http://schemas.microsoft.com/office/powerpoint/2010/main" val="553200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 of Grade</a:t>
            </a:r>
          </a:p>
        </p:txBody>
      </p:sp>
      <p:sp>
        <p:nvSpPr>
          <p:cNvPr id="3" name="Content Placeholder 2"/>
          <p:cNvSpPr>
            <a:spLocks noGrp="1"/>
          </p:cNvSpPr>
          <p:nvPr>
            <p:ph idx="1"/>
          </p:nvPr>
        </p:nvSpPr>
        <p:spPr/>
        <p:txBody>
          <a:bodyPr>
            <a:normAutofit lnSpcReduction="10000"/>
          </a:bodyPr>
          <a:lstStyle/>
          <a:p>
            <a:r>
              <a:rPr lang="en-US" dirty="0"/>
              <a:t>Change a recorded grade for a student after final grading period is over</a:t>
            </a:r>
          </a:p>
          <a:p>
            <a:r>
              <a:rPr lang="en-US" dirty="0"/>
              <a:t>Faculty &amp; Advisors Menu &gt; Change of Grade</a:t>
            </a:r>
          </a:p>
          <a:p>
            <a:r>
              <a:rPr lang="en-US" dirty="0"/>
              <a:t>Select new grade, enter a Reason, and click on Update</a:t>
            </a:r>
          </a:p>
          <a:p>
            <a:r>
              <a:rPr lang="en-US" dirty="0"/>
              <a:t>Change will go to Chair queue for approval</a:t>
            </a:r>
          </a:p>
          <a:p>
            <a:r>
              <a:rPr lang="en-US" dirty="0"/>
              <a:t>All grade changes occur on this screen, including final evaluative grades for Incompletes</a:t>
            </a:r>
          </a:p>
          <a:p>
            <a:endParaRPr lang="en-US" sz="2000" dirty="0"/>
          </a:p>
          <a:p>
            <a:pPr marL="2057400" lvl="8" indent="0">
              <a:buNone/>
            </a:pPr>
            <a:endParaRPr lang="en-US" dirty="0"/>
          </a:p>
          <a:p>
            <a:endParaRPr lang="en-US" dirty="0"/>
          </a:p>
        </p:txBody>
      </p:sp>
    </p:spTree>
    <p:extLst>
      <p:ext uri="{BB962C8B-B14F-4D97-AF65-F5344CB8AC3E}">
        <p14:creationId xmlns:p14="http://schemas.microsoft.com/office/powerpoint/2010/main" val="17761013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FERPA for Faculty</a:t>
            </a:r>
          </a:p>
        </p:txBody>
      </p:sp>
      <p:sp>
        <p:nvSpPr>
          <p:cNvPr id="3" name="Content Placeholder 2"/>
          <p:cNvSpPr>
            <a:spLocks noGrp="1"/>
          </p:cNvSpPr>
          <p:nvPr>
            <p:ph idx="1"/>
          </p:nvPr>
        </p:nvSpPr>
        <p:spPr>
          <a:xfrm>
            <a:off x="457200" y="1159526"/>
            <a:ext cx="8229600" cy="4822633"/>
          </a:xfrm>
        </p:spPr>
        <p:txBody>
          <a:bodyPr>
            <a:normAutofit fontScale="85000" lnSpcReduction="10000"/>
          </a:bodyPr>
          <a:lstStyle/>
          <a:p>
            <a:r>
              <a:rPr lang="en-US" dirty="0"/>
              <a:t>FERPA for Faculty webpage</a:t>
            </a:r>
          </a:p>
          <a:p>
            <a:pPr lvl="1"/>
            <a:r>
              <a:rPr lang="en-US" dirty="0">
                <a:hlinkClick r:id="rId2"/>
              </a:rPr>
              <a:t>http://www.unf.edu/onestop/registrar/FERPA_-_Faculty.aspx</a:t>
            </a:r>
            <a:endParaRPr lang="en-US" dirty="0"/>
          </a:p>
          <a:p>
            <a:r>
              <a:rPr lang="en-US" dirty="0"/>
              <a:t>Presentations can be given to departments or groups by Records staff, upon request</a:t>
            </a:r>
          </a:p>
          <a:p>
            <a:r>
              <a:rPr lang="en-US" dirty="0"/>
              <a:t>Confidentiality of student records is critical- particularly grades and UNF email addresses</a:t>
            </a:r>
          </a:p>
          <a:p>
            <a:r>
              <a:rPr lang="en-US" dirty="0"/>
              <a:t>Refer requests for student information to Registrar’s Office</a:t>
            </a:r>
          </a:p>
          <a:p>
            <a:r>
              <a:rPr lang="en-US" dirty="0"/>
              <a:t>FERPA Agreement in </a:t>
            </a:r>
            <a:r>
              <a:rPr lang="en-US" dirty="0" err="1"/>
              <a:t>myWings</a:t>
            </a:r>
            <a:r>
              <a:rPr lang="en-US" dirty="0"/>
              <a:t>- must be completed prior to being granted certain access to student data</a:t>
            </a:r>
          </a:p>
          <a:p>
            <a:pPr marL="411480" lvl="1" indent="0">
              <a:buNone/>
            </a:pPr>
            <a:endParaRPr lang="en-US" dirty="0"/>
          </a:p>
          <a:p>
            <a:endParaRPr lang="en-US" dirty="0"/>
          </a:p>
          <a:p>
            <a:pPr lvl="1"/>
            <a:endParaRPr lang="en-US" dirty="0"/>
          </a:p>
        </p:txBody>
      </p:sp>
    </p:spTree>
    <p:extLst>
      <p:ext uri="{BB962C8B-B14F-4D97-AF65-F5344CB8AC3E}">
        <p14:creationId xmlns:p14="http://schemas.microsoft.com/office/powerpoint/2010/main" val="4199673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Registrar’s Office Contacts</a:t>
            </a:r>
          </a:p>
        </p:txBody>
      </p:sp>
      <p:sp>
        <p:nvSpPr>
          <p:cNvPr id="3" name="Content Placeholder 2"/>
          <p:cNvSpPr>
            <a:spLocks noGrp="1"/>
          </p:cNvSpPr>
          <p:nvPr>
            <p:ph idx="1"/>
          </p:nvPr>
        </p:nvSpPr>
        <p:spPr>
          <a:xfrm>
            <a:off x="457200" y="1417638"/>
            <a:ext cx="8229600" cy="4525963"/>
          </a:xfrm>
        </p:spPr>
        <p:txBody>
          <a:bodyPr>
            <a:normAutofit lnSpcReduction="10000"/>
          </a:bodyPr>
          <a:lstStyle/>
          <a:p>
            <a:r>
              <a:rPr lang="en-US" dirty="0"/>
              <a:t>General e-mail box</a:t>
            </a:r>
          </a:p>
          <a:p>
            <a:pPr lvl="1"/>
            <a:r>
              <a:rPr lang="en-US" dirty="0">
                <a:hlinkClick r:id="rId3"/>
              </a:rPr>
              <a:t>records@unf.edu</a:t>
            </a:r>
            <a:endParaRPr lang="en-US" dirty="0"/>
          </a:p>
          <a:p>
            <a:r>
              <a:rPr lang="en-US" dirty="0"/>
              <a:t>University Registrar, </a:t>
            </a:r>
            <a:r>
              <a:rPr lang="en-US" b="1" dirty="0"/>
              <a:t>Chad Learch</a:t>
            </a:r>
          </a:p>
          <a:p>
            <a:r>
              <a:rPr lang="en-US" dirty="0"/>
              <a:t>Assistant Registrar/University Scheduler, </a:t>
            </a:r>
            <a:r>
              <a:rPr lang="en-US" b="1" dirty="0"/>
              <a:t>Jillian Gooding</a:t>
            </a:r>
          </a:p>
          <a:p>
            <a:r>
              <a:rPr lang="en-US" dirty="0"/>
              <a:t>Assistant Registrar, </a:t>
            </a:r>
            <a:r>
              <a:rPr lang="en-US" b="1" dirty="0"/>
              <a:t>Angela Tlack</a:t>
            </a:r>
          </a:p>
          <a:p>
            <a:r>
              <a:rPr lang="en-US" dirty="0"/>
              <a:t>Resources</a:t>
            </a:r>
          </a:p>
          <a:p>
            <a:pPr lvl="1"/>
            <a:r>
              <a:rPr lang="en-US" dirty="0">
                <a:hlinkClick r:id="rId4"/>
              </a:rPr>
              <a:t>http://www.unf.edu/onestop/registrar/</a:t>
            </a:r>
            <a:endParaRPr lang="en-US" dirty="0"/>
          </a:p>
          <a:p>
            <a:pPr lvl="1"/>
            <a:r>
              <a:rPr lang="en-US" dirty="0">
                <a:hlinkClick r:id="rId5"/>
              </a:rPr>
              <a:t>Faculty and Staff Resources page </a:t>
            </a:r>
            <a:endParaRPr lang="en-US" dirty="0"/>
          </a:p>
          <a:p>
            <a:pPr lvl="2"/>
            <a:endParaRPr lang="en-US" dirty="0"/>
          </a:p>
          <a:p>
            <a:pPr lvl="2"/>
            <a:endParaRPr lang="en-US" dirty="0"/>
          </a:p>
          <a:p>
            <a:endParaRPr lang="en-US" dirty="0"/>
          </a:p>
          <a:p>
            <a:endParaRPr lang="en-US" dirty="0"/>
          </a:p>
        </p:txBody>
      </p:sp>
    </p:spTree>
    <p:extLst>
      <p:ext uri="{BB962C8B-B14F-4D97-AF65-F5344CB8AC3E}">
        <p14:creationId xmlns:p14="http://schemas.microsoft.com/office/powerpoint/2010/main" val="832064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Waitlist Process</a:t>
            </a:r>
          </a:p>
        </p:txBody>
      </p:sp>
      <p:sp>
        <p:nvSpPr>
          <p:cNvPr id="3" name="Content Placeholder 2"/>
          <p:cNvSpPr>
            <a:spLocks noGrp="1"/>
          </p:cNvSpPr>
          <p:nvPr>
            <p:ph idx="1"/>
          </p:nvPr>
        </p:nvSpPr>
        <p:spPr>
          <a:xfrm>
            <a:off x="457200" y="1248710"/>
            <a:ext cx="8229600" cy="4525963"/>
          </a:xfrm>
        </p:spPr>
        <p:txBody>
          <a:bodyPr>
            <a:normAutofit fontScale="92500" lnSpcReduction="10000"/>
          </a:bodyPr>
          <a:lstStyle/>
          <a:p>
            <a:r>
              <a:rPr lang="en-US" dirty="0"/>
              <a:t>Students must choose to add themselves to a waitlist (WL); this can only be done through the 3</a:t>
            </a:r>
            <a:r>
              <a:rPr lang="en-US" baseline="30000" dirty="0"/>
              <a:t>rd</a:t>
            </a:r>
            <a:r>
              <a:rPr lang="en-US" dirty="0"/>
              <a:t> day of add/drop</a:t>
            </a:r>
          </a:p>
          <a:p>
            <a:r>
              <a:rPr lang="en-US" dirty="0"/>
              <a:t>Automatic job runs on even hours through 4</a:t>
            </a:r>
            <a:r>
              <a:rPr lang="en-US" baseline="30000" dirty="0"/>
              <a:t>th</a:t>
            </a:r>
            <a:r>
              <a:rPr lang="en-US" dirty="0"/>
              <a:t> day of add/drop week to move students from the WL into open seats</a:t>
            </a:r>
          </a:p>
          <a:p>
            <a:r>
              <a:rPr lang="en-US" dirty="0"/>
              <a:t>Only Chairs initiate waitlist moves on the final day of add/drop</a:t>
            </a:r>
          </a:p>
          <a:p>
            <a:r>
              <a:rPr lang="en-US" dirty="0"/>
              <a:t>Drops from the waitlist are completed by the Registrar the day after add/drop ends</a:t>
            </a:r>
          </a:p>
          <a:p>
            <a:endParaRPr lang="en-US" dirty="0"/>
          </a:p>
        </p:txBody>
      </p:sp>
    </p:spTree>
    <p:extLst>
      <p:ext uri="{BB962C8B-B14F-4D97-AF65-F5344CB8AC3E}">
        <p14:creationId xmlns:p14="http://schemas.microsoft.com/office/powerpoint/2010/main" val="452824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Day Non-Attendance</a:t>
            </a:r>
          </a:p>
        </p:txBody>
      </p:sp>
      <p:sp>
        <p:nvSpPr>
          <p:cNvPr id="3" name="Content Placeholder 2"/>
          <p:cNvSpPr>
            <a:spLocks noGrp="1"/>
          </p:cNvSpPr>
          <p:nvPr>
            <p:ph idx="1"/>
          </p:nvPr>
        </p:nvSpPr>
        <p:spPr/>
        <p:txBody>
          <a:bodyPr>
            <a:normAutofit fontScale="92500" lnSpcReduction="10000"/>
          </a:bodyPr>
          <a:lstStyle/>
          <a:p>
            <a:r>
              <a:rPr lang="en-US" dirty="0"/>
              <a:t>Students may be dropped during add/drop week for non-attendance </a:t>
            </a:r>
          </a:p>
          <a:p>
            <a:r>
              <a:rPr lang="en-US" dirty="0"/>
              <a:t>Students dropped for first day non-attendance at department/instructor discretion</a:t>
            </a:r>
          </a:p>
          <a:p>
            <a:r>
              <a:rPr lang="en-US" dirty="0"/>
              <a:t>Should be completed even if there is no waitlist</a:t>
            </a:r>
          </a:p>
          <a:p>
            <a:r>
              <a:rPr lang="en-US" dirty="0"/>
              <a:t>This is done in self-service &gt; Admin Apps&gt; Drop for Non-Attendance</a:t>
            </a:r>
          </a:p>
          <a:p>
            <a:r>
              <a:rPr lang="en-US" dirty="0"/>
              <a:t>Departments should e-mail students who have been dropped</a:t>
            </a:r>
          </a:p>
        </p:txBody>
      </p:sp>
    </p:spTree>
    <p:extLst>
      <p:ext uri="{BB962C8B-B14F-4D97-AF65-F5344CB8AC3E}">
        <p14:creationId xmlns:p14="http://schemas.microsoft.com/office/powerpoint/2010/main" val="849728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Late Registration</a:t>
            </a:r>
          </a:p>
        </p:txBody>
      </p:sp>
      <p:sp>
        <p:nvSpPr>
          <p:cNvPr id="3" name="Content Placeholder 2"/>
          <p:cNvSpPr>
            <a:spLocks noGrp="1"/>
          </p:cNvSpPr>
          <p:nvPr>
            <p:ph idx="1"/>
          </p:nvPr>
        </p:nvSpPr>
        <p:spPr>
          <a:xfrm>
            <a:off x="457200" y="1407406"/>
            <a:ext cx="8229600" cy="3954707"/>
          </a:xfrm>
        </p:spPr>
        <p:txBody>
          <a:bodyPr>
            <a:normAutofit fontScale="92500" lnSpcReduction="20000"/>
          </a:bodyPr>
          <a:lstStyle/>
          <a:p>
            <a:r>
              <a:rPr lang="en-US" dirty="0"/>
              <a:t>Through third week of the semester via the </a:t>
            </a:r>
            <a:r>
              <a:rPr lang="en-US" dirty="0">
                <a:hlinkClick r:id="rId2"/>
              </a:rPr>
              <a:t>Late Registration/Course Transfer Form</a:t>
            </a:r>
            <a:endParaRPr lang="en-US" dirty="0"/>
          </a:p>
          <a:p>
            <a:pPr lvl="1"/>
            <a:r>
              <a:rPr lang="en-US" dirty="0"/>
              <a:t>Must be signed by Advisor, Instructor, and Chair and submitted </a:t>
            </a:r>
            <a:r>
              <a:rPr lang="en-US" b="1" dirty="0">
                <a:solidFill>
                  <a:srgbClr val="C00000"/>
                </a:solidFill>
              </a:rPr>
              <a:t>in-person</a:t>
            </a:r>
            <a:r>
              <a:rPr lang="en-US" b="1" dirty="0">
                <a:solidFill>
                  <a:srgbClr val="FF0000"/>
                </a:solidFill>
              </a:rPr>
              <a:t> </a:t>
            </a:r>
            <a:r>
              <a:rPr lang="en-US" dirty="0"/>
              <a:t>to One-Stop</a:t>
            </a:r>
          </a:p>
          <a:p>
            <a:r>
              <a:rPr lang="en-US" dirty="0"/>
              <a:t>$100 late registration fee </a:t>
            </a:r>
          </a:p>
          <a:p>
            <a:endParaRPr lang="en-US" dirty="0"/>
          </a:p>
          <a:p>
            <a:r>
              <a:rPr lang="en-US" dirty="0"/>
              <a:t>$100 late payment fee</a:t>
            </a:r>
          </a:p>
          <a:p>
            <a:endParaRPr lang="en-US" dirty="0"/>
          </a:p>
          <a:p>
            <a:r>
              <a:rPr lang="en-US" dirty="0"/>
              <a:t>Must confirm fire code adherence </a:t>
            </a:r>
          </a:p>
        </p:txBody>
      </p:sp>
    </p:spTree>
    <p:extLst>
      <p:ext uri="{BB962C8B-B14F-4D97-AF65-F5344CB8AC3E}">
        <p14:creationId xmlns:p14="http://schemas.microsoft.com/office/powerpoint/2010/main" val="1282586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Transfer</a:t>
            </a:r>
          </a:p>
        </p:txBody>
      </p:sp>
      <p:sp>
        <p:nvSpPr>
          <p:cNvPr id="3" name="Content Placeholder 2"/>
          <p:cNvSpPr>
            <a:spLocks noGrp="1"/>
          </p:cNvSpPr>
          <p:nvPr>
            <p:ph idx="1"/>
          </p:nvPr>
        </p:nvSpPr>
        <p:spPr>
          <a:xfrm>
            <a:off x="529936" y="1236518"/>
            <a:ext cx="8229600" cy="4525963"/>
          </a:xfrm>
        </p:spPr>
        <p:txBody>
          <a:bodyPr>
            <a:normAutofit fontScale="85000" lnSpcReduction="20000"/>
          </a:bodyPr>
          <a:lstStyle/>
          <a:p>
            <a:r>
              <a:rPr lang="en-US" dirty="0"/>
              <a:t>Request for Course Transfer does </a:t>
            </a:r>
            <a:r>
              <a:rPr lang="en-US" u="sng" dirty="0"/>
              <a:t>not</a:t>
            </a:r>
            <a:r>
              <a:rPr lang="en-US" dirty="0"/>
              <a:t> result in additional fee</a:t>
            </a:r>
          </a:p>
          <a:p>
            <a:r>
              <a:rPr lang="en-US" dirty="0"/>
              <a:t>Students may switch sections of the same course OR move to a pre-</a:t>
            </a:r>
            <a:r>
              <a:rPr lang="en-US" dirty="0" err="1"/>
              <a:t>req</a:t>
            </a:r>
            <a:r>
              <a:rPr lang="en-US" dirty="0"/>
              <a:t> or beginner course if not prepared for the current course</a:t>
            </a:r>
          </a:p>
          <a:p>
            <a:r>
              <a:rPr lang="en-US" dirty="0"/>
              <a:t>Course transfer period is after add/drop week. Timeframe varies from 2-3 weeks. Refer to the Academic Calendar for specifics</a:t>
            </a:r>
          </a:p>
          <a:p>
            <a:r>
              <a:rPr lang="en-US" dirty="0"/>
              <a:t>Room Capacity/Fire Code adherence must be confirmed!</a:t>
            </a:r>
          </a:p>
          <a:p>
            <a:r>
              <a:rPr lang="en-US" dirty="0"/>
              <a:t>Students cannot course transfer between terms or parts of term (e.g. Summer A to Summer B)</a:t>
            </a:r>
          </a:p>
          <a:p>
            <a:endParaRPr lang="en-US" dirty="0"/>
          </a:p>
        </p:txBody>
      </p:sp>
    </p:spTree>
    <p:extLst>
      <p:ext uri="{BB962C8B-B14F-4D97-AF65-F5344CB8AC3E}">
        <p14:creationId xmlns:p14="http://schemas.microsoft.com/office/powerpoint/2010/main" val="3269331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Administrative Drop for Non-Payment</a:t>
            </a:r>
          </a:p>
        </p:txBody>
      </p:sp>
      <p:sp>
        <p:nvSpPr>
          <p:cNvPr id="3" name="Content Placeholder 2"/>
          <p:cNvSpPr>
            <a:spLocks noGrp="1"/>
          </p:cNvSpPr>
          <p:nvPr>
            <p:ph idx="1"/>
          </p:nvPr>
        </p:nvSpPr>
        <p:spPr>
          <a:xfrm>
            <a:off x="457200" y="1417638"/>
            <a:ext cx="8437418" cy="4525963"/>
          </a:xfrm>
        </p:spPr>
        <p:txBody>
          <a:bodyPr>
            <a:normAutofit fontScale="92500" lnSpcReduction="10000"/>
          </a:bodyPr>
          <a:lstStyle/>
          <a:p>
            <a:r>
              <a:rPr lang="en-US" dirty="0"/>
              <a:t>Any financial transaction prevents an administrative drop for non-payment</a:t>
            </a:r>
          </a:p>
          <a:p>
            <a:r>
              <a:rPr lang="en-US" dirty="0"/>
              <a:t>Students MUST drop and not rely on administrative drop for non-payment</a:t>
            </a:r>
          </a:p>
          <a:p>
            <a:r>
              <a:rPr lang="en-US" dirty="0"/>
              <a:t>Reinstatement allowed through the third week of the term (refer to Academic Calendar for specific dates) </a:t>
            </a:r>
          </a:p>
          <a:p>
            <a:pPr lvl="1"/>
            <a:r>
              <a:rPr lang="en-US" dirty="0"/>
              <a:t>Must reinstate into ALL open classes</a:t>
            </a:r>
          </a:p>
          <a:p>
            <a:pPr lvl="1"/>
            <a:r>
              <a:rPr lang="en-US" dirty="0"/>
              <a:t>Closed classes are not reinstated</a:t>
            </a:r>
          </a:p>
          <a:p>
            <a:pPr lvl="1"/>
            <a:r>
              <a:rPr lang="en-US" dirty="0"/>
              <a:t>Re-registration fee = $100</a:t>
            </a:r>
          </a:p>
          <a:p>
            <a:endParaRPr lang="en-US" dirty="0"/>
          </a:p>
          <a:p>
            <a:endParaRPr lang="en-US" dirty="0"/>
          </a:p>
        </p:txBody>
      </p:sp>
    </p:spTree>
    <p:extLst>
      <p:ext uri="{BB962C8B-B14F-4D97-AF65-F5344CB8AC3E}">
        <p14:creationId xmlns:p14="http://schemas.microsoft.com/office/powerpoint/2010/main" val="3528939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9723"/>
            <a:ext cx="8229600" cy="1143000"/>
          </a:xfrm>
        </p:spPr>
        <p:txBody>
          <a:bodyPr/>
          <a:lstStyle/>
          <a:p>
            <a:r>
              <a:rPr lang="en-US" dirty="0"/>
              <a:t>Academic Activity Tracking</a:t>
            </a:r>
          </a:p>
        </p:txBody>
      </p:sp>
      <p:sp>
        <p:nvSpPr>
          <p:cNvPr id="3" name="Content Placeholder 2"/>
          <p:cNvSpPr>
            <a:spLocks noGrp="1"/>
          </p:cNvSpPr>
          <p:nvPr>
            <p:ph idx="1"/>
          </p:nvPr>
        </p:nvSpPr>
        <p:spPr/>
        <p:txBody>
          <a:bodyPr>
            <a:normAutofit fontScale="92500" lnSpcReduction="20000"/>
          </a:bodyPr>
          <a:lstStyle/>
          <a:p>
            <a:r>
              <a:rPr lang="en-US" dirty="0"/>
              <a:t>The US Department of Education (ED) requires institutions to document whether or not a student initiated attendance in enrolled courses for which the student receives Title IV aid by performing and documenting an academically-related activity.</a:t>
            </a:r>
          </a:p>
          <a:p>
            <a:r>
              <a:rPr lang="en-US" dirty="0"/>
              <a:t>Students who are not marked as having engaged in academic activity by the end of the second week of classes cannot and will not be provided federal aid for that course regardless of enrollment status.</a:t>
            </a:r>
          </a:p>
        </p:txBody>
      </p:sp>
    </p:spTree>
    <p:extLst>
      <p:ext uri="{BB962C8B-B14F-4D97-AF65-F5344CB8AC3E}">
        <p14:creationId xmlns:p14="http://schemas.microsoft.com/office/powerpoint/2010/main" val="1827535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7607"/>
            <a:ext cx="8229600" cy="586047"/>
          </a:xfrm>
        </p:spPr>
        <p:txBody>
          <a:bodyPr>
            <a:normAutofit fontScale="90000"/>
          </a:bodyPr>
          <a:lstStyle/>
          <a:p>
            <a:r>
              <a:rPr lang="en-US" dirty="0"/>
              <a:t>Academic Activity Tracking</a:t>
            </a:r>
          </a:p>
        </p:txBody>
      </p:sp>
      <p:graphicFrame>
        <p:nvGraphicFramePr>
          <p:cNvPr id="7" name="object 5"/>
          <p:cNvGraphicFramePr>
            <a:graphicFrameLocks noGrp="1"/>
          </p:cNvGraphicFramePr>
          <p:nvPr>
            <p:extLst>
              <p:ext uri="{D42A27DB-BD31-4B8C-83A1-F6EECF244321}">
                <p14:modId xmlns:p14="http://schemas.microsoft.com/office/powerpoint/2010/main" val="30786158"/>
              </p:ext>
            </p:extLst>
          </p:nvPr>
        </p:nvGraphicFramePr>
        <p:xfrm>
          <a:off x="1520328" y="760996"/>
          <a:ext cx="5971144" cy="4707894"/>
        </p:xfrm>
        <a:graphic>
          <a:graphicData uri="http://schemas.openxmlformats.org/drawingml/2006/table">
            <a:tbl>
              <a:tblPr firstRow="1" bandRow="1">
                <a:tableStyleId>{2D5ABB26-0587-4C30-8999-92F81FD0307C}</a:tableStyleId>
              </a:tblPr>
              <a:tblGrid>
                <a:gridCol w="2985509">
                  <a:extLst>
                    <a:ext uri="{9D8B030D-6E8A-4147-A177-3AD203B41FA5}">
                      <a16:colId xmlns:a16="http://schemas.microsoft.com/office/drawing/2014/main" val="20000"/>
                    </a:ext>
                  </a:extLst>
                </a:gridCol>
                <a:gridCol w="2985635">
                  <a:extLst>
                    <a:ext uri="{9D8B030D-6E8A-4147-A177-3AD203B41FA5}">
                      <a16:colId xmlns:a16="http://schemas.microsoft.com/office/drawing/2014/main" val="20001"/>
                    </a:ext>
                  </a:extLst>
                </a:gridCol>
              </a:tblGrid>
              <a:tr h="530495">
                <a:tc>
                  <a:txBody>
                    <a:bodyPr/>
                    <a:lstStyle/>
                    <a:p>
                      <a:pPr>
                        <a:lnSpc>
                          <a:spcPct val="100000"/>
                        </a:lnSpc>
                        <a:spcBef>
                          <a:spcPts val="50"/>
                        </a:spcBef>
                      </a:pPr>
                      <a:endParaRPr sz="1500" dirty="0">
                        <a:latin typeface="Times New Roman"/>
                        <a:cs typeface="Times New Roman"/>
                      </a:endParaRPr>
                    </a:p>
                    <a:p>
                      <a:pPr algn="ctr">
                        <a:lnSpc>
                          <a:spcPct val="100000"/>
                        </a:lnSpc>
                      </a:pPr>
                      <a:r>
                        <a:rPr sz="1250" b="1" spc="5" dirty="0">
                          <a:solidFill>
                            <a:schemeClr val="tx1"/>
                          </a:solidFill>
                          <a:latin typeface="Calibri"/>
                          <a:cs typeface="Calibri"/>
                        </a:rPr>
                        <a:t>Academically</a:t>
                      </a:r>
                      <a:r>
                        <a:rPr lang="en-US" sz="1250" b="1" spc="5" dirty="0">
                          <a:solidFill>
                            <a:schemeClr val="tx1"/>
                          </a:solidFill>
                          <a:latin typeface="Calibri"/>
                          <a:cs typeface="Calibri"/>
                        </a:rPr>
                        <a:t> r</a:t>
                      </a:r>
                      <a:r>
                        <a:rPr sz="1250" b="1" spc="5" dirty="0">
                          <a:solidFill>
                            <a:schemeClr val="tx1"/>
                          </a:solidFill>
                          <a:latin typeface="Calibri"/>
                          <a:cs typeface="Calibri"/>
                        </a:rPr>
                        <a:t>elated</a:t>
                      </a:r>
                      <a:r>
                        <a:rPr sz="1250" b="1" spc="-85" dirty="0">
                          <a:solidFill>
                            <a:schemeClr val="tx1"/>
                          </a:solidFill>
                          <a:latin typeface="Calibri"/>
                          <a:cs typeface="Calibri"/>
                        </a:rPr>
                        <a:t> </a:t>
                      </a:r>
                      <a:r>
                        <a:rPr lang="en-US" sz="1250" b="1" dirty="0">
                          <a:solidFill>
                            <a:schemeClr val="tx1"/>
                          </a:solidFill>
                          <a:latin typeface="Calibri"/>
                          <a:cs typeface="Calibri"/>
                        </a:rPr>
                        <a:t>a</a:t>
                      </a:r>
                      <a:r>
                        <a:rPr sz="1250" b="1" dirty="0">
                          <a:solidFill>
                            <a:schemeClr val="tx1"/>
                          </a:solidFill>
                          <a:latin typeface="Calibri"/>
                          <a:cs typeface="Calibri"/>
                        </a:rPr>
                        <a:t>ctivities</a:t>
                      </a:r>
                      <a:endParaRPr sz="1250" dirty="0">
                        <a:solidFill>
                          <a:schemeClr val="tx1"/>
                        </a:solidFill>
                        <a:latin typeface="Calibri"/>
                        <a:cs typeface="Calibri"/>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tx2">
                        <a:lumMod val="60000"/>
                        <a:lumOff val="40000"/>
                      </a:schemeClr>
                    </a:solidFill>
                  </a:tcPr>
                </a:tc>
                <a:tc>
                  <a:txBody>
                    <a:bodyPr/>
                    <a:lstStyle/>
                    <a:p>
                      <a:pPr marL="422275" marR="407670" indent="-9525">
                        <a:lnSpc>
                          <a:spcPct val="100000"/>
                        </a:lnSpc>
                        <a:spcBef>
                          <a:spcPts val="1025"/>
                        </a:spcBef>
                      </a:pPr>
                      <a:r>
                        <a:rPr sz="1250" b="1" i="1" spc="5" dirty="0">
                          <a:solidFill>
                            <a:schemeClr val="tx1"/>
                          </a:solidFill>
                          <a:latin typeface="Calibri"/>
                          <a:cs typeface="Calibri"/>
                        </a:rPr>
                        <a:t>Academically</a:t>
                      </a:r>
                      <a:r>
                        <a:rPr lang="en-US" sz="1250" b="1" i="1" spc="5" dirty="0">
                          <a:solidFill>
                            <a:schemeClr val="tx1"/>
                          </a:solidFill>
                          <a:latin typeface="Calibri"/>
                          <a:cs typeface="Calibri"/>
                        </a:rPr>
                        <a:t> r</a:t>
                      </a:r>
                      <a:r>
                        <a:rPr sz="1250" b="1" i="1" spc="5" dirty="0">
                          <a:solidFill>
                            <a:schemeClr val="tx1"/>
                          </a:solidFill>
                          <a:latin typeface="Calibri"/>
                          <a:cs typeface="Calibri"/>
                        </a:rPr>
                        <a:t>elated</a:t>
                      </a:r>
                      <a:r>
                        <a:rPr sz="1250" b="1" i="1" spc="-130" dirty="0">
                          <a:solidFill>
                            <a:schemeClr val="tx1"/>
                          </a:solidFill>
                          <a:latin typeface="Calibri"/>
                          <a:cs typeface="Calibri"/>
                        </a:rPr>
                        <a:t> </a:t>
                      </a:r>
                      <a:r>
                        <a:rPr lang="en-US" sz="1250" b="1" i="1" dirty="0">
                          <a:solidFill>
                            <a:schemeClr val="tx1"/>
                          </a:solidFill>
                          <a:latin typeface="Calibri"/>
                          <a:cs typeface="Calibri"/>
                        </a:rPr>
                        <a:t>a</a:t>
                      </a:r>
                      <a:r>
                        <a:rPr sz="1250" b="1" i="1" dirty="0">
                          <a:solidFill>
                            <a:schemeClr val="tx1"/>
                          </a:solidFill>
                          <a:latin typeface="Calibri"/>
                          <a:cs typeface="Calibri"/>
                        </a:rPr>
                        <a:t>ctivities  </a:t>
                      </a:r>
                      <a:r>
                        <a:rPr lang="en-US" sz="1250" b="1" i="1" spc="10" dirty="0">
                          <a:solidFill>
                            <a:schemeClr val="tx1"/>
                          </a:solidFill>
                          <a:latin typeface="Calibri"/>
                          <a:cs typeface="Calibri"/>
                        </a:rPr>
                        <a:t>f</a:t>
                      </a:r>
                      <a:r>
                        <a:rPr sz="1250" b="1" i="1" spc="10" dirty="0">
                          <a:solidFill>
                            <a:schemeClr val="tx1"/>
                          </a:solidFill>
                          <a:latin typeface="Calibri"/>
                          <a:cs typeface="Calibri"/>
                        </a:rPr>
                        <a:t>or</a:t>
                      </a:r>
                      <a:r>
                        <a:rPr sz="1250" b="1" i="1" spc="-75" dirty="0">
                          <a:solidFill>
                            <a:schemeClr val="tx1"/>
                          </a:solidFill>
                          <a:latin typeface="Calibri"/>
                          <a:cs typeface="Calibri"/>
                        </a:rPr>
                        <a:t> </a:t>
                      </a:r>
                      <a:r>
                        <a:rPr lang="en-US" sz="1250" b="1" i="1" spc="15" dirty="0">
                          <a:solidFill>
                            <a:schemeClr val="tx1"/>
                          </a:solidFill>
                          <a:latin typeface="Calibri"/>
                          <a:cs typeface="Calibri"/>
                        </a:rPr>
                        <a:t>d</a:t>
                      </a:r>
                      <a:r>
                        <a:rPr sz="1250" b="1" i="1" spc="15" dirty="0">
                          <a:solidFill>
                            <a:schemeClr val="tx1"/>
                          </a:solidFill>
                          <a:latin typeface="Calibri"/>
                          <a:cs typeface="Calibri"/>
                        </a:rPr>
                        <a:t>istance</a:t>
                      </a:r>
                      <a:r>
                        <a:rPr lang="en-US" sz="1250" b="1" i="1" spc="-105" dirty="0">
                          <a:solidFill>
                            <a:schemeClr val="tx1"/>
                          </a:solidFill>
                          <a:latin typeface="Calibri"/>
                          <a:cs typeface="Calibri"/>
                        </a:rPr>
                        <a:t>-e</a:t>
                      </a:r>
                      <a:r>
                        <a:rPr sz="1250" b="1" i="1" spc="5" dirty="0">
                          <a:solidFill>
                            <a:schemeClr val="tx1"/>
                          </a:solidFill>
                          <a:latin typeface="Calibri"/>
                          <a:cs typeface="Calibri"/>
                        </a:rPr>
                        <a:t>ducation</a:t>
                      </a:r>
                      <a:r>
                        <a:rPr lang="en-US" sz="1250" b="1" i="1" spc="-75" dirty="0">
                          <a:solidFill>
                            <a:schemeClr val="tx1"/>
                          </a:solidFill>
                          <a:latin typeface="Calibri"/>
                          <a:cs typeface="Calibri"/>
                        </a:rPr>
                        <a:t> </a:t>
                      </a:r>
                      <a:r>
                        <a:rPr lang="en-US" sz="1250" b="1" i="1" spc="10" dirty="0">
                          <a:solidFill>
                            <a:schemeClr val="tx1"/>
                          </a:solidFill>
                          <a:latin typeface="Calibri"/>
                          <a:cs typeface="Calibri"/>
                        </a:rPr>
                        <a:t>c</a:t>
                      </a:r>
                      <a:r>
                        <a:rPr sz="1250" b="1" i="1" spc="10" dirty="0">
                          <a:solidFill>
                            <a:schemeClr val="tx1"/>
                          </a:solidFill>
                          <a:latin typeface="Calibri"/>
                          <a:cs typeface="Calibri"/>
                        </a:rPr>
                        <a:t>ourses</a:t>
                      </a:r>
                      <a:endParaRPr sz="1250" dirty="0">
                        <a:solidFill>
                          <a:schemeClr val="tx1"/>
                        </a:solidFill>
                        <a:latin typeface="Calibri"/>
                        <a:cs typeface="Calibri"/>
                      </a:endParaRPr>
                    </a:p>
                  </a:txBody>
                  <a:tcPr marL="0" marR="0" marT="1301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accent3">
                        <a:lumMod val="75000"/>
                      </a:schemeClr>
                    </a:solidFill>
                  </a:tcPr>
                </a:tc>
                <a:extLst>
                  <a:ext uri="{0D108BD9-81ED-4DB2-BD59-A6C34878D82A}">
                    <a16:rowId xmlns:a16="http://schemas.microsoft.com/office/drawing/2014/main" val="10000"/>
                  </a:ext>
                </a:extLst>
              </a:tr>
              <a:tr h="706513">
                <a:tc>
                  <a:txBody>
                    <a:bodyPr/>
                    <a:lstStyle/>
                    <a:p>
                      <a:pPr marL="104775" marR="93980" algn="ctr">
                        <a:lnSpc>
                          <a:spcPct val="100000"/>
                        </a:lnSpc>
                        <a:spcBef>
                          <a:spcPts val="1050"/>
                        </a:spcBef>
                      </a:pPr>
                      <a:r>
                        <a:rPr sz="1250" spc="15" dirty="0">
                          <a:latin typeface="Calibri"/>
                          <a:cs typeface="Calibri"/>
                        </a:rPr>
                        <a:t>Physically</a:t>
                      </a:r>
                      <a:r>
                        <a:rPr sz="1250" spc="-45" dirty="0">
                          <a:latin typeface="Calibri"/>
                          <a:cs typeface="Calibri"/>
                        </a:rPr>
                        <a:t> </a:t>
                      </a:r>
                      <a:r>
                        <a:rPr sz="1250" dirty="0">
                          <a:latin typeface="Calibri"/>
                          <a:cs typeface="Calibri"/>
                        </a:rPr>
                        <a:t>attending</a:t>
                      </a:r>
                      <a:r>
                        <a:rPr sz="1250" spc="-70" dirty="0">
                          <a:latin typeface="Calibri"/>
                          <a:cs typeface="Calibri"/>
                        </a:rPr>
                        <a:t> </a:t>
                      </a:r>
                      <a:r>
                        <a:rPr sz="1250" spc="10" dirty="0">
                          <a:latin typeface="Calibri"/>
                          <a:cs typeface="Calibri"/>
                        </a:rPr>
                        <a:t>a</a:t>
                      </a:r>
                      <a:r>
                        <a:rPr sz="1250" spc="-80" dirty="0">
                          <a:latin typeface="Calibri"/>
                          <a:cs typeface="Calibri"/>
                        </a:rPr>
                        <a:t> </a:t>
                      </a:r>
                      <a:r>
                        <a:rPr sz="1250" spc="10" dirty="0">
                          <a:latin typeface="Calibri"/>
                          <a:cs typeface="Calibri"/>
                        </a:rPr>
                        <a:t>class</a:t>
                      </a:r>
                      <a:r>
                        <a:rPr sz="1250" spc="-45" dirty="0">
                          <a:latin typeface="Calibri"/>
                          <a:cs typeface="Calibri"/>
                        </a:rPr>
                        <a:t> </a:t>
                      </a:r>
                      <a:r>
                        <a:rPr sz="1250" spc="5" dirty="0">
                          <a:latin typeface="Calibri"/>
                          <a:cs typeface="Calibri"/>
                        </a:rPr>
                        <a:t>where</a:t>
                      </a:r>
                      <a:r>
                        <a:rPr sz="1250" spc="-95" dirty="0">
                          <a:latin typeface="Calibri"/>
                          <a:cs typeface="Calibri"/>
                        </a:rPr>
                        <a:t> </a:t>
                      </a:r>
                      <a:r>
                        <a:rPr sz="1250" spc="5" dirty="0">
                          <a:latin typeface="Calibri"/>
                          <a:cs typeface="Calibri"/>
                        </a:rPr>
                        <a:t>there</a:t>
                      </a:r>
                      <a:r>
                        <a:rPr sz="1250" spc="-95" dirty="0">
                          <a:latin typeface="Calibri"/>
                          <a:cs typeface="Calibri"/>
                        </a:rPr>
                        <a:t> </a:t>
                      </a:r>
                      <a:r>
                        <a:rPr sz="1250" spc="10" dirty="0">
                          <a:latin typeface="Calibri"/>
                          <a:cs typeface="Calibri"/>
                        </a:rPr>
                        <a:t>is  </a:t>
                      </a:r>
                      <a:r>
                        <a:rPr sz="1250" spc="5" dirty="0">
                          <a:latin typeface="Calibri"/>
                          <a:cs typeface="Calibri"/>
                        </a:rPr>
                        <a:t>an </a:t>
                      </a:r>
                      <a:r>
                        <a:rPr sz="1250" spc="15" dirty="0">
                          <a:latin typeface="Calibri"/>
                          <a:cs typeface="Calibri"/>
                        </a:rPr>
                        <a:t>opportunity </a:t>
                      </a:r>
                      <a:r>
                        <a:rPr sz="1250" dirty="0">
                          <a:latin typeface="Calibri"/>
                          <a:cs typeface="Calibri"/>
                        </a:rPr>
                        <a:t>for direct interaction  </a:t>
                      </a:r>
                      <a:r>
                        <a:rPr sz="1250" spc="-5" dirty="0">
                          <a:latin typeface="Calibri"/>
                          <a:cs typeface="Calibri"/>
                        </a:rPr>
                        <a:t>between </a:t>
                      </a:r>
                      <a:r>
                        <a:rPr sz="1250" spc="15" dirty="0">
                          <a:latin typeface="Calibri"/>
                          <a:cs typeface="Calibri"/>
                        </a:rPr>
                        <a:t>instructor </a:t>
                      </a:r>
                      <a:r>
                        <a:rPr sz="1250" spc="5" dirty="0">
                          <a:latin typeface="Calibri"/>
                          <a:cs typeface="Calibri"/>
                        </a:rPr>
                        <a:t>and</a:t>
                      </a:r>
                      <a:r>
                        <a:rPr sz="1250" spc="-180" dirty="0">
                          <a:latin typeface="Calibri"/>
                          <a:cs typeface="Calibri"/>
                        </a:rPr>
                        <a:t> </a:t>
                      </a:r>
                      <a:r>
                        <a:rPr sz="1250" spc="5" dirty="0">
                          <a:latin typeface="Calibri"/>
                          <a:cs typeface="Calibri"/>
                        </a:rPr>
                        <a:t>students</a:t>
                      </a:r>
                      <a:endParaRPr sz="1250" dirty="0">
                        <a:latin typeface="Calibri"/>
                        <a:cs typeface="Calibri"/>
                      </a:endParaRPr>
                    </a:p>
                  </a:txBody>
                  <a:tcPr marL="0" marR="0" marT="13335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tx2">
                        <a:lumMod val="40000"/>
                        <a:lumOff val="60000"/>
                      </a:schemeClr>
                    </a:solidFill>
                  </a:tcPr>
                </a:tc>
                <a:tc>
                  <a:txBody>
                    <a:bodyPr/>
                    <a:lstStyle/>
                    <a:p>
                      <a:pPr>
                        <a:lnSpc>
                          <a:spcPct val="100000"/>
                        </a:lnSpc>
                        <a:spcBef>
                          <a:spcPts val="20"/>
                        </a:spcBef>
                      </a:pPr>
                      <a:endParaRPr sz="2200" dirty="0">
                        <a:latin typeface="Times New Roman"/>
                        <a:cs typeface="Times New Roman"/>
                      </a:endParaRPr>
                    </a:p>
                    <a:p>
                      <a:pPr marL="10160" algn="ctr">
                        <a:lnSpc>
                          <a:spcPct val="100000"/>
                        </a:lnSpc>
                        <a:spcBef>
                          <a:spcPts val="5"/>
                        </a:spcBef>
                      </a:pPr>
                      <a:r>
                        <a:rPr sz="1250" spc="20" dirty="0">
                          <a:latin typeface="Calibri"/>
                          <a:cs typeface="Calibri"/>
                        </a:rPr>
                        <a:t>Submission</a:t>
                      </a:r>
                      <a:r>
                        <a:rPr sz="1250" spc="-65" dirty="0">
                          <a:latin typeface="Calibri"/>
                          <a:cs typeface="Calibri"/>
                        </a:rPr>
                        <a:t> </a:t>
                      </a:r>
                      <a:r>
                        <a:rPr sz="1250" spc="10" dirty="0">
                          <a:latin typeface="Calibri"/>
                          <a:cs typeface="Calibri"/>
                        </a:rPr>
                        <a:t>of</a:t>
                      </a:r>
                      <a:r>
                        <a:rPr sz="1250" spc="-80" dirty="0">
                          <a:latin typeface="Calibri"/>
                          <a:cs typeface="Calibri"/>
                        </a:rPr>
                        <a:t> </a:t>
                      </a:r>
                      <a:r>
                        <a:rPr sz="1250" spc="5" dirty="0">
                          <a:latin typeface="Calibri"/>
                          <a:cs typeface="Calibri"/>
                        </a:rPr>
                        <a:t>an</a:t>
                      </a:r>
                      <a:r>
                        <a:rPr sz="1250" spc="-65" dirty="0">
                          <a:latin typeface="Calibri"/>
                          <a:cs typeface="Calibri"/>
                        </a:rPr>
                        <a:t> </a:t>
                      </a:r>
                      <a:r>
                        <a:rPr sz="1250" spc="5" dirty="0">
                          <a:latin typeface="Calibri"/>
                          <a:cs typeface="Calibri"/>
                        </a:rPr>
                        <a:t>academic</a:t>
                      </a:r>
                      <a:r>
                        <a:rPr sz="1250" spc="-80" dirty="0">
                          <a:latin typeface="Calibri"/>
                          <a:cs typeface="Calibri"/>
                        </a:rPr>
                        <a:t> </a:t>
                      </a:r>
                      <a:r>
                        <a:rPr sz="1250" spc="15" dirty="0">
                          <a:latin typeface="Calibri"/>
                          <a:cs typeface="Calibri"/>
                        </a:rPr>
                        <a:t>assignment</a:t>
                      </a:r>
                      <a:endParaRPr sz="1250" dirty="0">
                        <a:latin typeface="Calibri"/>
                        <a:cs typeface="Calibri"/>
                      </a:endParaRPr>
                    </a:p>
                  </a:txBody>
                  <a:tcPr marL="0" marR="0" marT="2540" marB="0">
                    <a:lnL w="12700">
                      <a:solidFill>
                        <a:srgbClr val="FFFFFF"/>
                      </a:solidFill>
                      <a:prstDash val="solid"/>
                    </a:lnL>
                    <a:lnR w="12700">
                      <a:solidFill>
                        <a:srgbClr val="FFFFFF"/>
                      </a:solidFill>
                      <a:prstDash val="solid"/>
                    </a:lnR>
                    <a:lnT w="38100">
                      <a:solidFill>
                        <a:srgbClr val="FFFFFF"/>
                      </a:solidFill>
                      <a:prstDash val="solid"/>
                    </a:lnT>
                    <a:solidFill>
                      <a:schemeClr val="accent3">
                        <a:lumMod val="60000"/>
                        <a:lumOff val="40000"/>
                      </a:schemeClr>
                    </a:solidFill>
                  </a:tcPr>
                </a:tc>
                <a:extLst>
                  <a:ext uri="{0D108BD9-81ED-4DB2-BD59-A6C34878D82A}">
                    <a16:rowId xmlns:a16="http://schemas.microsoft.com/office/drawing/2014/main" val="10001"/>
                  </a:ext>
                </a:extLst>
              </a:tr>
              <a:tr h="409356">
                <a:tc>
                  <a:txBody>
                    <a:bodyPr/>
                    <a:lstStyle/>
                    <a:p>
                      <a:pPr marR="10795" algn="ctr">
                        <a:lnSpc>
                          <a:spcPct val="100000"/>
                        </a:lnSpc>
                        <a:spcBef>
                          <a:spcPts val="1195"/>
                        </a:spcBef>
                      </a:pPr>
                      <a:r>
                        <a:rPr sz="1250" spc="20" dirty="0">
                          <a:latin typeface="Calibri"/>
                          <a:cs typeface="Calibri"/>
                        </a:rPr>
                        <a:t>Submitting</a:t>
                      </a:r>
                      <a:r>
                        <a:rPr sz="1250" spc="-85" dirty="0">
                          <a:latin typeface="Calibri"/>
                          <a:cs typeface="Calibri"/>
                        </a:rPr>
                        <a:t> </a:t>
                      </a:r>
                      <a:r>
                        <a:rPr sz="1250" spc="5" dirty="0">
                          <a:latin typeface="Calibri"/>
                          <a:cs typeface="Calibri"/>
                        </a:rPr>
                        <a:t>an</a:t>
                      </a:r>
                      <a:r>
                        <a:rPr sz="1250" spc="-80" dirty="0">
                          <a:latin typeface="Calibri"/>
                          <a:cs typeface="Calibri"/>
                        </a:rPr>
                        <a:t> </a:t>
                      </a:r>
                      <a:r>
                        <a:rPr sz="1250" spc="5" dirty="0">
                          <a:latin typeface="Calibri"/>
                          <a:cs typeface="Calibri"/>
                        </a:rPr>
                        <a:t>academic</a:t>
                      </a:r>
                      <a:r>
                        <a:rPr sz="1250" spc="-95" dirty="0">
                          <a:latin typeface="Calibri"/>
                          <a:cs typeface="Calibri"/>
                        </a:rPr>
                        <a:t> </a:t>
                      </a:r>
                      <a:r>
                        <a:rPr sz="1250" spc="5" dirty="0">
                          <a:latin typeface="Calibri"/>
                          <a:cs typeface="Calibri"/>
                        </a:rPr>
                        <a:t>assignment</a:t>
                      </a:r>
                      <a:endParaRPr sz="1250" dirty="0">
                        <a:latin typeface="Calibri"/>
                        <a:cs typeface="Calibri"/>
                      </a:endParaRPr>
                    </a:p>
                  </a:txBody>
                  <a:tcPr marL="0" marR="0" marT="151765" marB="0">
                    <a:lnL w="12700">
                      <a:solidFill>
                        <a:srgbClr val="FFFFFF"/>
                      </a:solidFill>
                      <a:prstDash val="solid"/>
                    </a:lnL>
                    <a:lnT w="12700">
                      <a:solidFill>
                        <a:srgbClr val="FFFFFF"/>
                      </a:solidFill>
                      <a:prstDash val="solid"/>
                    </a:lnT>
                    <a:lnB w="12700">
                      <a:solidFill>
                        <a:srgbClr val="FFFFFF"/>
                      </a:solidFill>
                      <a:prstDash val="solid"/>
                    </a:lnB>
                    <a:solidFill>
                      <a:schemeClr val="tx2">
                        <a:lumMod val="20000"/>
                        <a:lumOff val="80000"/>
                      </a:schemeClr>
                    </a:solidFill>
                  </a:tcPr>
                </a:tc>
                <a:tc>
                  <a:txBody>
                    <a:bodyPr/>
                    <a:lstStyle/>
                    <a:p>
                      <a:pPr algn="ctr">
                        <a:lnSpc>
                          <a:spcPct val="100000"/>
                        </a:lnSpc>
                        <a:spcBef>
                          <a:spcPts val="1245"/>
                        </a:spcBef>
                      </a:pPr>
                      <a:r>
                        <a:rPr sz="1250" spc="20" dirty="0">
                          <a:latin typeface="Calibri"/>
                          <a:cs typeface="Calibri"/>
                        </a:rPr>
                        <a:t>Submission</a:t>
                      </a:r>
                      <a:r>
                        <a:rPr sz="1250" spc="-80" dirty="0">
                          <a:latin typeface="Calibri"/>
                          <a:cs typeface="Calibri"/>
                        </a:rPr>
                        <a:t> </a:t>
                      </a:r>
                      <a:r>
                        <a:rPr sz="1250" spc="5" dirty="0">
                          <a:latin typeface="Calibri"/>
                          <a:cs typeface="Calibri"/>
                        </a:rPr>
                        <a:t>of</a:t>
                      </a:r>
                      <a:r>
                        <a:rPr sz="1250" spc="-95" dirty="0">
                          <a:latin typeface="Calibri"/>
                          <a:cs typeface="Calibri"/>
                        </a:rPr>
                        <a:t> </a:t>
                      </a:r>
                      <a:r>
                        <a:rPr sz="1250" spc="5" dirty="0">
                          <a:latin typeface="Calibri"/>
                          <a:cs typeface="Calibri"/>
                        </a:rPr>
                        <a:t>an</a:t>
                      </a:r>
                      <a:r>
                        <a:rPr sz="1250" spc="-80" dirty="0">
                          <a:latin typeface="Calibri"/>
                          <a:cs typeface="Calibri"/>
                        </a:rPr>
                        <a:t> </a:t>
                      </a:r>
                      <a:r>
                        <a:rPr sz="1250" spc="-10" dirty="0">
                          <a:latin typeface="Calibri"/>
                          <a:cs typeface="Calibri"/>
                        </a:rPr>
                        <a:t>exam</a:t>
                      </a:r>
                      <a:endParaRPr sz="1250" dirty="0">
                        <a:latin typeface="Calibri"/>
                        <a:cs typeface="Calibri"/>
                      </a:endParaRPr>
                    </a:p>
                  </a:txBody>
                  <a:tcPr marL="0" marR="0" marT="158115" marB="0">
                    <a:solidFill>
                      <a:schemeClr val="accent3">
                        <a:lumMod val="40000"/>
                        <a:lumOff val="60000"/>
                      </a:schemeClr>
                    </a:solidFill>
                  </a:tcPr>
                </a:tc>
                <a:extLst>
                  <a:ext uri="{0D108BD9-81ED-4DB2-BD59-A6C34878D82A}">
                    <a16:rowId xmlns:a16="http://schemas.microsoft.com/office/drawing/2014/main" val="10002"/>
                  </a:ext>
                </a:extLst>
              </a:tr>
              <a:tr h="615253">
                <a:tc>
                  <a:txBody>
                    <a:bodyPr/>
                    <a:lstStyle/>
                    <a:p>
                      <a:pPr marL="94615" marR="83185" algn="ctr">
                        <a:lnSpc>
                          <a:spcPct val="100000"/>
                        </a:lnSpc>
                        <a:spcBef>
                          <a:spcPts val="295"/>
                        </a:spcBef>
                      </a:pPr>
                      <a:r>
                        <a:rPr sz="1250" spc="-5" dirty="0">
                          <a:latin typeface="Calibri"/>
                          <a:cs typeface="Calibri"/>
                        </a:rPr>
                        <a:t>Taking</a:t>
                      </a:r>
                      <a:r>
                        <a:rPr sz="1250" spc="-65" dirty="0">
                          <a:latin typeface="Calibri"/>
                          <a:cs typeface="Calibri"/>
                        </a:rPr>
                        <a:t> </a:t>
                      </a:r>
                      <a:r>
                        <a:rPr sz="1250" spc="5" dirty="0">
                          <a:latin typeface="Calibri"/>
                          <a:cs typeface="Calibri"/>
                        </a:rPr>
                        <a:t>an</a:t>
                      </a:r>
                      <a:r>
                        <a:rPr sz="1250" spc="-65" dirty="0">
                          <a:latin typeface="Calibri"/>
                          <a:cs typeface="Calibri"/>
                        </a:rPr>
                        <a:t> </a:t>
                      </a:r>
                      <a:r>
                        <a:rPr sz="1250" dirty="0">
                          <a:latin typeface="Calibri"/>
                          <a:cs typeface="Calibri"/>
                        </a:rPr>
                        <a:t>exam,</a:t>
                      </a:r>
                      <a:r>
                        <a:rPr sz="1250" spc="-10" dirty="0">
                          <a:latin typeface="Calibri"/>
                          <a:cs typeface="Calibri"/>
                        </a:rPr>
                        <a:t> </a:t>
                      </a:r>
                      <a:r>
                        <a:rPr sz="1250" spc="10" dirty="0">
                          <a:latin typeface="Calibri"/>
                          <a:cs typeface="Calibri"/>
                        </a:rPr>
                        <a:t>completing</a:t>
                      </a:r>
                      <a:r>
                        <a:rPr sz="1250" spc="-65" dirty="0">
                          <a:latin typeface="Calibri"/>
                          <a:cs typeface="Calibri"/>
                        </a:rPr>
                        <a:t> </a:t>
                      </a:r>
                      <a:r>
                        <a:rPr sz="1250" spc="5" dirty="0">
                          <a:latin typeface="Calibri"/>
                          <a:cs typeface="Calibri"/>
                        </a:rPr>
                        <a:t>an</a:t>
                      </a:r>
                      <a:r>
                        <a:rPr sz="1250" spc="-65" dirty="0">
                          <a:latin typeface="Calibri"/>
                          <a:cs typeface="Calibri"/>
                        </a:rPr>
                        <a:t> </a:t>
                      </a:r>
                      <a:r>
                        <a:rPr sz="1250" dirty="0">
                          <a:latin typeface="Calibri"/>
                          <a:cs typeface="Calibri"/>
                        </a:rPr>
                        <a:t>interactive  </a:t>
                      </a:r>
                      <a:r>
                        <a:rPr sz="1250" spc="10" dirty="0">
                          <a:latin typeface="Calibri"/>
                          <a:cs typeface="Calibri"/>
                        </a:rPr>
                        <a:t>tutorial</a:t>
                      </a:r>
                      <a:r>
                        <a:rPr lang="en-US" sz="1250" spc="10" dirty="0">
                          <a:latin typeface="Calibri"/>
                          <a:cs typeface="Calibri"/>
                        </a:rPr>
                        <a:t> </a:t>
                      </a:r>
                      <a:r>
                        <a:rPr sz="1250" spc="5" dirty="0">
                          <a:latin typeface="Calibri"/>
                          <a:cs typeface="Calibri"/>
                        </a:rPr>
                        <a:t>or </a:t>
                      </a:r>
                      <a:r>
                        <a:rPr sz="1250" spc="10" dirty="0">
                          <a:latin typeface="Calibri"/>
                          <a:cs typeface="Calibri"/>
                        </a:rPr>
                        <a:t>participating in </a:t>
                      </a:r>
                      <a:r>
                        <a:rPr sz="1250" spc="5" dirty="0">
                          <a:latin typeface="Calibri"/>
                          <a:cs typeface="Calibri"/>
                        </a:rPr>
                        <a:t>computer-  </a:t>
                      </a:r>
                      <a:r>
                        <a:rPr sz="1250" spc="15" dirty="0">
                          <a:latin typeface="Calibri"/>
                          <a:cs typeface="Calibri"/>
                        </a:rPr>
                        <a:t>assisted</a:t>
                      </a:r>
                      <a:r>
                        <a:rPr sz="1250" spc="-114" dirty="0">
                          <a:latin typeface="Calibri"/>
                          <a:cs typeface="Calibri"/>
                        </a:rPr>
                        <a:t> </a:t>
                      </a:r>
                      <a:r>
                        <a:rPr sz="1250" spc="5" dirty="0">
                          <a:latin typeface="Calibri"/>
                          <a:cs typeface="Calibri"/>
                        </a:rPr>
                        <a:t>instruction</a:t>
                      </a:r>
                      <a:endParaRPr sz="1250" dirty="0">
                        <a:latin typeface="Calibri"/>
                        <a:cs typeface="Calibri"/>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40000"/>
                        <a:lumOff val="60000"/>
                      </a:schemeClr>
                    </a:solidFill>
                  </a:tcPr>
                </a:tc>
                <a:tc>
                  <a:txBody>
                    <a:bodyPr/>
                    <a:lstStyle/>
                    <a:p>
                      <a:pPr marL="146050" marR="128270" indent="-13970" algn="ctr">
                        <a:lnSpc>
                          <a:spcPct val="100000"/>
                        </a:lnSpc>
                        <a:spcBef>
                          <a:spcPts val="345"/>
                        </a:spcBef>
                      </a:pPr>
                      <a:r>
                        <a:rPr sz="1250" spc="5" dirty="0">
                          <a:latin typeface="Calibri"/>
                          <a:cs typeface="Calibri"/>
                        </a:rPr>
                        <a:t>Documented </a:t>
                      </a:r>
                      <a:r>
                        <a:rPr sz="1250" spc="10" dirty="0">
                          <a:latin typeface="Calibri"/>
                          <a:cs typeface="Calibri"/>
                        </a:rPr>
                        <a:t>participation in </a:t>
                      </a:r>
                      <a:r>
                        <a:rPr sz="1250" spc="5" dirty="0">
                          <a:latin typeface="Calibri"/>
                          <a:cs typeface="Calibri"/>
                        </a:rPr>
                        <a:t>an  </a:t>
                      </a:r>
                      <a:r>
                        <a:rPr sz="1250" spc="10" dirty="0">
                          <a:latin typeface="Calibri"/>
                          <a:cs typeface="Calibri"/>
                        </a:rPr>
                        <a:t>interactive</a:t>
                      </a:r>
                      <a:r>
                        <a:rPr sz="1250" spc="-105" dirty="0">
                          <a:latin typeface="Calibri"/>
                          <a:cs typeface="Calibri"/>
                        </a:rPr>
                        <a:t> </a:t>
                      </a:r>
                      <a:r>
                        <a:rPr sz="1250" spc="10" dirty="0">
                          <a:latin typeface="Calibri"/>
                          <a:cs typeface="Calibri"/>
                        </a:rPr>
                        <a:t>tutorial</a:t>
                      </a:r>
                      <a:r>
                        <a:rPr sz="1250" spc="-70" dirty="0">
                          <a:latin typeface="Calibri"/>
                          <a:cs typeface="Calibri"/>
                        </a:rPr>
                        <a:t> </a:t>
                      </a:r>
                      <a:r>
                        <a:rPr sz="1250" spc="5" dirty="0">
                          <a:latin typeface="Calibri"/>
                          <a:cs typeface="Calibri"/>
                        </a:rPr>
                        <a:t>or</a:t>
                      </a:r>
                      <a:r>
                        <a:rPr sz="1250" spc="-70" dirty="0">
                          <a:latin typeface="Calibri"/>
                          <a:cs typeface="Calibri"/>
                        </a:rPr>
                        <a:t> </a:t>
                      </a:r>
                      <a:r>
                        <a:rPr sz="1250" dirty="0">
                          <a:latin typeface="Calibri"/>
                          <a:cs typeface="Calibri"/>
                        </a:rPr>
                        <a:t>computer-assisted  </a:t>
                      </a:r>
                      <a:r>
                        <a:rPr sz="1250" spc="15" dirty="0">
                          <a:latin typeface="Calibri"/>
                          <a:cs typeface="Calibri"/>
                        </a:rPr>
                        <a:t>instruction</a:t>
                      </a:r>
                      <a:endParaRPr sz="1250" dirty="0">
                        <a:latin typeface="Calibri"/>
                        <a:cs typeface="Calibri"/>
                      </a:endParaRPr>
                    </a:p>
                  </a:txBody>
                  <a:tcPr marL="0" marR="0" marT="43815" marB="0">
                    <a:lnL w="12700">
                      <a:solidFill>
                        <a:srgbClr val="FFFFFF"/>
                      </a:solidFill>
                      <a:prstDash val="solid"/>
                    </a:lnL>
                    <a:lnR w="12700">
                      <a:solidFill>
                        <a:srgbClr val="FFFFFF"/>
                      </a:solidFill>
                      <a:prstDash val="solid"/>
                    </a:lnR>
                    <a:lnB w="12700">
                      <a:solidFill>
                        <a:srgbClr val="FFFFFF"/>
                      </a:solidFill>
                      <a:prstDash val="solid"/>
                    </a:lnB>
                    <a:solidFill>
                      <a:schemeClr val="accent3">
                        <a:lumMod val="60000"/>
                        <a:lumOff val="40000"/>
                      </a:schemeClr>
                    </a:solidFill>
                  </a:tcPr>
                </a:tc>
                <a:extLst>
                  <a:ext uri="{0D108BD9-81ED-4DB2-BD59-A6C34878D82A}">
                    <a16:rowId xmlns:a16="http://schemas.microsoft.com/office/drawing/2014/main" val="10003"/>
                  </a:ext>
                </a:extLst>
              </a:tr>
              <a:tr h="651705">
                <a:tc>
                  <a:txBody>
                    <a:bodyPr/>
                    <a:lstStyle/>
                    <a:p>
                      <a:pPr marL="1019810" marR="134620" indent="-868044">
                        <a:lnSpc>
                          <a:spcPct val="100000"/>
                        </a:lnSpc>
                        <a:spcBef>
                          <a:spcPts val="305"/>
                        </a:spcBef>
                      </a:pPr>
                      <a:r>
                        <a:rPr sz="1250" spc="15" dirty="0">
                          <a:latin typeface="Calibri"/>
                          <a:cs typeface="Calibri"/>
                        </a:rPr>
                        <a:t>Attending</a:t>
                      </a:r>
                      <a:r>
                        <a:rPr sz="1250" spc="-60" dirty="0">
                          <a:latin typeface="Calibri"/>
                          <a:cs typeface="Calibri"/>
                        </a:rPr>
                        <a:t> </a:t>
                      </a:r>
                      <a:r>
                        <a:rPr sz="1250" spc="10" dirty="0">
                          <a:latin typeface="Calibri"/>
                          <a:cs typeface="Calibri"/>
                        </a:rPr>
                        <a:t>a</a:t>
                      </a:r>
                      <a:r>
                        <a:rPr sz="1250" spc="-70" dirty="0">
                          <a:latin typeface="Calibri"/>
                          <a:cs typeface="Calibri"/>
                        </a:rPr>
                        <a:t> </a:t>
                      </a:r>
                      <a:r>
                        <a:rPr sz="1250" spc="20" dirty="0">
                          <a:latin typeface="Calibri"/>
                          <a:cs typeface="Calibri"/>
                        </a:rPr>
                        <a:t>study</a:t>
                      </a:r>
                      <a:r>
                        <a:rPr sz="1250" spc="-40" dirty="0">
                          <a:latin typeface="Calibri"/>
                          <a:cs typeface="Calibri"/>
                        </a:rPr>
                        <a:t> </a:t>
                      </a:r>
                      <a:r>
                        <a:rPr sz="1250" spc="10" dirty="0">
                          <a:latin typeface="Calibri"/>
                          <a:cs typeface="Calibri"/>
                        </a:rPr>
                        <a:t>group</a:t>
                      </a:r>
                      <a:r>
                        <a:rPr sz="1250" spc="-55" dirty="0">
                          <a:latin typeface="Calibri"/>
                          <a:cs typeface="Calibri"/>
                        </a:rPr>
                        <a:t> </a:t>
                      </a:r>
                      <a:r>
                        <a:rPr sz="1250" spc="10" dirty="0">
                          <a:latin typeface="Calibri"/>
                          <a:cs typeface="Calibri"/>
                        </a:rPr>
                        <a:t>that</a:t>
                      </a:r>
                      <a:r>
                        <a:rPr sz="1250" spc="-114" dirty="0">
                          <a:latin typeface="Calibri"/>
                          <a:cs typeface="Calibri"/>
                        </a:rPr>
                        <a:t> </a:t>
                      </a:r>
                      <a:r>
                        <a:rPr sz="1250" spc="10" dirty="0">
                          <a:latin typeface="Calibri"/>
                          <a:cs typeface="Calibri"/>
                        </a:rPr>
                        <a:t>is</a:t>
                      </a:r>
                      <a:r>
                        <a:rPr sz="1250" spc="-35" dirty="0">
                          <a:latin typeface="Calibri"/>
                          <a:cs typeface="Calibri"/>
                        </a:rPr>
                        <a:t> </a:t>
                      </a:r>
                      <a:r>
                        <a:rPr sz="1250" spc="10" dirty="0">
                          <a:latin typeface="Calibri"/>
                          <a:cs typeface="Calibri"/>
                        </a:rPr>
                        <a:t>assigned  by </a:t>
                      </a:r>
                      <a:r>
                        <a:rPr sz="1250" spc="15" dirty="0">
                          <a:latin typeface="Calibri"/>
                          <a:cs typeface="Calibri"/>
                        </a:rPr>
                        <a:t>the</a:t>
                      </a:r>
                      <a:r>
                        <a:rPr sz="1250" spc="-130" dirty="0">
                          <a:latin typeface="Calibri"/>
                          <a:cs typeface="Calibri"/>
                        </a:rPr>
                        <a:t> </a:t>
                      </a:r>
                      <a:r>
                        <a:rPr sz="1250" spc="10" dirty="0">
                          <a:latin typeface="Calibri"/>
                          <a:cs typeface="Calibri"/>
                        </a:rPr>
                        <a:t>school</a:t>
                      </a:r>
                      <a:endParaRPr sz="1250" dirty="0">
                        <a:latin typeface="Calibri"/>
                        <a:cs typeface="Calibri"/>
                      </a:endParaRPr>
                    </a:p>
                  </a:txBody>
                  <a:tcPr marL="0" marR="0" marT="387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20000"/>
                        <a:lumOff val="80000"/>
                      </a:schemeClr>
                    </a:solidFill>
                  </a:tcPr>
                </a:tc>
                <a:tc>
                  <a:txBody>
                    <a:bodyPr/>
                    <a:lstStyle/>
                    <a:p>
                      <a:pPr marL="126364" marR="118745" indent="-1270" algn="ctr">
                        <a:lnSpc>
                          <a:spcPct val="100000"/>
                        </a:lnSpc>
                        <a:spcBef>
                          <a:spcPts val="305"/>
                        </a:spcBef>
                      </a:pPr>
                      <a:r>
                        <a:rPr sz="1250" spc="10" dirty="0">
                          <a:latin typeface="Calibri"/>
                          <a:cs typeface="Calibri"/>
                        </a:rPr>
                        <a:t>A </a:t>
                      </a:r>
                      <a:r>
                        <a:rPr sz="1250" spc="15" dirty="0">
                          <a:latin typeface="Calibri"/>
                          <a:cs typeface="Calibri"/>
                        </a:rPr>
                        <a:t>posting </a:t>
                      </a:r>
                      <a:r>
                        <a:rPr sz="1250" spc="10" dirty="0">
                          <a:latin typeface="Calibri"/>
                          <a:cs typeface="Calibri"/>
                        </a:rPr>
                        <a:t>by </a:t>
                      </a:r>
                      <a:r>
                        <a:rPr sz="1250" spc="15" dirty="0">
                          <a:latin typeface="Calibri"/>
                          <a:cs typeface="Calibri"/>
                        </a:rPr>
                        <a:t>the </a:t>
                      </a:r>
                      <a:r>
                        <a:rPr sz="1250" spc="10" dirty="0">
                          <a:latin typeface="Calibri"/>
                          <a:cs typeface="Calibri"/>
                        </a:rPr>
                        <a:t>student showing </a:t>
                      </a:r>
                      <a:r>
                        <a:rPr sz="1250" spc="15" dirty="0">
                          <a:latin typeface="Calibri"/>
                          <a:cs typeface="Calibri"/>
                        </a:rPr>
                        <a:t>the  </a:t>
                      </a:r>
                      <a:r>
                        <a:rPr sz="1250" spc="10" dirty="0">
                          <a:latin typeface="Calibri"/>
                          <a:cs typeface="Calibri"/>
                        </a:rPr>
                        <a:t>student’s</a:t>
                      </a:r>
                      <a:r>
                        <a:rPr sz="1250" spc="-50" dirty="0">
                          <a:latin typeface="Calibri"/>
                          <a:cs typeface="Calibri"/>
                        </a:rPr>
                        <a:t> </a:t>
                      </a:r>
                      <a:r>
                        <a:rPr sz="1250" spc="5" dirty="0">
                          <a:latin typeface="Calibri"/>
                          <a:cs typeface="Calibri"/>
                        </a:rPr>
                        <a:t>participation</a:t>
                      </a:r>
                      <a:r>
                        <a:rPr sz="1250" spc="-70" dirty="0">
                          <a:latin typeface="Calibri"/>
                          <a:cs typeface="Calibri"/>
                        </a:rPr>
                        <a:t> </a:t>
                      </a:r>
                      <a:r>
                        <a:rPr sz="1250" spc="10" dirty="0">
                          <a:latin typeface="Calibri"/>
                          <a:cs typeface="Calibri"/>
                        </a:rPr>
                        <a:t>in</a:t>
                      </a:r>
                      <a:r>
                        <a:rPr sz="1250" spc="-70" dirty="0">
                          <a:latin typeface="Calibri"/>
                          <a:cs typeface="Calibri"/>
                        </a:rPr>
                        <a:t> </a:t>
                      </a:r>
                      <a:r>
                        <a:rPr sz="1250" dirty="0">
                          <a:latin typeface="Calibri"/>
                          <a:cs typeface="Calibri"/>
                        </a:rPr>
                        <a:t>an</a:t>
                      </a:r>
                      <a:r>
                        <a:rPr sz="1250" spc="-70" dirty="0">
                          <a:latin typeface="Calibri"/>
                          <a:cs typeface="Calibri"/>
                        </a:rPr>
                        <a:t> </a:t>
                      </a:r>
                      <a:r>
                        <a:rPr sz="1250" spc="10" dirty="0">
                          <a:latin typeface="Calibri"/>
                          <a:cs typeface="Calibri"/>
                        </a:rPr>
                        <a:t>online</a:t>
                      </a:r>
                      <a:r>
                        <a:rPr sz="1250" spc="-105" dirty="0">
                          <a:latin typeface="Calibri"/>
                          <a:cs typeface="Calibri"/>
                        </a:rPr>
                        <a:t> </a:t>
                      </a:r>
                      <a:r>
                        <a:rPr sz="1250" spc="20" dirty="0">
                          <a:latin typeface="Calibri"/>
                          <a:cs typeface="Calibri"/>
                        </a:rPr>
                        <a:t>study  </a:t>
                      </a:r>
                      <a:r>
                        <a:rPr sz="1250" spc="10" dirty="0">
                          <a:latin typeface="Calibri"/>
                          <a:cs typeface="Calibri"/>
                        </a:rPr>
                        <a:t>group</a:t>
                      </a:r>
                      <a:r>
                        <a:rPr sz="1250" spc="-55" dirty="0">
                          <a:latin typeface="Calibri"/>
                          <a:cs typeface="Calibri"/>
                        </a:rPr>
                        <a:t> </a:t>
                      </a:r>
                      <a:r>
                        <a:rPr sz="1250" spc="10" dirty="0">
                          <a:latin typeface="Calibri"/>
                          <a:cs typeface="Calibri"/>
                        </a:rPr>
                        <a:t>that</a:t>
                      </a:r>
                      <a:r>
                        <a:rPr sz="1250" spc="-40" dirty="0">
                          <a:latin typeface="Calibri"/>
                          <a:cs typeface="Calibri"/>
                        </a:rPr>
                        <a:t> </a:t>
                      </a:r>
                      <a:r>
                        <a:rPr sz="1250" spc="10" dirty="0">
                          <a:latin typeface="Calibri"/>
                          <a:cs typeface="Calibri"/>
                        </a:rPr>
                        <a:t>is</a:t>
                      </a:r>
                      <a:r>
                        <a:rPr sz="1250" spc="-35" dirty="0">
                          <a:latin typeface="Calibri"/>
                          <a:cs typeface="Calibri"/>
                        </a:rPr>
                        <a:t> </a:t>
                      </a:r>
                      <a:r>
                        <a:rPr sz="1250" spc="10" dirty="0">
                          <a:latin typeface="Calibri"/>
                          <a:cs typeface="Calibri"/>
                        </a:rPr>
                        <a:t>assigned</a:t>
                      </a:r>
                      <a:r>
                        <a:rPr sz="1250" spc="-55" dirty="0">
                          <a:latin typeface="Calibri"/>
                          <a:cs typeface="Calibri"/>
                        </a:rPr>
                        <a:t> </a:t>
                      </a:r>
                      <a:r>
                        <a:rPr sz="1250" spc="10" dirty="0">
                          <a:latin typeface="Calibri"/>
                          <a:cs typeface="Calibri"/>
                        </a:rPr>
                        <a:t>by</a:t>
                      </a:r>
                      <a:r>
                        <a:rPr sz="1250" spc="-35" dirty="0">
                          <a:latin typeface="Calibri"/>
                          <a:cs typeface="Calibri"/>
                        </a:rPr>
                        <a:t> </a:t>
                      </a:r>
                      <a:r>
                        <a:rPr sz="1250" spc="15" dirty="0">
                          <a:latin typeface="Calibri"/>
                          <a:cs typeface="Calibri"/>
                        </a:rPr>
                        <a:t>the</a:t>
                      </a:r>
                      <a:r>
                        <a:rPr sz="1250" spc="-95" dirty="0">
                          <a:latin typeface="Calibri"/>
                          <a:cs typeface="Calibri"/>
                        </a:rPr>
                        <a:t> </a:t>
                      </a:r>
                      <a:r>
                        <a:rPr sz="1250" spc="10" dirty="0">
                          <a:latin typeface="Calibri"/>
                          <a:cs typeface="Calibri"/>
                        </a:rPr>
                        <a:t>institution</a:t>
                      </a:r>
                      <a:endParaRPr sz="1250" dirty="0">
                        <a:latin typeface="Calibri"/>
                        <a:cs typeface="Calibri"/>
                      </a:endParaRPr>
                    </a:p>
                  </a:txBody>
                  <a:tcPr marL="0" marR="0" marT="387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3">
                        <a:lumMod val="40000"/>
                        <a:lumOff val="60000"/>
                      </a:schemeClr>
                    </a:solidFill>
                  </a:tcPr>
                </a:tc>
                <a:extLst>
                  <a:ext uri="{0D108BD9-81ED-4DB2-BD59-A6C34878D82A}">
                    <a16:rowId xmlns:a16="http://schemas.microsoft.com/office/drawing/2014/main" val="10004"/>
                  </a:ext>
                </a:extLst>
              </a:tr>
              <a:tr h="801289">
                <a:tc>
                  <a:txBody>
                    <a:bodyPr/>
                    <a:lstStyle/>
                    <a:p>
                      <a:pPr>
                        <a:lnSpc>
                          <a:spcPct val="100000"/>
                        </a:lnSpc>
                        <a:spcBef>
                          <a:spcPts val="30"/>
                        </a:spcBef>
                      </a:pPr>
                      <a:endParaRPr sz="1550" dirty="0">
                        <a:latin typeface="Times New Roman"/>
                        <a:cs typeface="Times New Roman"/>
                      </a:endParaRPr>
                    </a:p>
                    <a:p>
                      <a:pPr marL="867410" marR="78740" indent="-782320">
                        <a:lnSpc>
                          <a:spcPct val="100000"/>
                        </a:lnSpc>
                      </a:pPr>
                      <a:r>
                        <a:rPr sz="1250" spc="10" dirty="0">
                          <a:latin typeface="Calibri"/>
                          <a:cs typeface="Calibri"/>
                        </a:rPr>
                        <a:t>Participating</a:t>
                      </a:r>
                      <a:r>
                        <a:rPr sz="1250" spc="-65" dirty="0">
                          <a:latin typeface="Calibri"/>
                          <a:cs typeface="Calibri"/>
                        </a:rPr>
                        <a:t> </a:t>
                      </a:r>
                      <a:r>
                        <a:rPr sz="1250" spc="10" dirty="0">
                          <a:latin typeface="Calibri"/>
                          <a:cs typeface="Calibri"/>
                        </a:rPr>
                        <a:t>in</a:t>
                      </a:r>
                      <a:r>
                        <a:rPr sz="1250" spc="-60" dirty="0">
                          <a:latin typeface="Calibri"/>
                          <a:cs typeface="Calibri"/>
                        </a:rPr>
                        <a:t> </a:t>
                      </a:r>
                      <a:r>
                        <a:rPr sz="1250" spc="5" dirty="0">
                          <a:latin typeface="Calibri"/>
                          <a:cs typeface="Calibri"/>
                        </a:rPr>
                        <a:t>an</a:t>
                      </a:r>
                      <a:r>
                        <a:rPr sz="1250" spc="-60" dirty="0">
                          <a:latin typeface="Calibri"/>
                          <a:cs typeface="Calibri"/>
                        </a:rPr>
                        <a:t> </a:t>
                      </a:r>
                      <a:r>
                        <a:rPr sz="1250" spc="10" dirty="0">
                          <a:latin typeface="Calibri"/>
                          <a:cs typeface="Calibri"/>
                        </a:rPr>
                        <a:t>online</a:t>
                      </a:r>
                      <a:r>
                        <a:rPr sz="1250" spc="-100" dirty="0">
                          <a:latin typeface="Calibri"/>
                          <a:cs typeface="Calibri"/>
                        </a:rPr>
                        <a:t> </a:t>
                      </a:r>
                      <a:r>
                        <a:rPr sz="1250" spc="15" dirty="0">
                          <a:latin typeface="Calibri"/>
                          <a:cs typeface="Calibri"/>
                        </a:rPr>
                        <a:t>discussion</a:t>
                      </a:r>
                      <a:r>
                        <a:rPr sz="1250" spc="-60" dirty="0">
                          <a:latin typeface="Calibri"/>
                          <a:cs typeface="Calibri"/>
                        </a:rPr>
                        <a:t> </a:t>
                      </a:r>
                      <a:r>
                        <a:rPr sz="1250" spc="-5" dirty="0">
                          <a:latin typeface="Calibri"/>
                          <a:cs typeface="Calibri"/>
                        </a:rPr>
                        <a:t>about  </a:t>
                      </a:r>
                      <a:r>
                        <a:rPr sz="1250" spc="5" dirty="0">
                          <a:latin typeface="Calibri"/>
                          <a:cs typeface="Calibri"/>
                        </a:rPr>
                        <a:t>academic</a:t>
                      </a:r>
                      <a:r>
                        <a:rPr sz="1250" spc="-145" dirty="0">
                          <a:latin typeface="Calibri"/>
                          <a:cs typeface="Calibri"/>
                        </a:rPr>
                        <a:t> </a:t>
                      </a:r>
                      <a:r>
                        <a:rPr sz="1250" spc="10" dirty="0">
                          <a:latin typeface="Calibri"/>
                          <a:cs typeface="Calibri"/>
                        </a:rPr>
                        <a:t>matters</a:t>
                      </a:r>
                      <a:endParaRPr sz="1250" dirty="0">
                        <a:latin typeface="Calibri"/>
                        <a:cs typeface="Calibri"/>
                      </a:endParaRPr>
                    </a:p>
                  </a:txBody>
                  <a:tcPr marL="0" marR="0" marT="38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40000"/>
                        <a:lumOff val="60000"/>
                      </a:schemeClr>
                    </a:solidFill>
                  </a:tcPr>
                </a:tc>
                <a:tc>
                  <a:txBody>
                    <a:bodyPr/>
                    <a:lstStyle/>
                    <a:p>
                      <a:pPr marL="88265" marR="76835" indent="-1270" algn="ctr">
                        <a:lnSpc>
                          <a:spcPct val="100000"/>
                        </a:lnSpc>
                        <a:spcBef>
                          <a:spcPts val="310"/>
                        </a:spcBef>
                      </a:pPr>
                      <a:r>
                        <a:rPr sz="1250" spc="10" dirty="0">
                          <a:latin typeface="Calibri"/>
                          <a:cs typeface="Calibri"/>
                        </a:rPr>
                        <a:t>A </a:t>
                      </a:r>
                      <a:r>
                        <a:rPr sz="1250" spc="15" dirty="0">
                          <a:latin typeface="Calibri"/>
                          <a:cs typeface="Calibri"/>
                        </a:rPr>
                        <a:t>post </a:t>
                      </a:r>
                      <a:r>
                        <a:rPr sz="1250" spc="10" dirty="0">
                          <a:latin typeface="Calibri"/>
                          <a:cs typeface="Calibri"/>
                        </a:rPr>
                        <a:t>by </a:t>
                      </a:r>
                      <a:r>
                        <a:rPr sz="1250" spc="15" dirty="0">
                          <a:latin typeface="Calibri"/>
                          <a:cs typeface="Calibri"/>
                        </a:rPr>
                        <a:t>the </a:t>
                      </a:r>
                      <a:r>
                        <a:rPr sz="1250" spc="10" dirty="0">
                          <a:latin typeface="Calibri"/>
                          <a:cs typeface="Calibri"/>
                        </a:rPr>
                        <a:t>student in a </a:t>
                      </a:r>
                      <a:r>
                        <a:rPr sz="1250" spc="15" dirty="0">
                          <a:latin typeface="Calibri"/>
                          <a:cs typeface="Calibri"/>
                        </a:rPr>
                        <a:t>discussion  </a:t>
                      </a:r>
                      <a:r>
                        <a:rPr sz="1250" spc="10" dirty="0">
                          <a:latin typeface="Calibri"/>
                          <a:cs typeface="Calibri"/>
                        </a:rPr>
                        <a:t>forum</a:t>
                      </a:r>
                      <a:r>
                        <a:rPr sz="1250" spc="-40" dirty="0">
                          <a:latin typeface="Calibri"/>
                          <a:cs typeface="Calibri"/>
                        </a:rPr>
                        <a:t> </a:t>
                      </a:r>
                      <a:r>
                        <a:rPr sz="1250" spc="10" dirty="0">
                          <a:latin typeface="Calibri"/>
                          <a:cs typeface="Calibri"/>
                        </a:rPr>
                        <a:t>showing</a:t>
                      </a:r>
                      <a:r>
                        <a:rPr sz="1250" spc="-70" dirty="0">
                          <a:latin typeface="Calibri"/>
                          <a:cs typeface="Calibri"/>
                        </a:rPr>
                        <a:t> </a:t>
                      </a:r>
                      <a:r>
                        <a:rPr sz="1250" spc="15" dirty="0">
                          <a:latin typeface="Calibri"/>
                          <a:cs typeface="Calibri"/>
                        </a:rPr>
                        <a:t>the</a:t>
                      </a:r>
                      <a:r>
                        <a:rPr sz="1250" spc="-105" dirty="0">
                          <a:latin typeface="Calibri"/>
                          <a:cs typeface="Calibri"/>
                        </a:rPr>
                        <a:t> </a:t>
                      </a:r>
                      <a:r>
                        <a:rPr sz="1250" spc="10" dirty="0">
                          <a:latin typeface="Calibri"/>
                          <a:cs typeface="Calibri"/>
                        </a:rPr>
                        <a:t>student’s</a:t>
                      </a:r>
                      <a:r>
                        <a:rPr sz="1250" spc="-114" dirty="0">
                          <a:latin typeface="Calibri"/>
                          <a:cs typeface="Calibri"/>
                        </a:rPr>
                        <a:t> </a:t>
                      </a:r>
                      <a:r>
                        <a:rPr sz="1250" spc="5" dirty="0">
                          <a:latin typeface="Calibri"/>
                          <a:cs typeface="Calibri"/>
                        </a:rPr>
                        <a:t>participation  </a:t>
                      </a:r>
                      <a:r>
                        <a:rPr sz="1250" spc="10" dirty="0">
                          <a:latin typeface="Calibri"/>
                          <a:cs typeface="Calibri"/>
                        </a:rPr>
                        <a:t>in </a:t>
                      </a:r>
                      <a:r>
                        <a:rPr sz="1250" spc="5" dirty="0">
                          <a:latin typeface="Calibri"/>
                          <a:cs typeface="Calibri"/>
                        </a:rPr>
                        <a:t>an </a:t>
                      </a:r>
                      <a:r>
                        <a:rPr sz="1250" spc="10" dirty="0">
                          <a:latin typeface="Calibri"/>
                          <a:cs typeface="Calibri"/>
                        </a:rPr>
                        <a:t>online </a:t>
                      </a:r>
                      <a:r>
                        <a:rPr sz="1250" spc="15" dirty="0">
                          <a:latin typeface="Calibri"/>
                          <a:cs typeface="Calibri"/>
                        </a:rPr>
                        <a:t>discussion </a:t>
                      </a:r>
                      <a:r>
                        <a:rPr sz="1250" spc="10" dirty="0">
                          <a:latin typeface="Calibri"/>
                          <a:cs typeface="Calibri"/>
                        </a:rPr>
                        <a:t>about </a:t>
                      </a:r>
                      <a:r>
                        <a:rPr sz="1250" spc="5" dirty="0">
                          <a:latin typeface="Calibri"/>
                          <a:cs typeface="Calibri"/>
                        </a:rPr>
                        <a:t>academic  </a:t>
                      </a:r>
                      <a:r>
                        <a:rPr sz="1250" spc="10" dirty="0">
                          <a:latin typeface="Calibri"/>
                          <a:cs typeface="Calibri"/>
                        </a:rPr>
                        <a:t>matters</a:t>
                      </a:r>
                      <a:endParaRPr sz="1250" dirty="0">
                        <a:latin typeface="Calibri"/>
                        <a:cs typeface="Calibri"/>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3">
                        <a:lumMod val="60000"/>
                        <a:lumOff val="40000"/>
                      </a:schemeClr>
                    </a:solidFill>
                  </a:tcPr>
                </a:tc>
                <a:extLst>
                  <a:ext uri="{0D108BD9-81ED-4DB2-BD59-A6C34878D82A}">
                    <a16:rowId xmlns:a16="http://schemas.microsoft.com/office/drawing/2014/main" val="10005"/>
                  </a:ext>
                </a:extLst>
              </a:tr>
              <a:tr h="993039">
                <a:tc>
                  <a:txBody>
                    <a:bodyPr/>
                    <a:lstStyle/>
                    <a:p>
                      <a:pPr>
                        <a:lnSpc>
                          <a:spcPct val="100000"/>
                        </a:lnSpc>
                        <a:spcBef>
                          <a:spcPts val="40"/>
                        </a:spcBef>
                      </a:pPr>
                      <a:endParaRPr sz="1550" dirty="0">
                        <a:latin typeface="Times New Roman"/>
                        <a:cs typeface="Times New Roman"/>
                      </a:endParaRPr>
                    </a:p>
                    <a:p>
                      <a:pPr marL="152400" marR="133985" algn="ctr">
                        <a:lnSpc>
                          <a:spcPct val="100000"/>
                        </a:lnSpc>
                      </a:pPr>
                      <a:r>
                        <a:rPr sz="1250" spc="10" dirty="0">
                          <a:latin typeface="Calibri"/>
                          <a:cs typeface="Calibri"/>
                        </a:rPr>
                        <a:t>Initiating</a:t>
                      </a:r>
                      <a:r>
                        <a:rPr sz="1250" spc="-55" dirty="0">
                          <a:latin typeface="Calibri"/>
                          <a:cs typeface="Calibri"/>
                        </a:rPr>
                        <a:t> </a:t>
                      </a:r>
                      <a:r>
                        <a:rPr sz="1250" spc="5" dirty="0">
                          <a:latin typeface="Calibri"/>
                          <a:cs typeface="Calibri"/>
                        </a:rPr>
                        <a:t>contact</a:t>
                      </a:r>
                      <a:r>
                        <a:rPr sz="1250" spc="-35" dirty="0">
                          <a:latin typeface="Calibri"/>
                          <a:cs typeface="Calibri"/>
                        </a:rPr>
                        <a:t> </a:t>
                      </a:r>
                      <a:r>
                        <a:rPr sz="1250" spc="15" dirty="0">
                          <a:latin typeface="Calibri"/>
                          <a:cs typeface="Calibri"/>
                        </a:rPr>
                        <a:t>with</a:t>
                      </a:r>
                      <a:r>
                        <a:rPr sz="1250" spc="-55" dirty="0">
                          <a:latin typeface="Calibri"/>
                          <a:cs typeface="Calibri"/>
                        </a:rPr>
                        <a:t> </a:t>
                      </a:r>
                      <a:r>
                        <a:rPr sz="1250" spc="10" dirty="0">
                          <a:latin typeface="Calibri"/>
                          <a:cs typeface="Calibri"/>
                        </a:rPr>
                        <a:t>a</a:t>
                      </a:r>
                      <a:r>
                        <a:rPr sz="1250" spc="-65" dirty="0">
                          <a:latin typeface="Calibri"/>
                          <a:cs typeface="Calibri"/>
                        </a:rPr>
                        <a:t> </a:t>
                      </a:r>
                      <a:r>
                        <a:rPr sz="1250" spc="5" dirty="0">
                          <a:latin typeface="Calibri"/>
                          <a:cs typeface="Calibri"/>
                        </a:rPr>
                        <a:t>faculty</a:t>
                      </a:r>
                      <a:r>
                        <a:rPr sz="1250" spc="-35" dirty="0">
                          <a:latin typeface="Calibri"/>
                          <a:cs typeface="Calibri"/>
                        </a:rPr>
                        <a:t> </a:t>
                      </a:r>
                      <a:r>
                        <a:rPr sz="1250" spc="10" dirty="0">
                          <a:latin typeface="Calibri"/>
                          <a:cs typeface="Calibri"/>
                        </a:rPr>
                        <a:t>member  </a:t>
                      </a:r>
                      <a:r>
                        <a:rPr sz="1250" spc="20" dirty="0">
                          <a:latin typeface="Calibri"/>
                          <a:cs typeface="Calibri"/>
                        </a:rPr>
                        <a:t>to </a:t>
                      </a:r>
                      <a:r>
                        <a:rPr sz="1250" spc="10" dirty="0">
                          <a:latin typeface="Calibri"/>
                          <a:cs typeface="Calibri"/>
                        </a:rPr>
                        <a:t>ask a question </a:t>
                      </a:r>
                      <a:r>
                        <a:rPr sz="1250" spc="5" dirty="0">
                          <a:latin typeface="Calibri"/>
                          <a:cs typeface="Calibri"/>
                        </a:rPr>
                        <a:t>about </a:t>
                      </a:r>
                      <a:r>
                        <a:rPr sz="1250" spc="15" dirty="0">
                          <a:latin typeface="Calibri"/>
                          <a:cs typeface="Calibri"/>
                        </a:rPr>
                        <a:t>the </a:t>
                      </a:r>
                      <a:r>
                        <a:rPr sz="1250" spc="5" dirty="0">
                          <a:latin typeface="Calibri"/>
                          <a:cs typeface="Calibri"/>
                        </a:rPr>
                        <a:t>academic  </a:t>
                      </a:r>
                      <a:r>
                        <a:rPr sz="1250" dirty="0">
                          <a:latin typeface="Calibri"/>
                          <a:cs typeface="Calibri"/>
                        </a:rPr>
                        <a:t>subject</a:t>
                      </a:r>
                      <a:r>
                        <a:rPr sz="1250" spc="-50" dirty="0">
                          <a:latin typeface="Calibri"/>
                          <a:cs typeface="Calibri"/>
                        </a:rPr>
                        <a:t> </a:t>
                      </a:r>
                      <a:r>
                        <a:rPr sz="1250" spc="10" dirty="0">
                          <a:latin typeface="Calibri"/>
                          <a:cs typeface="Calibri"/>
                        </a:rPr>
                        <a:t>studied</a:t>
                      </a:r>
                      <a:r>
                        <a:rPr sz="1250" spc="-70" dirty="0">
                          <a:latin typeface="Calibri"/>
                          <a:cs typeface="Calibri"/>
                        </a:rPr>
                        <a:t> </a:t>
                      </a:r>
                      <a:r>
                        <a:rPr sz="1250" spc="10" dirty="0">
                          <a:latin typeface="Calibri"/>
                          <a:cs typeface="Calibri"/>
                        </a:rPr>
                        <a:t>in</a:t>
                      </a:r>
                      <a:r>
                        <a:rPr sz="1250" spc="-70" dirty="0">
                          <a:latin typeface="Calibri"/>
                          <a:cs typeface="Calibri"/>
                        </a:rPr>
                        <a:t> </a:t>
                      </a:r>
                      <a:r>
                        <a:rPr sz="1250" spc="15" dirty="0">
                          <a:latin typeface="Calibri"/>
                          <a:cs typeface="Calibri"/>
                        </a:rPr>
                        <a:t>the</a:t>
                      </a:r>
                      <a:r>
                        <a:rPr sz="1250" spc="-100" dirty="0">
                          <a:latin typeface="Calibri"/>
                          <a:cs typeface="Calibri"/>
                        </a:rPr>
                        <a:t> </a:t>
                      </a:r>
                      <a:r>
                        <a:rPr sz="1250" spc="10" dirty="0">
                          <a:latin typeface="Calibri"/>
                          <a:cs typeface="Calibri"/>
                        </a:rPr>
                        <a:t>course</a:t>
                      </a:r>
                      <a:endParaRPr sz="1250" dirty="0">
                        <a:latin typeface="Calibri"/>
                        <a:cs typeface="Calibri"/>
                      </a:endParaRPr>
                    </a:p>
                  </a:txBody>
                  <a:tcPr marL="0" marR="0" marT="50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tx2">
                        <a:lumMod val="20000"/>
                        <a:lumOff val="80000"/>
                      </a:schemeClr>
                    </a:solidFill>
                  </a:tcPr>
                </a:tc>
                <a:tc>
                  <a:txBody>
                    <a:bodyPr/>
                    <a:lstStyle/>
                    <a:p>
                      <a:pPr marL="88265" marR="76200" algn="ctr">
                        <a:lnSpc>
                          <a:spcPct val="100000"/>
                        </a:lnSpc>
                        <a:spcBef>
                          <a:spcPts val="320"/>
                        </a:spcBef>
                      </a:pPr>
                      <a:r>
                        <a:rPr sz="1250" spc="15" dirty="0">
                          <a:latin typeface="Calibri"/>
                          <a:cs typeface="Calibri"/>
                        </a:rPr>
                        <a:t>An </a:t>
                      </a:r>
                      <a:r>
                        <a:rPr sz="1250" spc="5" dirty="0">
                          <a:latin typeface="Calibri"/>
                          <a:cs typeface="Calibri"/>
                        </a:rPr>
                        <a:t>email from </a:t>
                      </a:r>
                      <a:r>
                        <a:rPr sz="1250" spc="15" dirty="0">
                          <a:latin typeface="Calibri"/>
                          <a:cs typeface="Calibri"/>
                        </a:rPr>
                        <a:t>the </a:t>
                      </a:r>
                      <a:r>
                        <a:rPr sz="1250" spc="10" dirty="0">
                          <a:latin typeface="Calibri"/>
                          <a:cs typeface="Calibri"/>
                        </a:rPr>
                        <a:t>student </a:t>
                      </a:r>
                      <a:r>
                        <a:rPr sz="1250" spc="5" dirty="0">
                          <a:latin typeface="Calibri"/>
                          <a:cs typeface="Calibri"/>
                        </a:rPr>
                        <a:t>or other  </a:t>
                      </a:r>
                      <a:r>
                        <a:rPr sz="1250" spc="10" dirty="0">
                          <a:latin typeface="Calibri"/>
                          <a:cs typeface="Calibri"/>
                        </a:rPr>
                        <a:t>documentation</a:t>
                      </a:r>
                      <a:r>
                        <a:rPr sz="1250" spc="-55" dirty="0">
                          <a:latin typeface="Calibri"/>
                          <a:cs typeface="Calibri"/>
                        </a:rPr>
                        <a:t> </a:t>
                      </a:r>
                      <a:r>
                        <a:rPr sz="1250" dirty="0">
                          <a:latin typeface="Calibri"/>
                          <a:cs typeface="Calibri"/>
                        </a:rPr>
                        <a:t>showing</a:t>
                      </a:r>
                      <a:r>
                        <a:rPr sz="1250" spc="-60" dirty="0">
                          <a:latin typeface="Calibri"/>
                          <a:cs typeface="Calibri"/>
                        </a:rPr>
                        <a:t> </a:t>
                      </a:r>
                      <a:r>
                        <a:rPr sz="1250" spc="10" dirty="0">
                          <a:latin typeface="Calibri"/>
                          <a:cs typeface="Calibri"/>
                        </a:rPr>
                        <a:t>that</a:t>
                      </a:r>
                      <a:r>
                        <a:rPr sz="1250" spc="-40" dirty="0">
                          <a:latin typeface="Calibri"/>
                          <a:cs typeface="Calibri"/>
                        </a:rPr>
                        <a:t> </a:t>
                      </a:r>
                      <a:r>
                        <a:rPr sz="1250" spc="15" dirty="0">
                          <a:latin typeface="Calibri"/>
                          <a:cs typeface="Calibri"/>
                        </a:rPr>
                        <a:t>the</a:t>
                      </a:r>
                      <a:r>
                        <a:rPr sz="1250" spc="-95" dirty="0">
                          <a:latin typeface="Calibri"/>
                          <a:cs typeface="Calibri"/>
                        </a:rPr>
                        <a:t> </a:t>
                      </a:r>
                      <a:r>
                        <a:rPr sz="1250" spc="10" dirty="0">
                          <a:latin typeface="Calibri"/>
                          <a:cs typeface="Calibri"/>
                        </a:rPr>
                        <a:t>student  initiated</a:t>
                      </a:r>
                      <a:r>
                        <a:rPr sz="1250" spc="-70" dirty="0">
                          <a:latin typeface="Calibri"/>
                          <a:cs typeface="Calibri"/>
                        </a:rPr>
                        <a:t> </a:t>
                      </a:r>
                      <a:r>
                        <a:rPr sz="1250" spc="5" dirty="0">
                          <a:latin typeface="Calibri"/>
                          <a:cs typeface="Calibri"/>
                        </a:rPr>
                        <a:t>contact</a:t>
                      </a:r>
                      <a:r>
                        <a:rPr sz="1250" spc="-55" dirty="0">
                          <a:latin typeface="Calibri"/>
                          <a:cs typeface="Calibri"/>
                        </a:rPr>
                        <a:t> </a:t>
                      </a:r>
                      <a:r>
                        <a:rPr sz="1250" spc="15" dirty="0">
                          <a:latin typeface="Calibri"/>
                          <a:cs typeface="Calibri"/>
                        </a:rPr>
                        <a:t>with</a:t>
                      </a:r>
                      <a:r>
                        <a:rPr sz="1250" spc="-70" dirty="0">
                          <a:latin typeface="Calibri"/>
                          <a:cs typeface="Calibri"/>
                        </a:rPr>
                        <a:t> </a:t>
                      </a:r>
                      <a:r>
                        <a:rPr sz="1250" spc="10" dirty="0">
                          <a:latin typeface="Calibri"/>
                          <a:cs typeface="Calibri"/>
                        </a:rPr>
                        <a:t>a</a:t>
                      </a:r>
                      <a:r>
                        <a:rPr sz="1250" spc="-80" dirty="0">
                          <a:latin typeface="Calibri"/>
                          <a:cs typeface="Calibri"/>
                        </a:rPr>
                        <a:t> </a:t>
                      </a:r>
                      <a:r>
                        <a:rPr sz="1250" spc="5" dirty="0">
                          <a:latin typeface="Calibri"/>
                          <a:cs typeface="Calibri"/>
                        </a:rPr>
                        <a:t>faculty</a:t>
                      </a:r>
                      <a:r>
                        <a:rPr sz="1250" spc="-55" dirty="0">
                          <a:latin typeface="Calibri"/>
                          <a:cs typeface="Calibri"/>
                        </a:rPr>
                        <a:t> </a:t>
                      </a:r>
                      <a:r>
                        <a:rPr sz="1250" spc="10" dirty="0">
                          <a:latin typeface="Calibri"/>
                          <a:cs typeface="Calibri"/>
                        </a:rPr>
                        <a:t>member</a:t>
                      </a:r>
                      <a:r>
                        <a:rPr sz="1250" spc="-65" dirty="0">
                          <a:latin typeface="Calibri"/>
                          <a:cs typeface="Calibri"/>
                        </a:rPr>
                        <a:t> </a:t>
                      </a:r>
                      <a:r>
                        <a:rPr sz="1250" spc="20" dirty="0">
                          <a:latin typeface="Calibri"/>
                          <a:cs typeface="Calibri"/>
                        </a:rPr>
                        <a:t>to  </a:t>
                      </a:r>
                      <a:r>
                        <a:rPr sz="1250" spc="10" dirty="0">
                          <a:latin typeface="Calibri"/>
                          <a:cs typeface="Calibri"/>
                        </a:rPr>
                        <a:t>ask a question </a:t>
                      </a:r>
                      <a:r>
                        <a:rPr sz="1250" spc="5" dirty="0">
                          <a:latin typeface="Calibri"/>
                          <a:cs typeface="Calibri"/>
                        </a:rPr>
                        <a:t>about </a:t>
                      </a:r>
                      <a:r>
                        <a:rPr sz="1250" spc="15" dirty="0">
                          <a:latin typeface="Calibri"/>
                          <a:cs typeface="Calibri"/>
                        </a:rPr>
                        <a:t>the </a:t>
                      </a:r>
                      <a:r>
                        <a:rPr sz="1250" spc="5" dirty="0">
                          <a:latin typeface="Calibri"/>
                          <a:cs typeface="Calibri"/>
                        </a:rPr>
                        <a:t>academic  subject</a:t>
                      </a:r>
                      <a:r>
                        <a:rPr sz="1250" spc="-55" dirty="0">
                          <a:latin typeface="Calibri"/>
                          <a:cs typeface="Calibri"/>
                        </a:rPr>
                        <a:t> </a:t>
                      </a:r>
                      <a:r>
                        <a:rPr sz="1250" spc="10" dirty="0">
                          <a:latin typeface="Calibri"/>
                          <a:cs typeface="Calibri"/>
                        </a:rPr>
                        <a:t>studied</a:t>
                      </a:r>
                      <a:r>
                        <a:rPr sz="1250" spc="-70" dirty="0">
                          <a:latin typeface="Calibri"/>
                          <a:cs typeface="Calibri"/>
                        </a:rPr>
                        <a:t> </a:t>
                      </a:r>
                      <a:r>
                        <a:rPr sz="1250" spc="10" dirty="0">
                          <a:latin typeface="Calibri"/>
                          <a:cs typeface="Calibri"/>
                        </a:rPr>
                        <a:t>in</a:t>
                      </a:r>
                      <a:r>
                        <a:rPr sz="1250" spc="-70" dirty="0">
                          <a:latin typeface="Calibri"/>
                          <a:cs typeface="Calibri"/>
                        </a:rPr>
                        <a:t> </a:t>
                      </a:r>
                      <a:r>
                        <a:rPr sz="1250" spc="15" dirty="0">
                          <a:latin typeface="Calibri"/>
                          <a:cs typeface="Calibri"/>
                        </a:rPr>
                        <a:t>the</a:t>
                      </a:r>
                      <a:r>
                        <a:rPr sz="1250" spc="-105" dirty="0">
                          <a:latin typeface="Calibri"/>
                          <a:cs typeface="Calibri"/>
                        </a:rPr>
                        <a:t> </a:t>
                      </a:r>
                      <a:r>
                        <a:rPr sz="1250" spc="10" dirty="0">
                          <a:latin typeface="Calibri"/>
                          <a:cs typeface="Calibri"/>
                        </a:rPr>
                        <a:t>course</a:t>
                      </a:r>
                      <a:endParaRPr sz="1250" dirty="0">
                        <a:latin typeface="Calibri"/>
                        <a:cs typeface="Calibri"/>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3">
                        <a:lumMod val="40000"/>
                        <a:lumOff val="60000"/>
                      </a:schemeClr>
                    </a:solidFill>
                  </a:tcPr>
                </a:tc>
                <a:extLst>
                  <a:ext uri="{0D108BD9-81ED-4DB2-BD59-A6C34878D82A}">
                    <a16:rowId xmlns:a16="http://schemas.microsoft.com/office/drawing/2014/main" val="10006"/>
                  </a:ext>
                </a:extLst>
              </a:tr>
            </a:tbl>
          </a:graphicData>
        </a:graphic>
      </p:graphicFrame>
      <p:sp>
        <p:nvSpPr>
          <p:cNvPr id="8" name="TextBox 7"/>
          <p:cNvSpPr txBox="1"/>
          <p:nvPr/>
        </p:nvSpPr>
        <p:spPr>
          <a:xfrm>
            <a:off x="1839925" y="5468890"/>
            <a:ext cx="6070294" cy="877163"/>
          </a:xfrm>
          <a:prstGeom prst="rect">
            <a:avLst/>
          </a:prstGeom>
          <a:noFill/>
        </p:spPr>
        <p:txBody>
          <a:bodyPr wrap="square" rtlCol="0">
            <a:spAutoFit/>
          </a:bodyPr>
          <a:lstStyle/>
          <a:p>
            <a:r>
              <a:rPr lang="en-US" sz="1100" b="1" i="1" dirty="0"/>
              <a:t>NOTE</a:t>
            </a:r>
            <a:r>
              <a:rPr lang="en-US" sz="1100" i="1" dirty="0"/>
              <a:t>: Logging into an online class without active participation, participating in academic counseling or advisement, living in institutional housing, and participating in the school’s meal plan are </a:t>
            </a:r>
            <a:r>
              <a:rPr lang="en-US" sz="1100" b="1" i="1" u="sng" dirty="0"/>
              <a:t>not</a:t>
            </a:r>
            <a:r>
              <a:rPr lang="en-US" sz="1100" i="1" dirty="0"/>
              <a:t> considered academic activities.</a:t>
            </a:r>
          </a:p>
          <a:p>
            <a:endParaRPr lang="en-US" dirty="0"/>
          </a:p>
        </p:txBody>
      </p:sp>
    </p:spTree>
    <p:extLst>
      <p:ext uri="{BB962C8B-B14F-4D97-AF65-F5344CB8AC3E}">
        <p14:creationId xmlns:p14="http://schemas.microsoft.com/office/powerpoint/2010/main" val="118172555"/>
      </p:ext>
    </p:extLst>
  </p:cSld>
  <p:clrMapOvr>
    <a:masterClrMapping/>
  </p:clrMapOvr>
</p:sld>
</file>

<file path=ppt/theme/theme1.xml><?xml version="1.0" encoding="utf-8"?>
<a:theme xmlns:a="http://schemas.openxmlformats.org/drawingml/2006/main" name="unfpresentation_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0B4FFE9BA0204FB96D85A847CFAF2C" ma:contentTypeVersion="11" ma:contentTypeDescription="Create a new document." ma:contentTypeScope="" ma:versionID="017886dce8b5dcc2d2088a0668a1fa2a">
  <xsd:schema xmlns:xsd="http://www.w3.org/2001/XMLSchema" xmlns:xs="http://www.w3.org/2001/XMLSchema" xmlns:p="http://schemas.microsoft.com/office/2006/metadata/properties" xmlns:ns2="a8fbf49f-21ba-4487-b1fa-ffc4a5473ca3" targetNamespace="http://schemas.microsoft.com/office/2006/metadata/properties" ma:root="true" ma:fieldsID="a04e1d5b3d9bed366664fda78c7c06d9" ns2:_="">
    <xsd:import namespace="a8fbf49f-21ba-4487-b1fa-ffc4a5473ca3"/>
    <xsd:element name="properties">
      <xsd:complexType>
        <xsd:sequence>
          <xsd:element name="documentManagement">
            <xsd:complexType>
              <xsd:all>
                <xsd:element ref="ns2:Division" minOccurs="0"/>
                <xsd:element ref="ns2:Department" minOccurs="0"/>
                <xsd:element ref="ns2:Document_x0020_Status"/>
                <xsd:element ref="ns2:Month" minOccurs="0"/>
                <xsd:element ref="ns2:lx4h" minOccurs="0"/>
                <xsd:element ref="ns2:uq5p" minOccurs="0"/>
                <xsd:element ref="ns2:wskv" minOccurs="0"/>
                <xsd:element ref="ns2:cuke" minOccurs="0"/>
                <xsd:element ref="ns2:wuxb" minOccurs="0"/>
                <xsd:element ref="ns2:pgj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fbf49f-21ba-4487-b1fa-ffc4a5473ca3" elementFormDefault="qualified">
    <xsd:import namespace="http://schemas.microsoft.com/office/2006/documentManagement/types"/>
    <xsd:import namespace="http://schemas.microsoft.com/office/infopath/2007/PartnerControls"/>
    <xsd:element name="Division" ma:index="2" nillable="true" ma:displayName="Division" ma:default="AA &amp; SA" ma:format="Dropdown" ma:internalName="Division">
      <xsd:simpleType>
        <xsd:restriction base="dms:Choice">
          <xsd:enumeration value="AA &amp; SA"/>
          <xsd:enumeration value="ANF"/>
          <xsd:enumeration value="Committee"/>
          <xsd:enumeration value="Info"/>
          <xsd:enumeration value="Initatives"/>
          <xsd:enumeration value="President"/>
          <xsd:enumeration value="UDAE"/>
          <xsd:enumeration value="Other"/>
        </xsd:restriction>
      </xsd:simpleType>
    </xsd:element>
    <xsd:element name="Department" ma:index="3" nillable="true" ma:displayName="Department" ma:default="ADA Compliance" ma:format="Dropdown" ma:internalName="Department">
      <xsd:simpleType>
        <xsd:restriction base="dms:Choice">
          <xsd:enumeration value="AAFSA (The African American Faculty and Staff Association)"/>
          <xsd:enumeration value="Acadaffairs CMS Folder (Academic Affairs)"/>
          <xsd:enumeration value="ACADEMIC ADVISING"/>
          <xsd:enumeration value="ACE (First-Year Advising)"/>
          <xsd:enumeration value="ADA Compliance"/>
          <xsd:enumeration value="ADMIN &amp; FINANCE (CMS Folder)"/>
          <xsd:enumeration value="ADVANCEMENT"/>
          <xsd:enumeration value="ALUMNI"/>
          <xsd:enumeration value="ANF"/>
          <xsd:enumeration value="ANNUAL GIVING"/>
          <xsd:enumeration value="APA (Administrative and Professional Association)"/>
          <xsd:enumeration value="ARMY ROTC"/>
          <xsd:enumeration value="ASSESSMENT"/>
          <xsd:enumeration value="Athletics"/>
          <xsd:enumeration value="AUXILIARY OVERSIGHT COMMITTEE"/>
          <xsd:enumeration value="BIOSAFETY (Institutional Biosafety Committee)"/>
          <xsd:enumeration value="BOOKSTORE (Site and Bookstore Advisory Council)"/>
          <xsd:enumeration value="BROOKS COLLEGE OF HEALTH"/>
          <xsd:enumeration value="BUSINESS SERVICES"/>
          <xsd:enumeration value="CAMPS"/>
          <xsd:enumeration value="CAMPUS LIFE"/>
          <xsd:enumeration value="CAMPUS PLANNING"/>
          <xsd:enumeration value="CAREER SERVICES"/>
          <xsd:enumeration value="CATALOGS"/>
          <xsd:enumeration value="CCBL (Center for Community-Based Learning)"/>
          <xsd:enumeration value="CCEC (College of Computing, Engineering and Construction)"/>
          <xsd:enumeration value="CE (Division of Continuing Education)"/>
          <xsd:enumeration value="CIRT (Center for Instruction and Research Technology)"/>
          <xsd:enumeration value="CLERY ACT Committee"/>
          <xsd:enumeration value="CLUB ALLIANCE (Student Government)"/>
          <xsd:enumeration value="COAS (College of Arts &amp; Sciences)"/>
          <xsd:enumeration value="COEHS (College of Education and Human Services)"/>
          <xsd:enumeration value="COGGIN (Coggin College of Business)"/>
          <xsd:enumeration value="COMMENCEMENT"/>
          <xsd:enumeration value="COMMUNICATION TRAINING"/>
          <xsd:enumeration value="COMMUNITY ENGAGEMENT"/>
          <xsd:enumeration value="COMPLIANCE OFFICE"/>
          <xsd:enumeration value="CONDUCT (Student Conduct Office)"/>
          <xsd:enumeration value="CONTINUING EDUCATION"/>
          <xsd:enumeration value="CONTROLLER"/>
          <xsd:enumeration value="COUNSELING CENTER"/>
          <xsd:enumeration value="CPDT (Center for Professional Development and Training)"/>
          <xsd:enumeration value="DDI (Department of Diversity Initiatives)"/>
          <xsd:enumeration value="DEAN OF STUDENTS"/>
          <xsd:enumeration value="DEVELOPMENT (University Development and Alumni Engagement )"/>
          <xsd:enumeration value="DHI (Digital Humanities Institute)"/>
          <xsd:enumeration value="DINING SERVICES"/>
          <xsd:enumeration value="DISTANCE LEARNING"/>
          <xsd:enumeration value="DIVERSITY (Commission on Diversity and Inclusion (CODI))"/>
          <xsd:enumeration value="DRC (Disability Resource Center)"/>
          <xsd:enumeration value="ECENTER (Environmental Center)"/>
          <xsd:enumeration value="EMERGENCY"/>
          <xsd:enumeration value="ENGLISH LANGUAGE PROGRAM"/>
          <xsd:enumeration value="ENROLLMENT"/>
          <xsd:enumeration value="EOI (Equal Opportunity and Inclusion)"/>
          <xsd:enumeration value="Employment Opportunities"/>
          <xsd:enumeration value="ETHICS (Compliance, Ethics and Risk Oversight Committee (CEROC))"/>
          <xsd:enumeration value="EHS (Environmental Health &amp; Safety)"/>
          <xsd:enumeration value="FIE (Florida Institute of Education)"/>
          <xsd:enumeration value="FINE ARTS CENTER"/>
          <xsd:enumeration value="FOOD SERVICE (Food Services Advisory Council)"/>
          <xsd:enumeration value="FRATERNITY AND SORORITY"/>
          <xsd:enumeration value="FOUNDATION"/>
          <xsd:enumeration value="FOUNDATION SCHOLARSHIP"/>
          <xsd:enumeration value="FURC (Florida Undergraduate Research Conference)"/>
          <xsd:enumeration value="GALLERY OF ART"/>
          <xsd:enumeration value="GENERAL COUNSEL"/>
          <xsd:enumeration value="GOV AFFAIRS (Government and Community Relation)"/>
          <xsd:enumeration value="GOLF COMPLEX (Golf Complex at the Hayt Learning Center)"/>
          <xsd:enumeration value="GRADUATE SCHOOL"/>
          <xsd:enumeration value="HICKS (Hicks Honors College)"/>
          <xsd:enumeration value="HIGH LEVEL"/>
          <xsd:enumeration value="HOMECOMING"/>
          <xsd:enumeration value="HOUSING"/>
          <xsd:enumeration value="HR (Human Resources)"/>
          <xsd:enumeration value="ICP (Intercultural Center for Peace )"/>
          <xsd:enumeration value="INTERCULTURAL CENTER"/>
          <xsd:enumeration value="INTERFAITH CENTER"/>
          <xsd:enumeration value="INTERNAL AUDITING"/>
          <xsd:enumeration value="INTL CENTER (International Center)"/>
          <xsd:enumeration value="IPC (Internet Presence Committee)"/>
          <xsd:enumeration value="IPTM"/>
          <xsd:enumeration value="ISQ (Instructional Satisfaction Questionnaire)"/>
          <xsd:enumeration value="IR (Office of Institutional Research and Assessment)"/>
          <xsd:enumeration value="ITS (Information Technology Services)"/>
          <xsd:enumeration value="LGBT RESOURCE CENTER"/>
          <xsd:enumeration value="LIBRARY"/>
          <xsd:enumeration value="MARKETING AND COMMUNICATIONS"/>
          <xsd:enumeration value="MASTER PLAN"/>
          <xsd:enumeration value="MILITARY VETERANS (Military &amp; Veterans Resource Center)"/>
          <xsd:enumeration value="MOCA"/>
          <xsd:enumeration value="MOTH (Movies on the House)"/>
          <xsd:enumeration value="NCAA (NCAA Self-Study Steering Committee)"/>
          <xsd:enumeration value="OFFICE OF FACULTY ENHANCEMENT"/>
          <xsd:enumeration value="OMBUDS (Student Ombuds)"/>
          <xsd:enumeration value="ON CAMPUS TRANSITION"/>
          <xsd:enumeration value="ONE JAX"/>
          <xsd:enumeration value="OSPREY LIFE &amp; PRODUCTION"/>
          <xsd:enumeration value="PARENTS (Parents Association)"/>
          <xsd:enumeration value="PARKING (Parking and Transportation Services)"/>
          <xsd:enumeration value="PARKING ADVISORY (Parking Advisory Council)"/>
          <xsd:enumeration value="PHYSICAL FACILITIES"/>
          <xsd:enumeration value="PLANNING BUDGET (Office of Planning and Budget)"/>
          <xsd:enumeration value="POLICIES AND REGULATIONS"/>
          <xsd:enumeration value="PMO (Project Management Office)"/>
          <xsd:enumeration value="PRESCHOOL"/>
          <xsd:enumeration value="PRIVACY OFFICE"/>
          <xsd:enumeration value="PROCUREMENT"/>
          <xsd:enumeration value="PRESIDENT(MAIN+GC,Policies)"/>
          <xsd:enumeration value="PUBLIC RELATIONS"/>
          <xsd:enumeration value="RECWELL (Recreation and Wellness)"/>
          <xsd:enumeration value="RESEARCH (Office of Research and Sponsored Programs)"/>
          <xsd:enumeration value="RETIRED FACULTY (The Retired Faculty Association )"/>
          <xsd:enumeration value="SASS (Student Academic Success Services)"/>
          <xsd:enumeration value="SG (Student Government)"/>
          <xsd:enumeration value="SHS (Student Health Services)"/>
          <xsd:enumeration value="SPACE (Space Committee)"/>
          <xsd:enumeration value="SRER (Institute for the Study of Race and Ethnic Relations)"/>
          <xsd:enumeration value="STUDENT AFFAIRS CMS folder"/>
          <xsd:enumeration value="STUDENT CONDUCT"/>
          <xsd:enumeration value="STUDENT FEES"/>
          <xsd:enumeration value="STUDENT HEALTH"/>
          <xsd:enumeration value="STUDENT MEDIA"/>
          <xsd:enumeration value="STUDENT UNION"/>
          <xsd:enumeration value="SUSTAINABILITY (Sustainability Committee)"/>
          <xsd:enumeration value="TAYLOR LEADERSHIP"/>
          <xsd:enumeration value="TIMELINE"/>
          <xsd:enumeration value="TITLE IX"/>
          <xsd:enumeration value="TRUSTEES"/>
          <xsd:enumeration value="TREASURY"/>
          <xsd:enumeration value="TSI/FOUNDATION ACCOUNTING"/>
          <xsd:enumeration value="UPD (University Police Department)"/>
          <xsd:enumeration value="UG STUDIES (Undergraduate Studies)"/>
          <xsd:enumeration value="UNFFA (Faculty Association)"/>
          <xsd:enumeration value="UNITED WAY"/>
          <xsd:enumeration value="UNIVERSITY CENTER"/>
          <xsd:enumeration value="USPA (University Support Personnel Association)"/>
          <xsd:enumeration value="UTC (University Technology Committee)"/>
          <xsd:enumeration value="VISUAL IDENTITY"/>
          <xsd:enumeration value="WE TRANSFORM"/>
          <xsd:enumeration value="WOMENS CENTER"/>
          <xsd:enumeration value="2002"/>
          <xsd:enumeration value="2003"/>
          <xsd:enumeration value="2004"/>
          <xsd:enumeration value="2005"/>
          <xsd:enumeration value="2006"/>
          <xsd:enumeration value="2007"/>
          <xsd:enumeration value="2008"/>
          <xsd:enumeration value="2009"/>
          <xsd:enumeration value="2010"/>
          <xsd:enumeration value="2011"/>
          <xsd:enumeration value="2012"/>
          <xsd:enumeration value="2013"/>
          <xsd:enumeration value="2014"/>
          <xsd:enumeration value="2015"/>
          <xsd:enumeration value="2016"/>
          <xsd:enumeration value="2017"/>
          <xsd:enumeration value="2018"/>
          <xsd:enumeration value="2019"/>
          <xsd:enumeration value="2020"/>
          <xsd:enumeration value="2021"/>
          <xsd:enumeration value="2022"/>
          <xsd:enumeration value="2023"/>
          <xsd:enumeration value="2024"/>
          <xsd:enumeration value="BOT New Regulations"/>
          <xsd:enumeration value="Policy and Regulations Templates"/>
          <xsd:enumeration value="Office of Undergraduate Research (OUR)"/>
          <xsd:enumeration value="(DLI) Digital Learning and Innovation Initiatives"/>
          <xsd:enumeration value="Global"/>
          <xsd:enumeration value="Community Alliance for Student Success (CASS)"/>
          <xsd:enumeration value="University Development and Alumni Engagement (UDAE)"/>
          <xsd:enumeration value="Guide to the Files in ADA Training"/>
          <xsd:enumeration value="Student Accessibility Services (SAS)"/>
        </xsd:restriction>
      </xsd:simpleType>
    </xsd:element>
    <xsd:element name="Document_x0020_Status" ma:index="4" ma:displayName="Status" ma:default="ADA Audit" ma:format="RadioButtons" ma:internalName="Document_x0020_Status">
      <xsd:simpleType>
        <xsd:restriction base="dms:Choice">
          <xsd:enumeration value="Certified"/>
          <xsd:enumeration value="ADA Audit"/>
          <xsd:enumeration value="Training Information"/>
          <xsd:enumeration value="Superuser/Editor Needs Assistance"/>
          <xsd:enumeration value="Certified Regulations"/>
          <xsd:enumeration value="Certified Files Loaded to Ektron"/>
        </xsd:restriction>
      </xsd:simpleType>
    </xsd:element>
    <xsd:element name="Month" ma:index="11" nillable="true" ma:displayName="Month" ma:default="NONE" ma:format="Dropdown" ma:internalName="Month">
      <xsd:simpleType>
        <xsd:restriction base="dms:Choice">
          <xsd:enumeration value="NONE"/>
          <xsd:enumeration value="January"/>
          <xsd:enumeration value="February"/>
          <xsd:enumeration value="March"/>
          <xsd:enumeration value="April"/>
          <xsd:enumeration value="May"/>
          <xsd:enumeration value="June"/>
          <xsd:enumeration value="July"/>
          <xsd:enumeration value="August"/>
          <xsd:enumeration value="September"/>
          <xsd:enumeration value="October"/>
          <xsd:enumeration value="November"/>
          <xsd:enumeration value="December"/>
          <xsd:enumeration value="January 2020"/>
          <xsd:enumeration value="February  2020"/>
          <xsd:enumeration value="March 2020"/>
          <xsd:enumeration value="April 2020"/>
          <xsd:enumeration value="May 2020"/>
          <xsd:enumeration value="June 2020"/>
          <xsd:enumeration value="July 2020"/>
          <xsd:enumeration value="August 2020"/>
          <xsd:enumeration value="September 2020"/>
          <xsd:enumeration value="October 2020"/>
          <xsd:enumeration value="November 2020"/>
          <xsd:enumeration value="December 2020"/>
        </xsd:restriction>
      </xsd:simpleType>
    </xsd:element>
    <xsd:element name="lx4h" ma:index="12" nillable="true" ma:displayName="Person or Group" ma:list="UserInfo" ma:internalName="lx4h">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uq5p" ma:index="13" nillable="true" ma:displayName="Date and Time" ma:internalName="uq5p">
      <xsd:simpleType>
        <xsd:restriction base="dms:DateTime"/>
      </xsd:simpleType>
    </xsd:element>
    <xsd:element name="wskv" ma:index="14" nillable="true" ma:displayName="Number" ma:internalName="wskv">
      <xsd:simpleType>
        <xsd:restriction base="dms:Number"/>
      </xsd:simpleType>
    </xsd:element>
    <xsd:element name="cuke" ma:index="15" nillable="true" ma:displayName="Text" ma:internalName="cuke">
      <xsd:simpleType>
        <xsd:restriction base="dms:Text"/>
      </xsd:simpleType>
    </xsd:element>
    <xsd:element name="wuxb" ma:index="16" nillable="true" ma:displayName="Number" ma:internalName="wuxb">
      <xsd:simpleType>
        <xsd:restriction base="dms:Number"/>
      </xsd:simpleType>
    </xsd:element>
    <xsd:element name="pgjr" ma:index="17" nillable="true" ma:displayName="Person or Group" ma:list="UserInfo" ma:internalName="pgj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onth xmlns="a8fbf49f-21ba-4487-b1fa-ffc4a5473ca3">January</Month>
    <Division xmlns="a8fbf49f-21ba-4487-b1fa-ffc4a5473ca3">AA &amp; SA</Division>
    <Department xmlns="a8fbf49f-21ba-4487-b1fa-ffc4a5473ca3">ENROLLMENT</Department>
    <Document_x0020_Status xmlns="a8fbf49f-21ba-4487-b1fa-ffc4a5473ca3">Certified</Document_x0020_Status>
    <lx4h xmlns="a8fbf49f-21ba-4487-b1fa-ffc4a5473ca3">
      <UserInfo>
        <DisplayName/>
        <AccountId xsi:nil="true"/>
        <AccountType/>
      </UserInfo>
    </lx4h>
    <pgjr xmlns="a8fbf49f-21ba-4487-b1fa-ffc4a5473ca3">
      <UserInfo>
        <DisplayName/>
        <AccountId xsi:nil="true"/>
        <AccountType/>
      </UserInfo>
    </pgjr>
    <wskv xmlns="a8fbf49f-21ba-4487-b1fa-ffc4a5473ca3" xsi:nil="true"/>
    <wuxb xmlns="a8fbf49f-21ba-4487-b1fa-ffc4a5473ca3" xsi:nil="true"/>
    <cuke xmlns="a8fbf49f-21ba-4487-b1fa-ffc4a5473ca3" xsi:nil="true"/>
    <uq5p xmlns="a8fbf49f-21ba-4487-b1fa-ffc4a5473ca3" xsi:nil="true"/>
  </documentManagement>
</p:properties>
</file>

<file path=customXml/itemProps1.xml><?xml version="1.0" encoding="utf-8"?>
<ds:datastoreItem xmlns:ds="http://schemas.openxmlformats.org/officeDocument/2006/customXml" ds:itemID="{03ACB30A-D527-4D50-92D4-05DCD53288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fbf49f-21ba-4487-b1fa-ffc4a5473c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2E09835-3547-4B8C-84F5-0A21EFDBB993}">
  <ds:schemaRefs>
    <ds:schemaRef ds:uri="http://schemas.microsoft.com/sharepoint/v3/contenttype/forms"/>
  </ds:schemaRefs>
</ds:datastoreItem>
</file>

<file path=customXml/itemProps3.xml><?xml version="1.0" encoding="utf-8"?>
<ds:datastoreItem xmlns:ds="http://schemas.openxmlformats.org/officeDocument/2006/customXml" ds:itemID="{32D6AE91-A175-4F89-A809-3D693160F228}">
  <ds:schemaRefs>
    <ds:schemaRef ds:uri="http://schemas.microsoft.com/office/2006/metadata/properties"/>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http://purl.org/dc/elements/1.1/"/>
    <ds:schemaRef ds:uri="a8fbf49f-21ba-4487-b1fa-ffc4a5473ca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unfpresentation_1</Template>
  <TotalTime>2631</TotalTime>
  <Words>1654</Words>
  <Application>Microsoft Office PowerPoint</Application>
  <PresentationFormat>On-screen Show (4:3)</PresentationFormat>
  <Paragraphs>160</Paragraphs>
  <Slides>22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Times New Roman</vt:lpstr>
      <vt:lpstr>unfpresentation_1</vt:lpstr>
      <vt:lpstr>Records and Registration Training for Faculty</vt:lpstr>
      <vt:lpstr>Registration Process</vt:lpstr>
      <vt:lpstr>Waitlist Process</vt:lpstr>
      <vt:lpstr>First Day Non-Attendance</vt:lpstr>
      <vt:lpstr>Late Registration</vt:lpstr>
      <vt:lpstr>Course Transfer</vt:lpstr>
      <vt:lpstr>Administrative Drop for Non-Payment</vt:lpstr>
      <vt:lpstr>Academic Activity Tracking</vt:lpstr>
      <vt:lpstr>Academic Activity Tracking</vt:lpstr>
      <vt:lpstr>Academic Activity Tracking</vt:lpstr>
      <vt:lpstr>Academic Activity Tracking</vt:lpstr>
      <vt:lpstr>Academic Activity Tracking</vt:lpstr>
      <vt:lpstr>Academic Activity Tracking</vt:lpstr>
      <vt:lpstr>Student Petition of Academic Policy</vt:lpstr>
      <vt:lpstr>Academic Misconduct</vt:lpstr>
      <vt:lpstr>Course Withdrawal Limit</vt:lpstr>
      <vt:lpstr>Final Exam Schedule</vt:lpstr>
      <vt:lpstr>Grading</vt:lpstr>
      <vt:lpstr>Incomplete Grades</vt:lpstr>
      <vt:lpstr>Change of Grade</vt:lpstr>
      <vt:lpstr>FERPA for Faculty</vt:lpstr>
      <vt:lpstr>Registrar’s Office Contacts</vt:lpstr>
    </vt:vector>
  </TitlesOfParts>
  <Company>University of North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Spruell, Jamie</dc:creator>
  <cp:lastModifiedBy>Ashley, Catrina</cp:lastModifiedBy>
  <cp:revision>11</cp:revision>
  <dcterms:created xsi:type="dcterms:W3CDTF">2013-03-26T20:58:39Z</dcterms:created>
  <dcterms:modified xsi:type="dcterms:W3CDTF">2021-06-24T20:11:25Z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0x010100330B4FFE9BA0204FB96D85A847CFAF2C</vt:lpwstr>
  </property>
</Properties>
</file>