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8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173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16A51-F25B-4FDB-9095-EB254A2C6BC8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DD83A-6E7E-4E97-8AF7-2CC03E0B2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7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8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06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1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43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1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24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29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476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593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685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73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76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058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1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3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59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71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19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5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39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99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5DA5F-0ECA-412A-871F-5F68B51D188A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8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974287"/>
            <a:ext cx="7772400" cy="1470025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099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11" name="Picture 10" descr="PowerPoint templates for UNF-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3525"/>
            <a:ext cx="91440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2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7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4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2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8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4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9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6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4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7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 templates for UNF-3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3525"/>
            <a:ext cx="9144000" cy="15144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B45D5-1FF1-3444-9B58-558E80D7363B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9111F-877B-1B46-805A-DF6BB787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3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records@unf.edu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Records and Registration Processes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Common Issues for </a:t>
            </a:r>
          </a:p>
          <a:p>
            <a:r>
              <a:rPr lang="en-US" dirty="0"/>
              <a:t>Office Managers &amp; Administrative Secretaries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127" y="6423814"/>
            <a:ext cx="12053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chemeClr val="bg1"/>
                </a:solidFill>
              </a:rPr>
              <a:t>Revised: June 2018</a:t>
            </a:r>
          </a:p>
        </p:txBody>
      </p:sp>
    </p:spTree>
    <p:extLst>
      <p:ext uri="{BB962C8B-B14F-4D97-AF65-F5344CB8AC3E}">
        <p14:creationId xmlns:p14="http://schemas.microsoft.com/office/powerpoint/2010/main" val="2514061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Registration Overrides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37854"/>
            <a:ext cx="8229600" cy="4525963"/>
          </a:xfrm>
        </p:spPr>
        <p:txBody>
          <a:bodyPr/>
          <a:lstStyle/>
          <a:p>
            <a:r>
              <a:rPr lang="en-US" dirty="0"/>
              <a:t>Registration overrides are granted on SFASRPO</a:t>
            </a:r>
          </a:p>
          <a:p>
            <a:pPr lvl="1"/>
            <a:r>
              <a:rPr lang="en-US" dirty="0"/>
              <a:t>Pre-</a:t>
            </a:r>
            <a:r>
              <a:rPr lang="en-US" dirty="0" err="1"/>
              <a:t>req</a:t>
            </a:r>
            <a:r>
              <a:rPr lang="en-US" dirty="0"/>
              <a:t>, time, spec </a:t>
            </a:r>
            <a:r>
              <a:rPr lang="en-US" dirty="0" err="1"/>
              <a:t>appr</a:t>
            </a:r>
            <a:r>
              <a:rPr lang="en-US" dirty="0"/>
              <a:t>, level, class, college, program, duplicates, field, etc.</a:t>
            </a:r>
          </a:p>
          <a:p>
            <a:pPr lvl="1"/>
            <a:r>
              <a:rPr lang="en-US" dirty="0"/>
              <a:t>Multiple overrides may be necessary</a:t>
            </a:r>
          </a:p>
          <a:p>
            <a:pPr lvl="1"/>
            <a:r>
              <a:rPr lang="en-US" dirty="0"/>
              <a:t>Duplicates override doesn’t work if there’s a waitlist</a:t>
            </a:r>
          </a:p>
          <a:p>
            <a:pPr lvl="1"/>
            <a:r>
              <a:rPr lang="en-US" dirty="0"/>
              <a:t>SPEC APPR used for AA (Advisor Approval) &amp; DP (Department Permission) restrictions </a:t>
            </a:r>
          </a:p>
          <a:p>
            <a:r>
              <a:rPr lang="en-US" dirty="0"/>
              <a:t>Can give override by course or specific CRN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17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Granting an Override</a:t>
            </a:r>
          </a:p>
        </p:txBody>
      </p:sp>
      <p:pic>
        <p:nvPicPr>
          <p:cNvPr id="4" name="Picture 2" descr="Granting an override screen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8852" y="1417638"/>
            <a:ext cx="6786295" cy="419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3730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Override Codes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421102"/>
            <a:ext cx="7745505" cy="4572000"/>
          </a:xfrm>
        </p:spPr>
        <p:txBody>
          <a:bodyPr>
            <a:normAutofit fontScale="55000" lnSpcReduction="20000"/>
          </a:bodyPr>
          <a:lstStyle/>
          <a:p>
            <a:r>
              <a:rPr lang="en-US" sz="3100" b="1" dirty="0"/>
              <a:t>COREQ</a:t>
            </a:r>
            <a:r>
              <a:rPr lang="en-US" sz="3100" dirty="0"/>
              <a:t>: Co-requisite Override- course has a co-requisite not currently on the student’s registration.</a:t>
            </a:r>
          </a:p>
          <a:p>
            <a:r>
              <a:rPr lang="en-US" sz="3100" b="1" dirty="0"/>
              <a:t>PREREQ</a:t>
            </a:r>
            <a:r>
              <a:rPr lang="en-US" sz="3100" dirty="0"/>
              <a:t>: Prerequisite Override- course has a prerequisite or minimum test score requirement that has not been met based on the student’s academic history.</a:t>
            </a:r>
          </a:p>
          <a:p>
            <a:r>
              <a:rPr lang="en-US" sz="3100" b="1" dirty="0"/>
              <a:t>TIME</a:t>
            </a:r>
            <a:r>
              <a:rPr lang="en-US" sz="3100" dirty="0"/>
              <a:t>: Time Conflict Override- course is offered at the same time another CRN on the student’s schedule is being taught. </a:t>
            </a:r>
          </a:p>
          <a:p>
            <a:r>
              <a:rPr lang="en-US" sz="3100" b="1" dirty="0"/>
              <a:t>SPEC</a:t>
            </a:r>
            <a:r>
              <a:rPr lang="en-US" sz="3100" dirty="0"/>
              <a:t> </a:t>
            </a:r>
            <a:r>
              <a:rPr lang="en-US" sz="3100" b="1" dirty="0"/>
              <a:t>APPR</a:t>
            </a:r>
            <a:r>
              <a:rPr lang="en-US" sz="3100" dirty="0"/>
              <a:t>: Special Approval Permission- course needs instructor, departmental or advisor approval.</a:t>
            </a:r>
          </a:p>
          <a:p>
            <a:r>
              <a:rPr lang="en-US" sz="3100" b="1" dirty="0"/>
              <a:t>LEVEL</a:t>
            </a:r>
            <a:r>
              <a:rPr lang="en-US" sz="3100" dirty="0"/>
              <a:t>: Level Override- course has a level restriction different from the student’s level (e.g. UG student requesting a GR class).</a:t>
            </a:r>
          </a:p>
          <a:p>
            <a:r>
              <a:rPr lang="en-US" sz="3100" b="1" dirty="0"/>
              <a:t>DUPLICATES</a:t>
            </a:r>
            <a:r>
              <a:rPr lang="en-US" sz="3100" dirty="0"/>
              <a:t>: Duplicates Override- course is a duplicate course number for the same term (e.g. special topics, DIS, thesis, etc.)</a:t>
            </a:r>
          </a:p>
          <a:p>
            <a:r>
              <a:rPr lang="en-US" sz="3100" b="1" dirty="0"/>
              <a:t>REPEAT</a:t>
            </a:r>
            <a:r>
              <a:rPr lang="en-US" sz="3100" dirty="0"/>
              <a:t> </a:t>
            </a:r>
            <a:r>
              <a:rPr lang="en-US" sz="3100" b="1" dirty="0"/>
              <a:t>HOU</a:t>
            </a:r>
            <a:r>
              <a:rPr lang="en-US" sz="3100" dirty="0"/>
              <a:t>: Repeat Hours Override- course cannot be repeated for more than a specific number of credit hours; may be needed when student is attempting course for a second time to achieve a minimum program grade.</a:t>
            </a:r>
          </a:p>
          <a:p>
            <a:r>
              <a:rPr lang="en-US" sz="3100" b="1" dirty="0"/>
              <a:t>REPEAT</a:t>
            </a:r>
            <a:r>
              <a:rPr lang="en-US" sz="3100" dirty="0"/>
              <a:t> </a:t>
            </a:r>
            <a:r>
              <a:rPr lang="en-US" sz="3100" b="1" dirty="0"/>
              <a:t>LIM</a:t>
            </a:r>
            <a:r>
              <a:rPr lang="en-US" sz="3100" dirty="0"/>
              <a:t>: Repeat Limit Override- course cannot be repeated for more than a specific number of times.</a:t>
            </a:r>
          </a:p>
        </p:txBody>
      </p:sp>
    </p:spTree>
    <p:extLst>
      <p:ext uri="{BB962C8B-B14F-4D97-AF65-F5344CB8AC3E}">
        <p14:creationId xmlns:p14="http://schemas.microsoft.com/office/powerpoint/2010/main" val="3028524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Override Codes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442330"/>
            <a:ext cx="7745505" cy="4228653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STU</a:t>
            </a:r>
            <a:r>
              <a:rPr lang="en-US" dirty="0"/>
              <a:t> </a:t>
            </a:r>
            <a:r>
              <a:rPr lang="en-US" b="1" dirty="0"/>
              <a:t>ATTR</a:t>
            </a:r>
            <a:r>
              <a:rPr lang="en-US" dirty="0"/>
              <a:t>: Student Attribute Override- course is restricted to student’s with a specific attribute which cannot be found on the student’s record (e.g. NAUY-Honors).</a:t>
            </a:r>
          </a:p>
          <a:p>
            <a:r>
              <a:rPr lang="en-US" b="1" dirty="0"/>
              <a:t>CLASS</a:t>
            </a:r>
            <a:r>
              <a:rPr lang="en-US" dirty="0"/>
              <a:t>: Classification Override- course is restricted to a particular classification of student (e.g. junior, senior, etc.).</a:t>
            </a:r>
          </a:p>
          <a:p>
            <a:r>
              <a:rPr lang="en-US" b="1" dirty="0"/>
              <a:t>COLLEGE</a:t>
            </a:r>
            <a:r>
              <a:rPr lang="en-US" dirty="0"/>
              <a:t>: College Override- course is restricted to a particular college or colleges.</a:t>
            </a:r>
          </a:p>
          <a:p>
            <a:r>
              <a:rPr lang="en-US" b="1" dirty="0"/>
              <a:t>PROGRAM</a:t>
            </a:r>
            <a:r>
              <a:rPr lang="en-US" dirty="0"/>
              <a:t>: Program Override- course is restricted to a particular degree program.</a:t>
            </a:r>
          </a:p>
          <a:p>
            <a:r>
              <a:rPr lang="en-US" b="1" dirty="0"/>
              <a:t>FIELD</a:t>
            </a:r>
            <a:r>
              <a:rPr lang="en-US" dirty="0"/>
              <a:t>: Field of Study Override- course is restricted to a particular field of study. (Major, Minor, and/or Concentration)</a:t>
            </a:r>
          </a:p>
          <a:p>
            <a:r>
              <a:rPr lang="en-US" b="1" dirty="0"/>
              <a:t>DEGREE</a:t>
            </a:r>
            <a:r>
              <a:rPr lang="en-US" dirty="0"/>
              <a:t>: Degree Override- course is restricted to a particular degree.</a:t>
            </a:r>
          </a:p>
          <a:p>
            <a:r>
              <a:rPr lang="en-US" b="1" dirty="0"/>
              <a:t>DEPT</a:t>
            </a:r>
            <a:r>
              <a:rPr lang="en-US" dirty="0"/>
              <a:t>: Department Override- course is restricted to a particular department or departments.</a:t>
            </a:r>
          </a:p>
          <a:p>
            <a:r>
              <a:rPr lang="en-US" b="1" dirty="0"/>
              <a:t>MUTUAL</a:t>
            </a:r>
            <a:r>
              <a:rPr lang="en-US" dirty="0"/>
              <a:t>: Mutual Exclusion Override- course is similar in content to another course a student has taken but is not considered to be an equivalent course as defined on SCAMEXC.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077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to Add to a Wait list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Student selects the Add or Drop Classes option on the </a:t>
            </a:r>
            <a:r>
              <a:rPr lang="en-US" sz="2800" dirty="0" err="1"/>
              <a:t>myWings</a:t>
            </a:r>
            <a:r>
              <a:rPr lang="en-US" sz="2800" dirty="0"/>
              <a:t> Registration Tools &amp; Resources menu.</a:t>
            </a:r>
          </a:p>
          <a:p>
            <a:r>
              <a:rPr lang="en-US" sz="2800" dirty="0"/>
              <a:t>Student enters the CRN in an empty box at the bottom of the worksheet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Registration Tools and Resources scree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" t="4762" r="14247" b="5689"/>
          <a:stretch/>
        </p:blipFill>
        <p:spPr bwMode="auto">
          <a:xfrm>
            <a:off x="563418" y="3770745"/>
            <a:ext cx="3177309" cy="16717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Add classes worksheet with CRNs shown and submit changes selec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863181"/>
            <a:ext cx="4514923" cy="15544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350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to Add to a Wait list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Student sees error message that the class is Closed</a:t>
            </a:r>
          </a:p>
          <a:p>
            <a:r>
              <a:rPr lang="en-US" sz="2800" dirty="0"/>
              <a:t>Student selects Wait Listed from the Action menu</a:t>
            </a:r>
          </a:p>
          <a:p>
            <a:r>
              <a:rPr lang="en-US" sz="2800" dirty="0"/>
              <a:t>Student clicks Submit Changes to Save.</a:t>
            </a:r>
          </a:p>
          <a:p>
            <a:endParaRPr lang="en-US" sz="2800" dirty="0"/>
          </a:p>
        </p:txBody>
      </p:sp>
      <p:pic>
        <p:nvPicPr>
          <p:cNvPr id="2050" name="Picture 2" descr="Registration add errors with action wait listed sh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439" y="3252355"/>
            <a:ext cx="5267122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9141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to Add to a Wait list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Student will see Wait Listed in Status area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800" dirty="0"/>
              <a:t>To </a:t>
            </a:r>
            <a:r>
              <a:rPr lang="en-US" sz="2800" u="sng" dirty="0">
                <a:solidFill>
                  <a:schemeClr val="tx1"/>
                </a:solidFill>
              </a:rPr>
              <a:t>drop</a:t>
            </a:r>
            <a:r>
              <a:rPr lang="en-US" sz="2800" dirty="0"/>
              <a:t> from a wait list, the student must select Web Drop/Full Refund from the Action menu &amp; Submit Changes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urrent schedule with status wait listed sh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24087"/>
            <a:ext cx="6551613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urrent schedule with action web drop/ full refund show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"/>
          <a:stretch/>
        </p:blipFill>
        <p:spPr bwMode="auto">
          <a:xfrm>
            <a:off x="838200" y="4815320"/>
            <a:ext cx="5124739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9693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Automatic Wait list Job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3875" y="116601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Automatic job runs every two hours on even hours to place Wait Listed students into open seats</a:t>
            </a:r>
          </a:p>
          <a:p>
            <a:r>
              <a:rPr lang="en-US" dirty="0"/>
              <a:t>Job runs each day from the first day of a registration period through the 4</a:t>
            </a:r>
            <a:r>
              <a:rPr lang="en-US" baseline="30000" dirty="0"/>
              <a:t>th</a:t>
            </a:r>
            <a:r>
              <a:rPr lang="en-US" dirty="0"/>
              <a:t> day of add/drop week</a:t>
            </a:r>
          </a:p>
          <a:p>
            <a:r>
              <a:rPr lang="en-US" dirty="0"/>
              <a:t>Only manual moves by department chairs are completed on the final day of add/drop week </a:t>
            </a:r>
          </a:p>
          <a:p>
            <a:r>
              <a:rPr lang="en-US" dirty="0"/>
              <a:t>Students receive auto email upon movement from wait list into class section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NOTE: Students may place themselves on a wait list from the first day of a registration period through the 3</a:t>
            </a:r>
            <a:r>
              <a:rPr lang="en-US" baseline="30000" dirty="0">
                <a:solidFill>
                  <a:schemeClr val="tx1"/>
                </a:solidFill>
              </a:rPr>
              <a:t>rd</a:t>
            </a:r>
            <a:r>
              <a:rPr lang="en-US" dirty="0">
                <a:solidFill>
                  <a:schemeClr val="tx1"/>
                </a:solidFill>
              </a:rPr>
              <a:t> day of add/drop week</a:t>
            </a:r>
            <a:endParaRPr lang="en-US" dirty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69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Common Wait list Issues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Student gets message that a class is Open but has a wait list</a:t>
            </a:r>
          </a:p>
          <a:p>
            <a:pPr lvl="2"/>
            <a:r>
              <a:rPr lang="en-US" dirty="0"/>
              <a:t>Automatic wait list job hasn’t run since a student dropped the class – will show as Closed once job runs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Student doesn’t move off of wait list or is dropped from a wait list</a:t>
            </a:r>
          </a:p>
          <a:p>
            <a:pPr lvl="2"/>
            <a:r>
              <a:rPr lang="en-US" dirty="0"/>
              <a:t>Maximum hours have been reached</a:t>
            </a:r>
          </a:p>
          <a:p>
            <a:pPr lvl="2"/>
            <a:r>
              <a:rPr lang="en-US" dirty="0"/>
              <a:t>Already in another section of the Wait Listed course</a:t>
            </a:r>
          </a:p>
          <a:p>
            <a:pPr lvl="2"/>
            <a:r>
              <a:rPr lang="en-US" dirty="0"/>
              <a:t>Doesn’t meet registration criteria – registration prevented due to restrictions or pre-requisites attached to class</a:t>
            </a:r>
          </a:p>
          <a:p>
            <a:pPr lvl="2"/>
            <a:r>
              <a:rPr lang="en-US" dirty="0"/>
              <a:t>In another section with different title but the same course number (special topics)</a:t>
            </a:r>
          </a:p>
        </p:txBody>
      </p:sp>
    </p:spTree>
    <p:extLst>
      <p:ext uri="{BB962C8B-B14F-4D97-AF65-F5344CB8AC3E}">
        <p14:creationId xmlns:p14="http://schemas.microsoft.com/office/powerpoint/2010/main" val="171450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Enrollment Capacity Management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Department chairs can raise/lower enrollment and wait list caps via Department Browse</a:t>
            </a:r>
          </a:p>
          <a:p>
            <a:r>
              <a:rPr lang="en-US" dirty="0"/>
              <a:t>Click on caps to make adjustments</a:t>
            </a:r>
          </a:p>
          <a:p>
            <a:endParaRPr lang="en-US" dirty="0"/>
          </a:p>
        </p:txBody>
      </p:sp>
      <p:pic>
        <p:nvPicPr>
          <p:cNvPr id="4" name="Picture 2" descr="Department course browse screen with enrollment capacity and waitlist capacity sh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05200"/>
            <a:ext cx="8296539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519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Registration Begins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Time Tickets</a:t>
            </a:r>
          </a:p>
          <a:p>
            <a:pPr lvl="2"/>
            <a:r>
              <a:rPr lang="en-US" dirty="0"/>
              <a:t>Tickets assigned by number of UNF hours earned</a:t>
            </a:r>
          </a:p>
          <a:p>
            <a:pPr lvl="2"/>
            <a:r>
              <a:rPr lang="en-US" dirty="0"/>
              <a:t>Priority registration for Honors, Veterans, Athletes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Course Schedule Postings (subject to change)</a:t>
            </a:r>
          </a:p>
          <a:p>
            <a:pPr lvl="2"/>
            <a:r>
              <a:rPr lang="en-US" dirty="0"/>
              <a:t>Spring – Late October</a:t>
            </a:r>
          </a:p>
          <a:p>
            <a:pPr lvl="2"/>
            <a:r>
              <a:rPr lang="en-US" dirty="0"/>
              <a:t>Summer – Early March</a:t>
            </a:r>
          </a:p>
          <a:p>
            <a:pPr lvl="2"/>
            <a:r>
              <a:rPr lang="en-US" dirty="0"/>
              <a:t>Fall – Late March</a:t>
            </a:r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169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Enrollment Capacity Management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600200"/>
            <a:ext cx="8375073" cy="4525963"/>
          </a:xfrm>
        </p:spPr>
        <p:txBody>
          <a:bodyPr>
            <a:normAutofit/>
          </a:bodyPr>
          <a:lstStyle/>
          <a:p>
            <a:r>
              <a:rPr lang="en-US" sz="2800" dirty="0"/>
              <a:t>Enrollment Cap drop down menu goes up to room cap </a:t>
            </a:r>
          </a:p>
          <a:p>
            <a:r>
              <a:rPr lang="en-US" sz="2800" dirty="0"/>
              <a:t>Wait list Cap drop down menu goes up to 100</a:t>
            </a:r>
          </a:p>
        </p:txBody>
      </p:sp>
      <p:pic>
        <p:nvPicPr>
          <p:cNvPr id="4" name="Picture 2" descr="Enrollment cap management sc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281" y="2770909"/>
            <a:ext cx="5534852" cy="31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536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Administrative Drops for </a:t>
            </a:r>
            <a:br>
              <a:rPr lang="en-US" sz="4000" dirty="0"/>
            </a:br>
            <a:r>
              <a:rPr lang="en-US" sz="4000" dirty="0"/>
              <a:t>Non-Attendance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Students dropped for first day non-attendance at department/instructor discretion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is completed in self-service &gt; Admin Apps&gt; Drop for Non-Attendance</a:t>
            </a:r>
          </a:p>
          <a:p>
            <a:endParaRPr lang="en-US" dirty="0"/>
          </a:p>
          <a:p>
            <a:r>
              <a:rPr lang="en-US" dirty="0"/>
              <a:t>Departments should e-mail students who have been dropped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Contact Chad, Jillian, or Valerie for access</a:t>
            </a:r>
          </a:p>
        </p:txBody>
      </p:sp>
    </p:spTree>
    <p:extLst>
      <p:ext uri="{BB962C8B-B14F-4D97-AF65-F5344CB8AC3E}">
        <p14:creationId xmlns:p14="http://schemas.microsoft.com/office/powerpoint/2010/main" val="628147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Late Registration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Late Registration fee –  $100</a:t>
            </a:r>
          </a:p>
          <a:p>
            <a:pPr lvl="1"/>
            <a:r>
              <a:rPr lang="en-US" dirty="0"/>
              <a:t>For any student who registers for a class via the Request for Late Registration form during the two weeks after add/drop week</a:t>
            </a:r>
          </a:p>
          <a:p>
            <a:pPr lvl="1"/>
            <a:r>
              <a:rPr lang="en-US" dirty="0"/>
              <a:t>For any student who has zero registration hours for the term when add/drop week begins and registers during that week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219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Course Transfer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172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Request for Course Transfer does </a:t>
            </a:r>
            <a:r>
              <a:rPr lang="en-US" u="sng" dirty="0"/>
              <a:t>not</a:t>
            </a:r>
            <a:r>
              <a:rPr lang="en-US" dirty="0"/>
              <a:t> result in additional fee</a:t>
            </a:r>
          </a:p>
          <a:p>
            <a:r>
              <a:rPr lang="en-US" dirty="0"/>
              <a:t>Students may switch sections of the same course OR move to a pre-</a:t>
            </a:r>
            <a:r>
              <a:rPr lang="en-US" dirty="0" err="1"/>
              <a:t>req</a:t>
            </a:r>
            <a:r>
              <a:rPr lang="en-US" dirty="0"/>
              <a:t> or beginner course if not prepared for the current course</a:t>
            </a:r>
          </a:p>
          <a:p>
            <a:r>
              <a:rPr lang="en-US" dirty="0"/>
              <a:t>Course transfer period is after add/drop week. Timeframe varies from 2-3 weeks. Refer to the Academic Calendar for specifics</a:t>
            </a:r>
          </a:p>
          <a:p>
            <a:r>
              <a:rPr lang="en-US" dirty="0"/>
              <a:t>Room Capacity/Fire Code adherence must be confirmed!</a:t>
            </a:r>
          </a:p>
        </p:txBody>
      </p:sp>
    </p:spTree>
    <p:extLst>
      <p:ext uri="{BB962C8B-B14F-4D97-AF65-F5344CB8AC3E}">
        <p14:creationId xmlns:p14="http://schemas.microsoft.com/office/powerpoint/2010/main" val="1824601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Administrative Drop for Non-payment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Students who have no payment on their account for the term and no pending financial aid may be administratively dropped for non-payment</a:t>
            </a:r>
          </a:p>
          <a:p>
            <a:r>
              <a:rPr lang="en-US" u="sng" dirty="0"/>
              <a:t>Any</a:t>
            </a:r>
            <a:r>
              <a:rPr lang="en-US" dirty="0"/>
              <a:t> financial transaction prevents an administrative drop for non-payment</a:t>
            </a:r>
          </a:p>
          <a:p>
            <a:r>
              <a:rPr lang="en-US" dirty="0"/>
              <a:t>Students MUST drop classes they do not want and NOT rely on an administrative drop for non-payment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19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Reinstatement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Re-Registration fee - $100</a:t>
            </a:r>
          </a:p>
          <a:p>
            <a:pPr lvl="1"/>
            <a:r>
              <a:rPr lang="en-US" dirty="0"/>
              <a:t>Students who were administratively dropped for non-payment and want to re-register must reinstate into all previously registered classes (closed classes are not reinstated)</a:t>
            </a:r>
          </a:p>
          <a:p>
            <a:pPr lvl="1"/>
            <a:r>
              <a:rPr lang="en-US" dirty="0"/>
              <a:t>Reinstatement period starts after the administrative drop for non-payment and generally runs through the end of the 3</a:t>
            </a:r>
            <a:r>
              <a:rPr lang="en-US" baseline="30000" dirty="0"/>
              <a:t>rd</a:t>
            </a:r>
            <a:r>
              <a:rPr lang="en-US" dirty="0"/>
              <a:t> week of classes. Refer to the Academic Calendar for specific dates</a:t>
            </a:r>
          </a:p>
          <a:p>
            <a:pPr lvl="1"/>
            <a:r>
              <a:rPr lang="en-US" dirty="0"/>
              <a:t>Reinstated students must pay immediately and may be administratively dropped again if payment is not received or aid is not pending </a:t>
            </a:r>
          </a:p>
        </p:txBody>
      </p:sp>
    </p:spTree>
    <p:extLst>
      <p:ext uri="{BB962C8B-B14F-4D97-AF65-F5344CB8AC3E}">
        <p14:creationId xmlns:p14="http://schemas.microsoft.com/office/powerpoint/2010/main" val="3376277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Course Withdrawal Limits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863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Degree-seeking </a:t>
            </a:r>
            <a:r>
              <a:rPr lang="en-US" i="1" dirty="0"/>
              <a:t>and</a:t>
            </a:r>
            <a:r>
              <a:rPr lang="en-US" dirty="0"/>
              <a:t> non-degree seeking undergraduate students (including post-</a:t>
            </a:r>
            <a:r>
              <a:rPr lang="en-US" dirty="0" err="1"/>
              <a:t>bac</a:t>
            </a:r>
            <a:r>
              <a:rPr lang="en-US" dirty="0"/>
              <a:t>) are limited to the following:</a:t>
            </a:r>
          </a:p>
          <a:p>
            <a:pPr lvl="1"/>
            <a:r>
              <a:rPr lang="en-US" dirty="0"/>
              <a:t>Three (3) withdrawals for 1000/2000 level courses</a:t>
            </a:r>
          </a:p>
          <a:p>
            <a:pPr lvl="1"/>
            <a:r>
              <a:rPr lang="en-US" dirty="0"/>
              <a:t>Three (3) withdrawals for 3000 level or higher courses</a:t>
            </a:r>
          </a:p>
          <a:p>
            <a:pPr lvl="2"/>
            <a:r>
              <a:rPr lang="en-US" dirty="0"/>
              <a:t>Medical withdrawals, withdrawals for military service, etc. are excluded from withdrawal limit</a:t>
            </a:r>
          </a:p>
          <a:p>
            <a:pPr lvl="2"/>
            <a:r>
              <a:rPr lang="en-US" dirty="0"/>
              <a:t>WP and WF grades count in withdrawal total</a:t>
            </a:r>
          </a:p>
          <a:p>
            <a:pPr lvl="2"/>
            <a:r>
              <a:rPr lang="en-US" dirty="0"/>
              <a:t>Effective for courses taken Fall 2013 or later; courses taken Summer 2013 and earlier DO NOT count in the total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 withdrawal limit for graduate students</a:t>
            </a:r>
          </a:p>
        </p:txBody>
      </p:sp>
    </p:spTree>
    <p:extLst>
      <p:ext uri="{BB962C8B-B14F-4D97-AF65-F5344CB8AC3E}">
        <p14:creationId xmlns:p14="http://schemas.microsoft.com/office/powerpoint/2010/main" val="838702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Withdrawal Screen for Students	</a:t>
            </a:r>
          </a:p>
        </p:txBody>
      </p:sp>
      <p:pic>
        <p:nvPicPr>
          <p:cNvPr id="4" name="Content Placeholder 3" descr="Withdraw courses with help selected and new registration status selected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1645" y="1417638"/>
            <a:ext cx="7700710" cy="414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31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DIS Course Titles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UNF Administrative Applications &gt; Student Maintenance &gt; Independent Study Titles Input – Departmental View</a:t>
            </a:r>
          </a:p>
          <a:p>
            <a:r>
              <a:rPr lang="en-US" sz="3000" dirty="0"/>
              <a:t>May be submitted at any time during the semester</a:t>
            </a:r>
          </a:p>
          <a:p>
            <a:r>
              <a:rPr lang="en-US" sz="3000" dirty="0"/>
              <a:t>Transcripts are updated with individual titles after semester has rolled to academic history</a:t>
            </a:r>
          </a:p>
          <a:p>
            <a:r>
              <a:rPr lang="en-US" sz="3000" dirty="0"/>
              <a:t>Contact University Scheduler for access, if needed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270890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DIS Course Titles</a:t>
            </a:r>
          </a:p>
        </p:txBody>
      </p:sp>
      <p:pic>
        <p:nvPicPr>
          <p:cNvPr id="5" name="Picture 4" descr="Independent study titles input - departmental view screen"/>
          <p:cNvPicPr/>
          <p:nvPr/>
        </p:nvPicPr>
        <p:blipFill>
          <a:blip r:embed="rId3"/>
          <a:stretch>
            <a:fillRect/>
          </a:stretch>
        </p:blipFill>
        <p:spPr>
          <a:xfrm>
            <a:off x="1676400" y="1759527"/>
            <a:ext cx="5791200" cy="297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1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No Time Ticket/SR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16115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the student doesn’t see a time ticket in </a:t>
            </a:r>
            <a:r>
              <a:rPr lang="en-US" dirty="0" err="1"/>
              <a:t>myWings</a:t>
            </a:r>
            <a:endParaRPr lang="en-US" dirty="0"/>
          </a:p>
          <a:p>
            <a:pPr lvl="1"/>
            <a:r>
              <a:rPr lang="en-US" dirty="0"/>
              <a:t>Not admitted</a:t>
            </a:r>
          </a:p>
          <a:p>
            <a:pPr lvl="1"/>
            <a:r>
              <a:rPr lang="en-US" dirty="0"/>
              <a:t>Not active </a:t>
            </a:r>
          </a:p>
          <a:p>
            <a:pPr lvl="2"/>
            <a:r>
              <a:rPr lang="en-US" dirty="0"/>
              <a:t>Broken continuous enrollment &amp; needs to re-apply</a:t>
            </a:r>
          </a:p>
          <a:p>
            <a:pPr lvl="2"/>
            <a:r>
              <a:rPr lang="en-US" dirty="0"/>
              <a:t>Exception: Students who attempt to register during add/drop week during what would have been their 3</a:t>
            </a:r>
            <a:r>
              <a:rPr lang="en-US" baseline="30000" dirty="0"/>
              <a:t>rd</a:t>
            </a:r>
            <a:r>
              <a:rPr lang="en-US" dirty="0"/>
              <a:t> un-enrolled term may be re-activated without re-admission</a:t>
            </a:r>
          </a:p>
          <a:p>
            <a:r>
              <a:rPr lang="en-US" dirty="0"/>
              <a:t>SR indicates that a student is accessing the course schedule before his/her time ticket.</a:t>
            </a:r>
          </a:p>
          <a:p>
            <a:pPr lvl="1"/>
            <a:r>
              <a:rPr lang="en-US" dirty="0"/>
              <a:t>SR will disappear once registration is active for that student.</a:t>
            </a:r>
          </a:p>
          <a:p>
            <a:pPr marL="777240" lvl="2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7425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Faculty Alpha List (FAL)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UNF Administrative Applications &gt; Catalog Schedule &gt; Faculty Alpha List</a:t>
            </a:r>
          </a:p>
          <a:p>
            <a:r>
              <a:rPr lang="en-US" sz="3000" dirty="0"/>
              <a:t>One week submission window in fall/spring – longer in summer due to multiple parts of term</a:t>
            </a:r>
          </a:p>
          <a:p>
            <a:r>
              <a:rPr lang="en-US" sz="3000" dirty="0"/>
              <a:t>Percentages of responsibility must total 100%</a:t>
            </a:r>
          </a:p>
          <a:p>
            <a:r>
              <a:rPr lang="en-US" sz="3000" dirty="0"/>
              <a:t>Institutional Research loads the FAIR system after completion </a:t>
            </a:r>
          </a:p>
        </p:txBody>
      </p:sp>
    </p:spTree>
    <p:extLst>
      <p:ext uri="{BB962C8B-B14F-4D97-AF65-F5344CB8AC3E}">
        <p14:creationId xmlns:p14="http://schemas.microsoft.com/office/powerpoint/2010/main" val="10437908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Faculty Alpha List (FAL)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CRN to enter instructor information</a:t>
            </a:r>
          </a:p>
        </p:txBody>
      </p:sp>
      <p:pic>
        <p:nvPicPr>
          <p:cNvPr id="5" name="Picture 4" descr="faculty alpha list screen"/>
          <p:cNvPicPr/>
          <p:nvPr/>
        </p:nvPicPr>
        <p:blipFill>
          <a:blip r:embed="rId3"/>
          <a:stretch>
            <a:fillRect/>
          </a:stretch>
        </p:blipFill>
        <p:spPr>
          <a:xfrm>
            <a:off x="1143000" y="2337955"/>
            <a:ext cx="6248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355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Faculty Alpha List (FAL)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8470"/>
            <a:ext cx="8229600" cy="4525963"/>
          </a:xfrm>
        </p:spPr>
        <p:txBody>
          <a:bodyPr/>
          <a:lstStyle/>
          <a:p>
            <a:r>
              <a:rPr lang="en-US" dirty="0"/>
              <a:t>Enter instructor N number, percentage of responsibility, and session – Click Update</a:t>
            </a:r>
          </a:p>
          <a:p>
            <a:pPr marL="2834640" lvl="8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C00000"/>
                </a:solidFill>
              </a:rPr>
              <a:t>*** Entry must </a:t>
            </a:r>
            <a:r>
              <a:rPr lang="en-US" u="sng" dirty="0">
                <a:solidFill>
                  <a:srgbClr val="C00000"/>
                </a:solidFill>
              </a:rPr>
              <a:t>equal</a:t>
            </a:r>
            <a:r>
              <a:rPr lang="en-US" dirty="0">
                <a:solidFill>
                  <a:srgbClr val="C00000"/>
                </a:solidFill>
              </a:rPr>
              <a:t> 100% to be 			               saved, so you will get an error 			               message until all instructors are 			       entered (if there are multiple 			                instructors). ***</a:t>
            </a:r>
          </a:p>
        </p:txBody>
      </p:sp>
      <p:pic>
        <p:nvPicPr>
          <p:cNvPr id="6" name="Picture 5" descr="faculty alpha list with update selected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" y="2348343"/>
            <a:ext cx="3590290" cy="1599565"/>
          </a:xfrm>
          <a:prstGeom prst="rect">
            <a:avLst/>
          </a:prstGeom>
        </p:spPr>
      </p:pic>
      <p:pic>
        <p:nvPicPr>
          <p:cNvPr id="7" name="Picture 6" descr="Faculty alpha list with 1 record updated shown "/>
          <p:cNvPicPr/>
          <p:nvPr/>
        </p:nvPicPr>
        <p:blipFill>
          <a:blip r:embed="rId4"/>
          <a:stretch>
            <a:fillRect/>
          </a:stretch>
        </p:blipFill>
        <p:spPr>
          <a:xfrm>
            <a:off x="4206818" y="3868807"/>
            <a:ext cx="4180840" cy="183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884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Contact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600200"/>
            <a:ext cx="8510155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Records email box: </a:t>
            </a:r>
            <a:r>
              <a:rPr lang="en-US" dirty="0">
                <a:hlinkClick r:id="rId3"/>
              </a:rPr>
              <a:t>records@unf.edu</a:t>
            </a:r>
            <a:endParaRPr lang="en-US" dirty="0"/>
          </a:p>
          <a:p>
            <a:r>
              <a:rPr lang="en-US" dirty="0"/>
              <a:t>University Registrar – Chad Learch</a:t>
            </a:r>
          </a:p>
          <a:p>
            <a:r>
              <a:rPr lang="en-US" dirty="0"/>
              <a:t>Assistant Registrar – Valerie Walker-Biggins</a:t>
            </a:r>
          </a:p>
          <a:p>
            <a:r>
              <a:rPr lang="en-US" dirty="0"/>
              <a:t>Assistant Registrar, University Scheduler – Jillian Gooding</a:t>
            </a:r>
          </a:p>
          <a:p>
            <a:r>
              <a:rPr lang="en-US" dirty="0"/>
              <a:t>Major Changes/Enrollment Verifications – Simone Wilson</a:t>
            </a:r>
          </a:p>
          <a:p>
            <a:r>
              <a:rPr lang="en-US" dirty="0"/>
              <a:t>Transcripts &amp; Priority Registration – Matt Holcombe</a:t>
            </a:r>
          </a:p>
          <a:p>
            <a:r>
              <a:rPr lang="en-US" dirty="0"/>
              <a:t>Athletic Certification – Jeremy Baker</a:t>
            </a:r>
          </a:p>
          <a:p>
            <a:r>
              <a:rPr lang="en-US" dirty="0">
                <a:solidFill>
                  <a:srgbClr val="000000"/>
                </a:solidFill>
              </a:rPr>
              <a:t>APC and Excess Hours – Allison Montero</a:t>
            </a:r>
          </a:p>
          <a:p>
            <a:r>
              <a:rPr lang="en-US" dirty="0">
                <a:solidFill>
                  <a:srgbClr val="000000"/>
                </a:solidFill>
              </a:rPr>
              <a:t>Articulation &amp; Enrollment Reporting- Angela Tlack</a:t>
            </a:r>
          </a:p>
        </p:txBody>
      </p:sp>
    </p:spTree>
    <p:extLst>
      <p:ext uri="{BB962C8B-B14F-4D97-AF65-F5344CB8AC3E}">
        <p14:creationId xmlns:p14="http://schemas.microsoft.com/office/powerpoint/2010/main" val="58433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 Processing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Once grades post for a term, the Registrar’s Office will run a process to identify who failed to pass a required prerequisite for a course in which they are enrolled for the next term.</a:t>
            </a:r>
          </a:p>
          <a:p>
            <a:r>
              <a:rPr lang="en-US" dirty="0"/>
              <a:t>An email will be sent to authorized users at the colleges/departments to notify you that the list is ready for review in self-service.</a:t>
            </a:r>
          </a:p>
          <a:p>
            <a:r>
              <a:rPr lang="en-US" dirty="0"/>
              <a:t>Authorized users will have the ability to drop students from classes that required a prerequisite that the student failed to pass (failed, withdrew, incomplete grade).</a:t>
            </a:r>
          </a:p>
        </p:txBody>
      </p:sp>
    </p:spTree>
    <p:extLst>
      <p:ext uri="{BB962C8B-B14F-4D97-AF65-F5344CB8AC3E}">
        <p14:creationId xmlns:p14="http://schemas.microsoft.com/office/powerpoint/2010/main" val="39354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 Processing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948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Microsoft Excel Spreadsheets will no longer be disseminated among colleges/departments for review.</a:t>
            </a:r>
          </a:p>
          <a:p>
            <a:r>
              <a:rPr lang="en-US" dirty="0"/>
              <a:t>Also, colleges/departments no longer have to send an email with the list of students who need to be dropped from future-term coursework for failure to pass a required prerequisite.</a:t>
            </a:r>
          </a:p>
          <a:p>
            <a:r>
              <a:rPr lang="en-US" dirty="0"/>
              <a:t>By taking no action, the student will be permitted to remain enrolled in the listed course despite failure to pass the prerequisite.</a:t>
            </a:r>
          </a:p>
        </p:txBody>
      </p:sp>
    </p:spTree>
    <p:extLst>
      <p:ext uri="{BB962C8B-B14F-4D97-AF65-F5344CB8AC3E}">
        <p14:creationId xmlns:p14="http://schemas.microsoft.com/office/powerpoint/2010/main" val="164785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 Processing</a:t>
            </a:r>
          </a:p>
        </p:txBody>
      </p:sp>
      <p:pic>
        <p:nvPicPr>
          <p:cNvPr id="1026" name="Picture 2" descr="UNF Administrative Applications Menu with student maintenance select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00" y="1680250"/>
            <a:ext cx="7163800" cy="343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7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 Processing</a:t>
            </a:r>
          </a:p>
        </p:txBody>
      </p:sp>
      <p:pic>
        <p:nvPicPr>
          <p:cNvPr id="2050" name="Picture 2" descr="Student Maintenance Menu with prerequisites processing select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155" y="1564384"/>
            <a:ext cx="3143689" cy="3458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3327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 Processing</a:t>
            </a:r>
          </a:p>
        </p:txBody>
      </p:sp>
      <p:pic>
        <p:nvPicPr>
          <p:cNvPr id="3074" name="Picture 2" descr="Prerequisite Processing screen with help select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37" y="1791181"/>
            <a:ext cx="8378563" cy="2427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93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 Processing</a:t>
            </a:r>
          </a:p>
        </p:txBody>
      </p:sp>
      <p:pic>
        <p:nvPicPr>
          <p:cNvPr id="4098" name="Picture 2" descr="Prerequisite Processing screen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3" t="10550"/>
          <a:stretch/>
        </p:blipFill>
        <p:spPr bwMode="auto">
          <a:xfrm>
            <a:off x="920598" y="1344901"/>
            <a:ext cx="7302804" cy="3590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 descr="Prerequisite Processing screen with 55 total liste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" b="13805"/>
          <a:stretch/>
        </p:blipFill>
        <p:spPr bwMode="auto">
          <a:xfrm>
            <a:off x="920598" y="4619336"/>
            <a:ext cx="6994236" cy="1182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6647443"/>
      </p:ext>
    </p:extLst>
  </p:cSld>
  <p:clrMapOvr>
    <a:masterClrMapping/>
  </p:clrMapOvr>
</p:sld>
</file>

<file path=ppt/theme/theme1.xml><?xml version="1.0" encoding="utf-8"?>
<a:theme xmlns:a="http://schemas.openxmlformats.org/drawingml/2006/main" name="unfpresentation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onth xmlns="a8fbf49f-21ba-4487-b1fa-ffc4a5473ca3">January</Month>
    <Division xmlns="a8fbf49f-21ba-4487-b1fa-ffc4a5473ca3">AA &amp; SA</Division>
    <Department xmlns="a8fbf49f-21ba-4487-b1fa-ffc4a5473ca3">ENROLLMENT</Department>
    <Document_x0020_Status xmlns="a8fbf49f-21ba-4487-b1fa-ffc4a5473ca3">Certified</Document_x0020_Status>
    <lx4h xmlns="a8fbf49f-21ba-4487-b1fa-ffc4a5473ca3">
      <UserInfo>
        <DisplayName/>
        <AccountId xsi:nil="true"/>
        <AccountType/>
      </UserInfo>
    </lx4h>
    <pgjr xmlns="a8fbf49f-21ba-4487-b1fa-ffc4a5473ca3">
      <UserInfo>
        <DisplayName/>
        <AccountId xsi:nil="true"/>
        <AccountType/>
      </UserInfo>
    </pgjr>
    <wskv xmlns="a8fbf49f-21ba-4487-b1fa-ffc4a5473ca3" xsi:nil="true"/>
    <wuxb xmlns="a8fbf49f-21ba-4487-b1fa-ffc4a5473ca3" xsi:nil="true"/>
    <cuke xmlns="a8fbf49f-21ba-4487-b1fa-ffc4a5473ca3" xsi:nil="true"/>
    <uq5p xmlns="a8fbf49f-21ba-4487-b1fa-ffc4a5473ca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0B4FFE9BA0204FB96D85A847CFAF2C" ma:contentTypeVersion="11" ma:contentTypeDescription="Create a new document." ma:contentTypeScope="" ma:versionID="017886dce8b5dcc2d2088a0668a1fa2a">
  <xsd:schema xmlns:xsd="http://www.w3.org/2001/XMLSchema" xmlns:xs="http://www.w3.org/2001/XMLSchema" xmlns:p="http://schemas.microsoft.com/office/2006/metadata/properties" xmlns:ns2="a8fbf49f-21ba-4487-b1fa-ffc4a5473ca3" targetNamespace="http://schemas.microsoft.com/office/2006/metadata/properties" ma:root="true" ma:fieldsID="a04e1d5b3d9bed366664fda78c7c06d9" ns2:_="">
    <xsd:import namespace="a8fbf49f-21ba-4487-b1fa-ffc4a5473ca3"/>
    <xsd:element name="properties">
      <xsd:complexType>
        <xsd:sequence>
          <xsd:element name="documentManagement">
            <xsd:complexType>
              <xsd:all>
                <xsd:element ref="ns2:Division" minOccurs="0"/>
                <xsd:element ref="ns2:Department" minOccurs="0"/>
                <xsd:element ref="ns2:Document_x0020_Status"/>
                <xsd:element ref="ns2:Month" minOccurs="0"/>
                <xsd:element ref="ns2:lx4h" minOccurs="0"/>
                <xsd:element ref="ns2:uq5p" minOccurs="0"/>
                <xsd:element ref="ns2:wskv" minOccurs="0"/>
                <xsd:element ref="ns2:cuke" minOccurs="0"/>
                <xsd:element ref="ns2:wuxb" minOccurs="0"/>
                <xsd:element ref="ns2:pgj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bf49f-21ba-4487-b1fa-ffc4a5473ca3" elementFormDefault="qualified">
    <xsd:import namespace="http://schemas.microsoft.com/office/2006/documentManagement/types"/>
    <xsd:import namespace="http://schemas.microsoft.com/office/infopath/2007/PartnerControls"/>
    <xsd:element name="Division" ma:index="2" nillable="true" ma:displayName="Division" ma:default="AA &amp; SA" ma:format="Dropdown" ma:internalName="Division">
      <xsd:simpleType>
        <xsd:restriction base="dms:Choice">
          <xsd:enumeration value="AA &amp; SA"/>
          <xsd:enumeration value="ANF"/>
          <xsd:enumeration value="Committee"/>
          <xsd:enumeration value="Info"/>
          <xsd:enumeration value="Initatives"/>
          <xsd:enumeration value="President"/>
          <xsd:enumeration value="UDAE"/>
          <xsd:enumeration value="Other"/>
        </xsd:restriction>
      </xsd:simpleType>
    </xsd:element>
    <xsd:element name="Department" ma:index="3" nillable="true" ma:displayName="Department" ma:default="ADA Compliance" ma:format="Dropdown" ma:internalName="Department">
      <xsd:simpleType>
        <xsd:restriction base="dms:Choice">
          <xsd:enumeration value="AAFSA (The African American Faculty and Staff Association)"/>
          <xsd:enumeration value="Acadaffairs CMS Folder (Academic Affairs)"/>
          <xsd:enumeration value="ACADEMIC ADVISING"/>
          <xsd:enumeration value="ACE (First-Year Advising)"/>
          <xsd:enumeration value="ADA Compliance"/>
          <xsd:enumeration value="ADMIN &amp; FINANCE (CMS Folder)"/>
          <xsd:enumeration value="ADVANCEMENT"/>
          <xsd:enumeration value="ALUMNI"/>
          <xsd:enumeration value="ANF"/>
          <xsd:enumeration value="ANNUAL GIVING"/>
          <xsd:enumeration value="APA (Administrative and Professional Association)"/>
          <xsd:enumeration value="ARMY ROTC"/>
          <xsd:enumeration value="ASSESSMENT"/>
          <xsd:enumeration value="Athletics"/>
          <xsd:enumeration value="AUXILIARY OVERSIGHT COMMITTEE"/>
          <xsd:enumeration value="BIOSAFETY (Institutional Biosafety Committee)"/>
          <xsd:enumeration value="BOOKSTORE (Site and Bookstore Advisory Council)"/>
          <xsd:enumeration value="BROOKS COLLEGE OF HEALTH"/>
          <xsd:enumeration value="BUSINESS SERVICES"/>
          <xsd:enumeration value="CAMPS"/>
          <xsd:enumeration value="CAMPUS LIFE"/>
          <xsd:enumeration value="CAMPUS PLANNING"/>
          <xsd:enumeration value="CAREER SERVICES"/>
          <xsd:enumeration value="CATALOGS"/>
          <xsd:enumeration value="CCBL (Center for Community-Based Learning)"/>
          <xsd:enumeration value="CCEC (College of Computing, Engineering and Construction)"/>
          <xsd:enumeration value="CE (Division of Continuing Education)"/>
          <xsd:enumeration value="CIRT (Center for Instruction and Research Technology)"/>
          <xsd:enumeration value="CLERY ACT Committee"/>
          <xsd:enumeration value="CLUB ALLIANCE (Student Government)"/>
          <xsd:enumeration value="COAS (College of Arts &amp; Sciences)"/>
          <xsd:enumeration value="COEHS (College of Education and Human Services)"/>
          <xsd:enumeration value="COGGIN (Coggin College of Business)"/>
          <xsd:enumeration value="COMMENCEMENT"/>
          <xsd:enumeration value="COMMUNICATION TRAINING"/>
          <xsd:enumeration value="COMMUNITY ENGAGEMENT"/>
          <xsd:enumeration value="COMPLIANCE OFFICE"/>
          <xsd:enumeration value="CONDUCT (Student Conduct Office)"/>
          <xsd:enumeration value="CONTINUING EDUCATION"/>
          <xsd:enumeration value="CONTROLLER"/>
          <xsd:enumeration value="COUNSELING CENTER"/>
          <xsd:enumeration value="CPDT (Center for Professional Development and Training)"/>
          <xsd:enumeration value="DDI (Department of Diversity Initiatives)"/>
          <xsd:enumeration value="DEAN OF STUDENTS"/>
          <xsd:enumeration value="DEVELOPMENT (University Development and Alumni Engagement )"/>
          <xsd:enumeration value="DHI (Digital Humanities Institute)"/>
          <xsd:enumeration value="DINING SERVICES"/>
          <xsd:enumeration value="DISTANCE LEARNING"/>
          <xsd:enumeration value="DIVERSITY (Commission on Diversity and Inclusion (CODI))"/>
          <xsd:enumeration value="DRC (Disability Resource Center)"/>
          <xsd:enumeration value="ECENTER (Environmental Center)"/>
          <xsd:enumeration value="EMERGENCY"/>
          <xsd:enumeration value="ENGLISH LANGUAGE PROGRAM"/>
          <xsd:enumeration value="ENROLLMENT"/>
          <xsd:enumeration value="EOI (Equal Opportunity and Inclusion)"/>
          <xsd:enumeration value="Employment Opportunities"/>
          <xsd:enumeration value="ETHICS (Compliance, Ethics and Risk Oversight Committee (CEROC))"/>
          <xsd:enumeration value="EHS (Environmental Health &amp; Safety)"/>
          <xsd:enumeration value="FIE (Florida Institute of Education)"/>
          <xsd:enumeration value="FINE ARTS CENTER"/>
          <xsd:enumeration value="FOOD SERVICE (Food Services Advisory Council)"/>
          <xsd:enumeration value="FRATERNITY AND SORORITY"/>
          <xsd:enumeration value="FOUNDATION"/>
          <xsd:enumeration value="FOUNDATION SCHOLARSHIP"/>
          <xsd:enumeration value="FURC (Florida Undergraduate Research Conference)"/>
          <xsd:enumeration value="GALLERY OF ART"/>
          <xsd:enumeration value="GENERAL COUNSEL"/>
          <xsd:enumeration value="GOV AFFAIRS (Government and Community Relation)"/>
          <xsd:enumeration value="GOLF COMPLEX (Golf Complex at the Hayt Learning Center)"/>
          <xsd:enumeration value="GRADUATE SCHOOL"/>
          <xsd:enumeration value="HICKS (Hicks Honors College)"/>
          <xsd:enumeration value="HIGH LEVEL"/>
          <xsd:enumeration value="HOMECOMING"/>
          <xsd:enumeration value="HOUSING"/>
          <xsd:enumeration value="HR (Human Resources)"/>
          <xsd:enumeration value="ICP (Intercultural Center for Peace )"/>
          <xsd:enumeration value="INTERCULTURAL CENTER"/>
          <xsd:enumeration value="INTERFAITH CENTER"/>
          <xsd:enumeration value="INTERNAL AUDITING"/>
          <xsd:enumeration value="INTL CENTER (International Center)"/>
          <xsd:enumeration value="IPC (Internet Presence Committee)"/>
          <xsd:enumeration value="IPTM"/>
          <xsd:enumeration value="ISQ (Instructional Satisfaction Questionnaire)"/>
          <xsd:enumeration value="IR (Office of Institutional Research and Assessment)"/>
          <xsd:enumeration value="ITS (Information Technology Services)"/>
          <xsd:enumeration value="LGBT RESOURCE CENTER"/>
          <xsd:enumeration value="LIBRARY"/>
          <xsd:enumeration value="MARKETING AND COMMUNICATIONS"/>
          <xsd:enumeration value="MASTER PLAN"/>
          <xsd:enumeration value="MILITARY VETERANS (Military &amp; Veterans Resource Center)"/>
          <xsd:enumeration value="MOCA"/>
          <xsd:enumeration value="MOTH (Movies on the House)"/>
          <xsd:enumeration value="NCAA (NCAA Self-Study Steering Committee)"/>
          <xsd:enumeration value="OFFICE OF FACULTY ENHANCEMENT"/>
          <xsd:enumeration value="OMBUDS (Student Ombuds)"/>
          <xsd:enumeration value="ON CAMPUS TRANSITION"/>
          <xsd:enumeration value="ONE JAX"/>
          <xsd:enumeration value="OSPREY LIFE &amp; PRODUCTION"/>
          <xsd:enumeration value="PARENTS (Parents Association)"/>
          <xsd:enumeration value="PARKING (Parking and Transportation Services)"/>
          <xsd:enumeration value="PARKING ADVISORY (Parking Advisory Council)"/>
          <xsd:enumeration value="PHYSICAL FACILITIES"/>
          <xsd:enumeration value="PLANNING BUDGET (Office of Planning and Budget)"/>
          <xsd:enumeration value="POLICIES AND REGULATIONS"/>
          <xsd:enumeration value="PMO (Project Management Office)"/>
          <xsd:enumeration value="PRESCHOOL"/>
          <xsd:enumeration value="PRIVACY OFFICE"/>
          <xsd:enumeration value="PROCUREMENT"/>
          <xsd:enumeration value="PRESIDENT(MAIN+GC,Policies)"/>
          <xsd:enumeration value="PUBLIC RELATIONS"/>
          <xsd:enumeration value="RECWELL (Recreation and Wellness)"/>
          <xsd:enumeration value="RESEARCH (Office of Research and Sponsored Programs)"/>
          <xsd:enumeration value="RETIRED FACULTY (The Retired Faculty Association )"/>
          <xsd:enumeration value="SASS (Student Academic Success Services)"/>
          <xsd:enumeration value="SG (Student Government)"/>
          <xsd:enumeration value="SHS (Student Health Services)"/>
          <xsd:enumeration value="SPACE (Space Committee)"/>
          <xsd:enumeration value="SRER (Institute for the Study of Race and Ethnic Relations)"/>
          <xsd:enumeration value="STUDENT AFFAIRS CMS folder"/>
          <xsd:enumeration value="STUDENT CONDUCT"/>
          <xsd:enumeration value="STUDENT FEES"/>
          <xsd:enumeration value="STUDENT HEALTH"/>
          <xsd:enumeration value="STUDENT MEDIA"/>
          <xsd:enumeration value="STUDENT UNION"/>
          <xsd:enumeration value="SUSTAINABILITY (Sustainability Committee)"/>
          <xsd:enumeration value="TAYLOR LEADERSHIP"/>
          <xsd:enumeration value="TIMELINE"/>
          <xsd:enumeration value="TITLE IX"/>
          <xsd:enumeration value="TRUSTEES"/>
          <xsd:enumeration value="TREASURY"/>
          <xsd:enumeration value="TSI/FOUNDATION ACCOUNTING"/>
          <xsd:enumeration value="UPD (University Police Department)"/>
          <xsd:enumeration value="UG STUDIES (Undergraduate Studies)"/>
          <xsd:enumeration value="UNFFA (Faculty Association)"/>
          <xsd:enumeration value="UNITED WAY"/>
          <xsd:enumeration value="UNIVERSITY CENTER"/>
          <xsd:enumeration value="USPA (University Support Personnel Association)"/>
          <xsd:enumeration value="UTC (University Technology Committee)"/>
          <xsd:enumeration value="VISUAL IDENTITY"/>
          <xsd:enumeration value="WE TRANSFORM"/>
          <xsd:enumeration value="WOMENS CENTER"/>
          <xsd:enumeration value="2002"/>
          <xsd:enumeration value="2003"/>
          <xsd:enumeration value="2004"/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BOT New Regulations"/>
          <xsd:enumeration value="Policy and Regulations Templates"/>
          <xsd:enumeration value="Office of Undergraduate Research (OUR)"/>
          <xsd:enumeration value="(DLI) Digital Learning and Innovation Initiatives"/>
          <xsd:enumeration value="Global"/>
          <xsd:enumeration value="Community Alliance for Student Success (CASS)"/>
          <xsd:enumeration value="University Development and Alumni Engagement (UDAE)"/>
          <xsd:enumeration value="Guide to the Files in ADA Training"/>
          <xsd:enumeration value="Student Accessibility Services (SAS)"/>
        </xsd:restriction>
      </xsd:simpleType>
    </xsd:element>
    <xsd:element name="Document_x0020_Status" ma:index="4" ma:displayName="Status" ma:default="ADA Audit" ma:format="RadioButtons" ma:internalName="Document_x0020_Status">
      <xsd:simpleType>
        <xsd:restriction base="dms:Choice">
          <xsd:enumeration value="Certified"/>
          <xsd:enumeration value="ADA Audit"/>
          <xsd:enumeration value="Training Information"/>
          <xsd:enumeration value="Superuser/Editor Needs Assistance"/>
          <xsd:enumeration value="Certified Regulations"/>
          <xsd:enumeration value="Certified Files Loaded to Ektron"/>
        </xsd:restriction>
      </xsd:simpleType>
    </xsd:element>
    <xsd:element name="Month" ma:index="11" nillable="true" ma:displayName="Month" ma:default="NONE" ma:format="Dropdown" ma:internalName="Month">
      <xsd:simpleType>
        <xsd:restriction base="dms:Choice">
          <xsd:enumeration value="NONE"/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  <xsd:enumeration value="January 2020"/>
          <xsd:enumeration value="February  2020"/>
          <xsd:enumeration value="March 2020"/>
          <xsd:enumeration value="April 2020"/>
          <xsd:enumeration value="May 2020"/>
          <xsd:enumeration value="June 2020"/>
          <xsd:enumeration value="July 2020"/>
          <xsd:enumeration value="August 2020"/>
          <xsd:enumeration value="September 2020"/>
          <xsd:enumeration value="October 2020"/>
          <xsd:enumeration value="November 2020"/>
          <xsd:enumeration value="December 2020"/>
        </xsd:restriction>
      </xsd:simpleType>
    </xsd:element>
    <xsd:element name="lx4h" ma:index="12" nillable="true" ma:displayName="Person or Group" ma:list="UserInfo" ma:internalName="lx4h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q5p" ma:index="13" nillable="true" ma:displayName="Date and Time" ma:internalName="uq5p">
      <xsd:simpleType>
        <xsd:restriction base="dms:DateTime"/>
      </xsd:simpleType>
    </xsd:element>
    <xsd:element name="wskv" ma:index="14" nillable="true" ma:displayName="Number" ma:internalName="wskv">
      <xsd:simpleType>
        <xsd:restriction base="dms:Number"/>
      </xsd:simpleType>
    </xsd:element>
    <xsd:element name="cuke" ma:index="15" nillable="true" ma:displayName="Text" ma:internalName="cuke">
      <xsd:simpleType>
        <xsd:restriction base="dms:Text"/>
      </xsd:simpleType>
    </xsd:element>
    <xsd:element name="wuxb" ma:index="16" nillable="true" ma:displayName="Number" ma:internalName="wuxb">
      <xsd:simpleType>
        <xsd:restriction base="dms:Number"/>
      </xsd:simpleType>
    </xsd:element>
    <xsd:element name="pgjr" ma:index="17" nillable="true" ma:displayName="Person or Group" ma:list="UserInfo" ma:internalName="pgj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DD314A-E89D-4D88-9322-54AECF2A74DF}">
  <ds:schemaRefs>
    <ds:schemaRef ds:uri="http://schemas.openxmlformats.org/package/2006/metadata/core-properties"/>
    <ds:schemaRef ds:uri="http://purl.org/dc/elements/1.1/"/>
    <ds:schemaRef ds:uri="a8fbf49f-21ba-4487-b1fa-ffc4a5473ca3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B76CD6B-6D70-4FF9-8E1F-5462592457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D23A7B-CB89-481A-A836-5EB0E1A59D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fbf49f-21ba-4487-b1fa-ffc4a5473c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unfpresentation_3</Template>
  <TotalTime>7136</TotalTime>
  <Words>1742</Words>
  <Application>Microsoft Office PowerPoint</Application>
  <PresentationFormat>On-screen Show (4:3)</PresentationFormat>
  <Paragraphs>178</Paragraphs>
  <Slides>33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unfpresentation_3</vt:lpstr>
      <vt:lpstr>Records and Registration Processes</vt:lpstr>
      <vt:lpstr>Registration Begins</vt:lpstr>
      <vt:lpstr>No Time Ticket/SR</vt:lpstr>
      <vt:lpstr>Prerequisite Processing</vt:lpstr>
      <vt:lpstr>Prerequisite Processing</vt:lpstr>
      <vt:lpstr>Prerequisite Processing</vt:lpstr>
      <vt:lpstr>Prerequisite Processing</vt:lpstr>
      <vt:lpstr>Prerequisite Processing</vt:lpstr>
      <vt:lpstr>Prerequisite Processing</vt:lpstr>
      <vt:lpstr>Registration Overrides</vt:lpstr>
      <vt:lpstr>Granting an Override</vt:lpstr>
      <vt:lpstr>Override Codes</vt:lpstr>
      <vt:lpstr>Override Codes</vt:lpstr>
      <vt:lpstr>How to Add to a Wait list</vt:lpstr>
      <vt:lpstr>How to Add to a Wait list</vt:lpstr>
      <vt:lpstr>How to Add to a Wait list</vt:lpstr>
      <vt:lpstr>Automatic Wait list Job</vt:lpstr>
      <vt:lpstr>Common Wait list Issues</vt:lpstr>
      <vt:lpstr>Enrollment Capacity Management</vt:lpstr>
      <vt:lpstr>Enrollment Capacity Management</vt:lpstr>
      <vt:lpstr>Administrative Drops for  Non-Attendance</vt:lpstr>
      <vt:lpstr>Late Registration</vt:lpstr>
      <vt:lpstr>Course Transfer</vt:lpstr>
      <vt:lpstr>Administrative Drop for Non-payment</vt:lpstr>
      <vt:lpstr>Reinstatement</vt:lpstr>
      <vt:lpstr>Course Withdrawal Limits</vt:lpstr>
      <vt:lpstr>Withdrawal Screen for Students </vt:lpstr>
      <vt:lpstr>DIS Course Titles</vt:lpstr>
      <vt:lpstr>DIS Course Titles</vt:lpstr>
      <vt:lpstr>Faculty Alpha List (FAL)</vt:lpstr>
      <vt:lpstr>Faculty Alpha List (FAL) </vt:lpstr>
      <vt:lpstr>Faculty Alpha List (FAL)</vt:lpstr>
      <vt:lpstr>Contact Information</vt:lpstr>
    </vt:vector>
  </TitlesOfParts>
  <Company>University of North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Spruell, Jamie</dc:creator>
  <cp:lastModifiedBy>Ashley, Catrina</cp:lastModifiedBy>
  <cp:revision>14</cp:revision>
  <dcterms:created xsi:type="dcterms:W3CDTF">2013-03-26T20:59:47Z</dcterms:created>
  <dcterms:modified xsi:type="dcterms:W3CDTF">2021-06-24T20:10:15Z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0x010100330B4FFE9BA0204FB96D85A847CFAF2C</vt:lpwstr>
  </property>
</Properties>
</file>