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5"/>
  </p:notesMasterIdLst>
  <p:handoutMasterIdLst>
    <p:handoutMasterId r:id="rId46"/>
  </p:handoutMasterIdLst>
  <p:sldIdLst>
    <p:sldId id="257" r:id="rId5"/>
    <p:sldId id="258" r:id="rId6"/>
    <p:sldId id="259" r:id="rId7"/>
    <p:sldId id="260" r:id="rId8"/>
    <p:sldId id="261" r:id="rId9"/>
    <p:sldId id="296" r:id="rId10"/>
    <p:sldId id="263" r:id="rId11"/>
    <p:sldId id="264" r:id="rId12"/>
    <p:sldId id="266" r:id="rId13"/>
    <p:sldId id="267" r:id="rId14"/>
    <p:sldId id="268" r:id="rId15"/>
    <p:sldId id="269" r:id="rId16"/>
    <p:sldId id="270" r:id="rId17"/>
    <p:sldId id="294" r:id="rId18"/>
    <p:sldId id="271" r:id="rId19"/>
    <p:sldId id="295" r:id="rId20"/>
    <p:sldId id="297" r:id="rId21"/>
    <p:sldId id="298" r:id="rId22"/>
    <p:sldId id="299" r:id="rId23"/>
    <p:sldId id="300" r:id="rId24"/>
    <p:sldId id="301" r:id="rId25"/>
    <p:sldId id="302" r:id="rId26"/>
    <p:sldId id="272" r:id="rId27"/>
    <p:sldId id="273" r:id="rId28"/>
    <p:sldId id="274" r:id="rId29"/>
    <p:sldId id="275" r:id="rId30"/>
    <p:sldId id="276" r:id="rId31"/>
    <p:sldId id="277" r:id="rId32"/>
    <p:sldId id="278" r:id="rId33"/>
    <p:sldId id="279" r:id="rId34"/>
    <p:sldId id="280" r:id="rId35"/>
    <p:sldId id="281" r:id="rId36"/>
    <p:sldId id="282" r:id="rId37"/>
    <p:sldId id="283" r:id="rId38"/>
    <p:sldId id="284" r:id="rId39"/>
    <p:sldId id="285" r:id="rId40"/>
    <p:sldId id="286" r:id="rId41"/>
    <p:sldId id="287" r:id="rId42"/>
    <p:sldId id="292" r:id="rId43"/>
    <p:sldId id="293" r:id="rId4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712" autoAdjust="0"/>
  </p:normalViewPr>
  <p:slideViewPr>
    <p:cSldViewPr snapToGrid="0" snapToObjects="1">
      <p:cViewPr varScale="1">
        <p:scale>
          <a:sx n="96" d="100"/>
          <a:sy n="96" d="100"/>
        </p:scale>
        <p:origin x="1592" y="8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25E62FC-D153-437B-BF31-512338CD3AB9}" type="datetimeFigureOut">
              <a:rPr lang="en-US" smtClean="0"/>
              <a:t>6/24/2021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A6D76CD-9387-4DF5-898D-4D5C4DE5F15B}" type="slidenum">
              <a:rPr lang="en-US" smtClean="0"/>
              <a:t>‹#›</a:t>
            </a:fld>
            <a:endParaRPr lang="en-US"/>
          </a:p>
        </p:txBody>
      </p:sp>
    </p:spTree>
    <p:extLst>
      <p:ext uri="{BB962C8B-B14F-4D97-AF65-F5344CB8AC3E}">
        <p14:creationId xmlns:p14="http://schemas.microsoft.com/office/powerpoint/2010/main" val="98257940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F035D6-BEDE-403F-8912-DF40D2581A72}" type="datetimeFigureOut">
              <a:rPr lang="en-US" smtClean="0"/>
              <a:t>6/24/2021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16F30F-34EF-4938-9083-01272FABF8D2}" type="slidenum">
              <a:rPr lang="en-US" smtClean="0"/>
              <a:t>‹#›</a:t>
            </a:fld>
            <a:endParaRPr lang="en-US"/>
          </a:p>
        </p:txBody>
      </p:sp>
    </p:spTree>
    <p:extLst>
      <p:ext uri="{BB962C8B-B14F-4D97-AF65-F5344CB8AC3E}">
        <p14:creationId xmlns:p14="http://schemas.microsoft.com/office/powerpoint/2010/main" val="2853793926"/>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653068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0737000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235127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923677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898361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755026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5193694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5482000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85441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090875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306159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34378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623300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967145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132049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223337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2904387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063934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2147561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7694082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0180696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56074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865250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753688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1476377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223779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0190221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7932501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13965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918479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185704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197117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9" name="Picture 18" descr="PowerPoint templates for UNF-1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685800" y="1592354"/>
            <a:ext cx="7772400" cy="1470025"/>
          </a:xfrm>
        </p:spPr>
        <p:txBody>
          <a:bodyPr/>
          <a:lstStyle/>
          <a:p>
            <a:r>
              <a:rPr lang="en-US" dirty="0"/>
              <a:t>Click to add title</a:t>
            </a:r>
          </a:p>
        </p:txBody>
      </p:sp>
      <p:sp>
        <p:nvSpPr>
          <p:cNvPr id="3" name="Subtitle 2"/>
          <p:cNvSpPr>
            <a:spLocks noGrp="1"/>
          </p:cNvSpPr>
          <p:nvPr>
            <p:ph type="subTitle" idx="1" hasCustomPrompt="1"/>
          </p:nvPr>
        </p:nvSpPr>
        <p:spPr>
          <a:xfrm>
            <a:off x="1371600" y="37973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a:t>
            </a:r>
          </a:p>
        </p:txBody>
      </p:sp>
    </p:spTree>
    <p:extLst>
      <p:ext uri="{BB962C8B-B14F-4D97-AF65-F5344CB8AC3E}">
        <p14:creationId xmlns:p14="http://schemas.microsoft.com/office/powerpoint/2010/main" val="4000428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5117CA-8E00-4C6E-AE59-38CCEC8AEFEA}" type="datetime1">
              <a:rPr lang="en-US" smtClean="0"/>
              <a:t>6/24/2021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B9111F-877B-1B46-805A-DF6BB7876DFE}" type="slidenum">
              <a:rPr lang="en-US" smtClean="0"/>
              <a:t>‹#›</a:t>
            </a:fld>
            <a:endParaRPr lang="en-US"/>
          </a:p>
        </p:txBody>
      </p:sp>
    </p:spTree>
    <p:extLst>
      <p:ext uri="{BB962C8B-B14F-4D97-AF65-F5344CB8AC3E}">
        <p14:creationId xmlns:p14="http://schemas.microsoft.com/office/powerpoint/2010/main" val="1354979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346BCC-22AF-4363-813E-BD3108A882A1}" type="datetime1">
              <a:rPr lang="en-US" smtClean="0"/>
              <a:t>6/24/2021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B9111F-877B-1B46-805A-DF6BB7876DFE}" type="slidenum">
              <a:rPr lang="en-US" smtClean="0"/>
              <a:t>‹#›</a:t>
            </a:fld>
            <a:endParaRPr lang="en-US"/>
          </a:p>
        </p:txBody>
      </p:sp>
    </p:spTree>
    <p:extLst>
      <p:ext uri="{BB962C8B-B14F-4D97-AF65-F5344CB8AC3E}">
        <p14:creationId xmlns:p14="http://schemas.microsoft.com/office/powerpoint/2010/main" val="2050642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0946A5-3F06-43CD-9F86-0D0A4A4D0AF5}" type="datetime1">
              <a:rPr lang="en-US" smtClean="0"/>
              <a:t>6/24/2021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B9111F-877B-1B46-805A-DF6BB7876DFE}" type="slidenum">
              <a:rPr lang="en-US" smtClean="0"/>
              <a:t>‹#›</a:t>
            </a:fld>
            <a:endParaRPr lang="en-US"/>
          </a:p>
        </p:txBody>
      </p:sp>
    </p:spTree>
    <p:extLst>
      <p:ext uri="{BB962C8B-B14F-4D97-AF65-F5344CB8AC3E}">
        <p14:creationId xmlns:p14="http://schemas.microsoft.com/office/powerpoint/2010/main" val="868427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3BB3ACD-571E-4028-9506-59090A38ECD0}" type="datetime1">
              <a:rPr lang="en-US" smtClean="0"/>
              <a:t>6/24/2021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B9111F-877B-1B46-805A-DF6BB7876DFE}" type="slidenum">
              <a:rPr lang="en-US" smtClean="0"/>
              <a:t>‹#›</a:t>
            </a:fld>
            <a:endParaRPr lang="en-US"/>
          </a:p>
        </p:txBody>
      </p:sp>
    </p:spTree>
    <p:extLst>
      <p:ext uri="{BB962C8B-B14F-4D97-AF65-F5344CB8AC3E}">
        <p14:creationId xmlns:p14="http://schemas.microsoft.com/office/powerpoint/2010/main" val="32580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3D3D944-6D62-4697-88F9-DDB77DE0286F}" type="datetime1">
              <a:rPr lang="en-US" smtClean="0"/>
              <a:t>6/24/2021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B9111F-877B-1B46-805A-DF6BB7876DFE}" type="slidenum">
              <a:rPr lang="en-US" smtClean="0"/>
              <a:t>‹#›</a:t>
            </a:fld>
            <a:endParaRPr lang="en-US"/>
          </a:p>
        </p:txBody>
      </p:sp>
    </p:spTree>
    <p:extLst>
      <p:ext uri="{BB962C8B-B14F-4D97-AF65-F5344CB8AC3E}">
        <p14:creationId xmlns:p14="http://schemas.microsoft.com/office/powerpoint/2010/main" val="7531857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8191A2-E1BD-459D-966B-64616E5DC78F}" type="datetime1">
              <a:rPr lang="en-US" smtClean="0"/>
              <a:t>6/24/2021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B9111F-877B-1B46-805A-DF6BB7876DFE}" type="slidenum">
              <a:rPr lang="en-US" smtClean="0"/>
              <a:t>‹#›</a:t>
            </a:fld>
            <a:endParaRPr lang="en-US"/>
          </a:p>
        </p:txBody>
      </p:sp>
    </p:spTree>
    <p:extLst>
      <p:ext uri="{BB962C8B-B14F-4D97-AF65-F5344CB8AC3E}">
        <p14:creationId xmlns:p14="http://schemas.microsoft.com/office/powerpoint/2010/main" val="812942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A962E84-453E-488C-8CC8-5500C6207ADA}" type="datetime1">
              <a:rPr lang="en-US" smtClean="0"/>
              <a:t>6/24/2021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B9111F-877B-1B46-805A-DF6BB7876DFE}" type="slidenum">
              <a:rPr lang="en-US" smtClean="0"/>
              <a:t>‹#›</a:t>
            </a:fld>
            <a:endParaRPr lang="en-US"/>
          </a:p>
        </p:txBody>
      </p:sp>
    </p:spTree>
    <p:extLst>
      <p:ext uri="{BB962C8B-B14F-4D97-AF65-F5344CB8AC3E}">
        <p14:creationId xmlns:p14="http://schemas.microsoft.com/office/powerpoint/2010/main" val="4163798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58DFA1-EECA-4868-A843-DEEA7A8ECBB7}" type="datetime1">
              <a:rPr lang="en-US" smtClean="0"/>
              <a:t>6/24/2021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B9111F-877B-1B46-805A-DF6BB7876DFE}" type="slidenum">
              <a:rPr lang="en-US" smtClean="0"/>
              <a:t>‹#›</a:t>
            </a:fld>
            <a:endParaRPr lang="en-US"/>
          </a:p>
        </p:txBody>
      </p:sp>
    </p:spTree>
    <p:extLst>
      <p:ext uri="{BB962C8B-B14F-4D97-AF65-F5344CB8AC3E}">
        <p14:creationId xmlns:p14="http://schemas.microsoft.com/office/powerpoint/2010/main" val="2874264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C6D9B91-85AF-405E-A1D9-623AE25E9EBB}" type="datetime1">
              <a:rPr lang="en-US" smtClean="0"/>
              <a:t>6/24/2021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B9111F-877B-1B46-805A-DF6BB7876DFE}" type="slidenum">
              <a:rPr lang="en-US" smtClean="0"/>
              <a:t>‹#›</a:t>
            </a:fld>
            <a:endParaRPr lang="en-US"/>
          </a:p>
        </p:txBody>
      </p:sp>
    </p:spTree>
    <p:extLst>
      <p:ext uri="{BB962C8B-B14F-4D97-AF65-F5344CB8AC3E}">
        <p14:creationId xmlns:p14="http://schemas.microsoft.com/office/powerpoint/2010/main" val="565648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306274A-57FC-4FF6-A9AE-E35BA86FA497}" type="datetime1">
              <a:rPr lang="en-US" smtClean="0"/>
              <a:t>6/24/2021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B9111F-877B-1B46-805A-DF6BB7876DFE}" type="slidenum">
              <a:rPr lang="en-US" smtClean="0"/>
              <a:t>‹#›</a:t>
            </a:fld>
            <a:endParaRPr lang="en-US"/>
          </a:p>
        </p:txBody>
      </p:sp>
    </p:spTree>
    <p:extLst>
      <p:ext uri="{BB962C8B-B14F-4D97-AF65-F5344CB8AC3E}">
        <p14:creationId xmlns:p14="http://schemas.microsoft.com/office/powerpoint/2010/main" val="4486739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PowerPoint templates for UNF-11.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832B88-8D85-4FD7-A2D7-3E6CDF46BA34}" type="datetime1">
              <a:rPr lang="en-US" smtClean="0"/>
              <a:t>6/24/2021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B9111F-877B-1B46-805A-DF6BB7876DFE}" type="slidenum">
              <a:rPr lang="en-US" smtClean="0"/>
              <a:t>‹#›</a:t>
            </a:fld>
            <a:endParaRPr lang="en-US"/>
          </a:p>
        </p:txBody>
      </p:sp>
    </p:spTree>
    <p:extLst>
      <p:ext uri="{BB962C8B-B14F-4D97-AF65-F5344CB8AC3E}">
        <p14:creationId xmlns:p14="http://schemas.microsoft.com/office/powerpoint/2010/main" val="24064385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unf.edu/uploadedFiles/aa/enrollment/onestop/registrar/Late%20Registration-Course%20Transfer.pdf"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unf.edu/uploadedFiles/aa/enrollment/onestop/registrar/Academic%20Activity%20Report%20by%20Course%20Instructions%20for%20Deans%20and%20Chairs.pdf" TargetMode="External"/><Relationship Id="rId2" Type="http://schemas.openxmlformats.org/officeDocument/2006/relationships/hyperlink" Target="https://www.unf.edu/onestop/registrar/Faculty_and_Staff_Resources.aspx"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hyperlink" Target="mailto:Records@unf.edu"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unf.edu/onestop/registrar/FERPA_-_Faculty.aspx"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www.unf.edu/onestop/registrar/Faculty_and_Staff_Resources.aspx"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4035" y="2094560"/>
            <a:ext cx="8229600" cy="1143000"/>
          </a:xfrm>
        </p:spPr>
        <p:txBody>
          <a:bodyPr>
            <a:normAutofit fontScale="90000"/>
          </a:bodyPr>
          <a:lstStyle/>
          <a:p>
            <a:br>
              <a:rPr lang="en-US" dirty="0"/>
            </a:br>
            <a:br>
              <a:rPr lang="en-US" dirty="0"/>
            </a:br>
            <a:br>
              <a:rPr lang="en-US" dirty="0"/>
            </a:br>
            <a:br>
              <a:rPr lang="en-US" dirty="0"/>
            </a:br>
            <a:r>
              <a:rPr lang="en-US" dirty="0"/>
              <a:t>Records and Registration Training for Department Chairs</a:t>
            </a:r>
            <a:br>
              <a:rPr lang="en-US" dirty="0"/>
            </a:br>
            <a:br>
              <a:rPr lang="en-US" dirty="0"/>
            </a:br>
            <a:br>
              <a:rPr lang="en-US" dirty="0"/>
            </a:br>
            <a:endParaRPr lang="en-US" sz="4900" dirty="0"/>
          </a:p>
        </p:txBody>
      </p:sp>
      <p:sp>
        <p:nvSpPr>
          <p:cNvPr id="2" name="TextBox 1"/>
          <p:cNvSpPr txBox="1"/>
          <p:nvPr/>
        </p:nvSpPr>
        <p:spPr>
          <a:xfrm>
            <a:off x="88135" y="6466901"/>
            <a:ext cx="1905918" cy="276999"/>
          </a:xfrm>
          <a:prstGeom prst="rect">
            <a:avLst/>
          </a:prstGeom>
          <a:noFill/>
        </p:spPr>
        <p:txBody>
          <a:bodyPr wrap="square" rtlCol="0">
            <a:spAutoFit/>
          </a:bodyPr>
          <a:lstStyle/>
          <a:p>
            <a:r>
              <a:rPr lang="en-US" sz="1200" i="1" dirty="0">
                <a:solidFill>
                  <a:schemeClr val="accent1">
                    <a:lumMod val="75000"/>
                  </a:schemeClr>
                </a:solidFill>
              </a:rPr>
              <a:t>Revised: January 2019</a:t>
            </a:r>
          </a:p>
        </p:txBody>
      </p:sp>
    </p:spTree>
    <p:extLst>
      <p:ext uri="{BB962C8B-B14F-4D97-AF65-F5344CB8AC3E}">
        <p14:creationId xmlns:p14="http://schemas.microsoft.com/office/powerpoint/2010/main" val="22787212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61077"/>
            <a:ext cx="8229600" cy="1143000"/>
          </a:xfrm>
        </p:spPr>
        <p:txBody>
          <a:bodyPr>
            <a:normAutofit/>
          </a:bodyPr>
          <a:lstStyle/>
          <a:p>
            <a:r>
              <a:rPr lang="en-US" dirty="0"/>
              <a:t>Enrollment Capacity Management</a:t>
            </a:r>
          </a:p>
        </p:txBody>
      </p:sp>
      <p:sp>
        <p:nvSpPr>
          <p:cNvPr id="3" name="Content Placeholder 2"/>
          <p:cNvSpPr>
            <a:spLocks noGrp="1"/>
          </p:cNvSpPr>
          <p:nvPr>
            <p:ph idx="1"/>
          </p:nvPr>
        </p:nvSpPr>
        <p:spPr/>
        <p:txBody>
          <a:bodyPr>
            <a:normAutofit/>
          </a:bodyPr>
          <a:lstStyle/>
          <a:p>
            <a:r>
              <a:rPr lang="en-US" sz="2400" dirty="0"/>
              <a:t>UNF Administrative Applications &gt; Course Enrollment &gt;Department Browse</a:t>
            </a:r>
          </a:p>
          <a:p>
            <a:r>
              <a:rPr lang="en-US" sz="2400" dirty="0"/>
              <a:t>Change Enrollment and Waitlist Caps up to room capacity by clicking on caps</a:t>
            </a:r>
          </a:p>
          <a:p>
            <a:r>
              <a:rPr lang="en-US" sz="2400" dirty="0"/>
              <a:t>Contact college scheduler if new room is needed to accommodate enrollment cap increase</a:t>
            </a:r>
          </a:p>
        </p:txBody>
      </p:sp>
      <p:pic>
        <p:nvPicPr>
          <p:cNvPr id="4" name="Picture 2" descr="Department course browse with enrollment and waitlist capacity show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261" y="3989892"/>
            <a:ext cx="8296539" cy="1662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a:spLocks noGrp="1"/>
          </p:cNvSpPr>
          <p:nvPr>
            <p:ph type="sldNum" sz="quarter" idx="12"/>
          </p:nvPr>
        </p:nvSpPr>
        <p:spPr/>
        <p:txBody>
          <a:bodyPr/>
          <a:lstStyle/>
          <a:p>
            <a:fld id="{A3B9111F-877B-1B46-805A-DF6BB7876DFE}" type="slidenum">
              <a:rPr lang="en-US" smtClean="0">
                <a:solidFill>
                  <a:schemeClr val="tx1"/>
                </a:solidFill>
              </a:rPr>
              <a:t>10</a:t>
            </a:fld>
            <a:endParaRPr lang="en-US" dirty="0">
              <a:solidFill>
                <a:schemeClr val="tx1"/>
              </a:solidFill>
            </a:endParaRPr>
          </a:p>
        </p:txBody>
      </p:sp>
    </p:spTree>
    <p:extLst>
      <p:ext uri="{BB962C8B-B14F-4D97-AF65-F5344CB8AC3E}">
        <p14:creationId xmlns:p14="http://schemas.microsoft.com/office/powerpoint/2010/main" val="18427323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500"/>
            <a:ext cx="8229600" cy="1143000"/>
          </a:xfrm>
        </p:spPr>
        <p:txBody>
          <a:bodyPr>
            <a:normAutofit/>
          </a:bodyPr>
          <a:lstStyle/>
          <a:p>
            <a:r>
              <a:rPr lang="en-US" dirty="0"/>
              <a:t>Enrollment Capacity Management</a:t>
            </a:r>
          </a:p>
        </p:txBody>
      </p:sp>
      <p:sp>
        <p:nvSpPr>
          <p:cNvPr id="3" name="Content Placeholder 2"/>
          <p:cNvSpPr>
            <a:spLocks noGrp="1"/>
          </p:cNvSpPr>
          <p:nvPr>
            <p:ph idx="1"/>
          </p:nvPr>
        </p:nvSpPr>
        <p:spPr>
          <a:xfrm>
            <a:off x="685800" y="1143000"/>
            <a:ext cx="7772400" cy="5257800"/>
          </a:xfrm>
        </p:spPr>
        <p:txBody>
          <a:bodyPr/>
          <a:lstStyle/>
          <a:p>
            <a:endParaRPr lang="en-US" dirty="0"/>
          </a:p>
          <a:p>
            <a:r>
              <a:rPr lang="en-US" sz="2800" dirty="0"/>
              <a:t>Enrollment drop down menu up to room capacity</a:t>
            </a:r>
          </a:p>
          <a:p>
            <a:r>
              <a:rPr lang="en-US" sz="2800" dirty="0"/>
              <a:t>Waitlist drop down menu up to 100</a:t>
            </a:r>
          </a:p>
        </p:txBody>
      </p:sp>
      <p:pic>
        <p:nvPicPr>
          <p:cNvPr id="6146" name="Picture 2" descr="Enrollment cap management scre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8631" y="2816472"/>
            <a:ext cx="5430192" cy="3055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A3B9111F-877B-1B46-805A-DF6BB7876DFE}" type="slidenum">
              <a:rPr lang="en-US" smtClean="0">
                <a:solidFill>
                  <a:schemeClr val="tx1"/>
                </a:solidFill>
              </a:rPr>
              <a:t>11</a:t>
            </a:fld>
            <a:endParaRPr lang="en-US" dirty="0">
              <a:solidFill>
                <a:schemeClr val="tx1"/>
              </a:solidFill>
            </a:endParaRPr>
          </a:p>
        </p:txBody>
      </p:sp>
    </p:spTree>
    <p:extLst>
      <p:ext uri="{BB962C8B-B14F-4D97-AF65-F5344CB8AC3E}">
        <p14:creationId xmlns:p14="http://schemas.microsoft.com/office/powerpoint/2010/main" val="34471084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991" y="649837"/>
            <a:ext cx="8707582" cy="1143000"/>
          </a:xfrm>
        </p:spPr>
        <p:txBody>
          <a:bodyPr>
            <a:normAutofit fontScale="90000"/>
          </a:bodyPr>
          <a:lstStyle/>
          <a:p>
            <a:r>
              <a:rPr lang="en-US" dirty="0"/>
              <a:t>Administrative Drop for Non-Attendance</a:t>
            </a:r>
          </a:p>
        </p:txBody>
      </p:sp>
      <p:sp>
        <p:nvSpPr>
          <p:cNvPr id="3" name="Content Placeholder 2"/>
          <p:cNvSpPr>
            <a:spLocks noGrp="1"/>
          </p:cNvSpPr>
          <p:nvPr>
            <p:ph idx="1"/>
          </p:nvPr>
        </p:nvSpPr>
        <p:spPr/>
        <p:txBody>
          <a:bodyPr>
            <a:normAutofit fontScale="77500" lnSpcReduction="20000"/>
          </a:bodyPr>
          <a:lstStyle/>
          <a:p>
            <a:r>
              <a:rPr lang="en-US" dirty="0"/>
              <a:t>Should be completed even if there is no waitlist</a:t>
            </a:r>
          </a:p>
          <a:p>
            <a:endParaRPr lang="en-US" dirty="0"/>
          </a:p>
          <a:p>
            <a:r>
              <a:rPr lang="en-US" dirty="0"/>
              <a:t>Students dropped for first day non-attendance at department/instructor discretion</a:t>
            </a:r>
          </a:p>
          <a:p>
            <a:pPr marL="0" indent="0">
              <a:buNone/>
            </a:pPr>
            <a:endParaRPr lang="en-US" dirty="0"/>
          </a:p>
          <a:p>
            <a:r>
              <a:rPr lang="en-US" dirty="0"/>
              <a:t>This is completed in self-service &gt; Admin Apps&gt; Drop for Non-Attendance</a:t>
            </a:r>
          </a:p>
          <a:p>
            <a:pPr marL="0" indent="0">
              <a:buNone/>
            </a:pPr>
            <a:endParaRPr lang="en-US" dirty="0"/>
          </a:p>
          <a:p>
            <a:r>
              <a:rPr lang="en-US" dirty="0"/>
              <a:t>Departments should e-mail students who have been dropped</a:t>
            </a:r>
          </a:p>
          <a:p>
            <a:pPr marL="0" indent="0">
              <a:buNone/>
            </a:pPr>
            <a:endParaRPr lang="en-US" dirty="0"/>
          </a:p>
          <a:p>
            <a:r>
              <a:rPr lang="en-US" dirty="0"/>
              <a:t>Contact Records for access</a:t>
            </a:r>
          </a:p>
          <a:p>
            <a:endParaRPr lang="en-US" dirty="0"/>
          </a:p>
          <a:p>
            <a:endParaRPr lang="en-US" dirty="0"/>
          </a:p>
          <a:p>
            <a:pPr marL="274320" lvl="1" indent="0">
              <a:buNone/>
            </a:pPr>
            <a:endParaRPr lang="en-US" dirty="0"/>
          </a:p>
        </p:txBody>
      </p:sp>
      <p:sp>
        <p:nvSpPr>
          <p:cNvPr id="5" name="Slide Number Placeholder 4"/>
          <p:cNvSpPr>
            <a:spLocks noGrp="1"/>
          </p:cNvSpPr>
          <p:nvPr>
            <p:ph type="sldNum" sz="quarter" idx="12"/>
          </p:nvPr>
        </p:nvSpPr>
        <p:spPr/>
        <p:txBody>
          <a:bodyPr/>
          <a:lstStyle/>
          <a:p>
            <a:fld id="{A3B9111F-877B-1B46-805A-DF6BB7876DFE}" type="slidenum">
              <a:rPr lang="en-US" smtClean="0">
                <a:solidFill>
                  <a:schemeClr val="tx1"/>
                </a:solidFill>
              </a:rPr>
              <a:t>12</a:t>
            </a:fld>
            <a:endParaRPr lang="en-US" dirty="0">
              <a:solidFill>
                <a:schemeClr val="tx1"/>
              </a:solidFill>
            </a:endParaRPr>
          </a:p>
        </p:txBody>
      </p:sp>
    </p:spTree>
    <p:extLst>
      <p:ext uri="{BB962C8B-B14F-4D97-AF65-F5344CB8AC3E}">
        <p14:creationId xmlns:p14="http://schemas.microsoft.com/office/powerpoint/2010/main" val="8172478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Late Registration</a:t>
            </a:r>
          </a:p>
        </p:txBody>
      </p:sp>
      <p:sp>
        <p:nvSpPr>
          <p:cNvPr id="3" name="Content Placeholder 2"/>
          <p:cNvSpPr>
            <a:spLocks noGrp="1"/>
          </p:cNvSpPr>
          <p:nvPr>
            <p:ph idx="1"/>
          </p:nvPr>
        </p:nvSpPr>
        <p:spPr/>
        <p:txBody>
          <a:bodyPr/>
          <a:lstStyle/>
          <a:p>
            <a:pPr indent="-342900"/>
            <a:r>
              <a:rPr lang="en-US" dirty="0"/>
              <a:t>Through third week of the semester</a:t>
            </a:r>
          </a:p>
          <a:p>
            <a:pPr indent="-342900"/>
            <a:endParaRPr lang="en-US" dirty="0"/>
          </a:p>
          <a:p>
            <a:pPr indent="-342900"/>
            <a:r>
              <a:rPr lang="en-US" dirty="0"/>
              <a:t>$100 late registration fee </a:t>
            </a:r>
          </a:p>
          <a:p>
            <a:pPr indent="-342900"/>
            <a:endParaRPr lang="en-US" dirty="0"/>
          </a:p>
          <a:p>
            <a:pPr indent="-342900"/>
            <a:r>
              <a:rPr lang="en-US" dirty="0"/>
              <a:t>$100 late payment fee</a:t>
            </a:r>
          </a:p>
          <a:p>
            <a:pPr indent="-342900"/>
            <a:endParaRPr lang="en-US" dirty="0"/>
          </a:p>
          <a:p>
            <a:pPr indent="-342900"/>
            <a:r>
              <a:rPr lang="en-US" dirty="0"/>
              <a:t>Must confirm fire code adherence </a:t>
            </a:r>
          </a:p>
          <a:p>
            <a:pPr indent="-342900"/>
            <a:endParaRPr lang="en-US" dirty="0"/>
          </a:p>
          <a:p>
            <a:pPr indent="-342900"/>
            <a:endParaRPr lang="en-US" dirty="0"/>
          </a:p>
          <a:p>
            <a:pPr lvl="1"/>
            <a:endParaRPr lang="en-US" dirty="0"/>
          </a:p>
        </p:txBody>
      </p:sp>
      <p:sp>
        <p:nvSpPr>
          <p:cNvPr id="4" name="TextBox 3"/>
          <p:cNvSpPr txBox="1"/>
          <p:nvPr/>
        </p:nvSpPr>
        <p:spPr>
          <a:xfrm>
            <a:off x="2732184" y="5956886"/>
            <a:ext cx="3922004" cy="338554"/>
          </a:xfrm>
          <a:prstGeom prst="rect">
            <a:avLst/>
          </a:prstGeom>
          <a:noFill/>
        </p:spPr>
        <p:txBody>
          <a:bodyPr wrap="square" rtlCol="0">
            <a:spAutoFit/>
          </a:bodyPr>
          <a:lstStyle/>
          <a:p>
            <a:r>
              <a:rPr lang="en-US" sz="1600" dirty="0">
                <a:hlinkClick r:id="rId3"/>
              </a:rPr>
              <a:t>Late Registration/Course Transfer Form</a:t>
            </a:r>
            <a:endParaRPr lang="en-US" sz="1600" dirty="0"/>
          </a:p>
        </p:txBody>
      </p:sp>
      <p:sp>
        <p:nvSpPr>
          <p:cNvPr id="5" name="Slide Number Placeholder 4"/>
          <p:cNvSpPr>
            <a:spLocks noGrp="1"/>
          </p:cNvSpPr>
          <p:nvPr>
            <p:ph type="sldNum" sz="quarter" idx="12"/>
          </p:nvPr>
        </p:nvSpPr>
        <p:spPr/>
        <p:txBody>
          <a:bodyPr/>
          <a:lstStyle/>
          <a:p>
            <a:fld id="{A3B9111F-877B-1B46-805A-DF6BB7876DFE}" type="slidenum">
              <a:rPr lang="en-US" smtClean="0">
                <a:solidFill>
                  <a:schemeClr val="tx1"/>
                </a:solidFill>
              </a:rPr>
              <a:t>13</a:t>
            </a:fld>
            <a:endParaRPr lang="en-US" dirty="0">
              <a:solidFill>
                <a:schemeClr val="tx1"/>
              </a:solidFill>
            </a:endParaRPr>
          </a:p>
        </p:txBody>
      </p:sp>
    </p:spTree>
    <p:extLst>
      <p:ext uri="{BB962C8B-B14F-4D97-AF65-F5344CB8AC3E}">
        <p14:creationId xmlns:p14="http://schemas.microsoft.com/office/powerpoint/2010/main" val="20452482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Course Transfer</a:t>
            </a:r>
          </a:p>
        </p:txBody>
      </p:sp>
      <p:sp>
        <p:nvSpPr>
          <p:cNvPr id="3" name="Content Placeholder 2"/>
          <p:cNvSpPr>
            <a:spLocks noGrp="1"/>
          </p:cNvSpPr>
          <p:nvPr>
            <p:ph idx="1"/>
          </p:nvPr>
        </p:nvSpPr>
        <p:spPr>
          <a:xfrm>
            <a:off x="457200" y="1266940"/>
            <a:ext cx="8229600" cy="5266062"/>
          </a:xfrm>
        </p:spPr>
        <p:txBody>
          <a:bodyPr>
            <a:normAutofit fontScale="92500" lnSpcReduction="20000"/>
          </a:bodyPr>
          <a:lstStyle/>
          <a:p>
            <a:r>
              <a:rPr lang="en-US" dirty="0"/>
              <a:t>Request for Course Transfer does </a:t>
            </a:r>
            <a:r>
              <a:rPr lang="en-US" u="sng" dirty="0"/>
              <a:t>not</a:t>
            </a:r>
            <a:r>
              <a:rPr lang="en-US" dirty="0"/>
              <a:t> result in additional fee</a:t>
            </a:r>
          </a:p>
          <a:p>
            <a:r>
              <a:rPr lang="en-US" dirty="0"/>
              <a:t>Students may switch sections of the same course OR move to a pre-</a:t>
            </a:r>
            <a:r>
              <a:rPr lang="en-US" dirty="0" err="1"/>
              <a:t>req</a:t>
            </a:r>
            <a:r>
              <a:rPr lang="en-US" dirty="0"/>
              <a:t> or beginner course if not prepared for the current course</a:t>
            </a:r>
          </a:p>
          <a:p>
            <a:r>
              <a:rPr lang="en-US" dirty="0"/>
              <a:t>Course transfer period is after add/drop week. Timeframe varies from 2-3 weeks. Refer to the Academic Calendar for specifics</a:t>
            </a:r>
          </a:p>
          <a:p>
            <a:r>
              <a:rPr lang="en-US" dirty="0"/>
              <a:t>Room Capacity/Fire Code adherence must be confirmed!</a:t>
            </a:r>
          </a:p>
          <a:p>
            <a:r>
              <a:rPr lang="en-US" dirty="0"/>
              <a:t>Students cannot course transfer between terms or parts of term (e.g. Summer A to Summer B)</a:t>
            </a:r>
          </a:p>
          <a:p>
            <a:endParaRPr lang="en-US" dirty="0"/>
          </a:p>
        </p:txBody>
      </p:sp>
      <p:sp>
        <p:nvSpPr>
          <p:cNvPr id="5" name="Slide Number Placeholder 4"/>
          <p:cNvSpPr>
            <a:spLocks noGrp="1"/>
          </p:cNvSpPr>
          <p:nvPr>
            <p:ph type="sldNum" sz="quarter" idx="12"/>
          </p:nvPr>
        </p:nvSpPr>
        <p:spPr/>
        <p:txBody>
          <a:bodyPr/>
          <a:lstStyle/>
          <a:p>
            <a:fld id="{A3B9111F-877B-1B46-805A-DF6BB7876DFE}" type="slidenum">
              <a:rPr lang="en-US" smtClean="0">
                <a:solidFill>
                  <a:schemeClr val="tx1"/>
                </a:solidFill>
              </a:rPr>
              <a:t>14</a:t>
            </a:fld>
            <a:endParaRPr lang="en-US" dirty="0">
              <a:solidFill>
                <a:schemeClr val="tx1"/>
              </a:solidFill>
            </a:endParaRPr>
          </a:p>
        </p:txBody>
      </p:sp>
    </p:spTree>
    <p:extLst>
      <p:ext uri="{BB962C8B-B14F-4D97-AF65-F5344CB8AC3E}">
        <p14:creationId xmlns:p14="http://schemas.microsoft.com/office/powerpoint/2010/main" val="23551466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6365"/>
            <a:ext cx="8229600" cy="1143000"/>
          </a:xfrm>
        </p:spPr>
        <p:txBody>
          <a:bodyPr>
            <a:noAutofit/>
          </a:bodyPr>
          <a:lstStyle/>
          <a:p>
            <a:r>
              <a:rPr lang="en-US" sz="4000" dirty="0"/>
              <a:t>Administrative Drop for Non-Payment</a:t>
            </a:r>
          </a:p>
        </p:txBody>
      </p:sp>
      <p:sp>
        <p:nvSpPr>
          <p:cNvPr id="3" name="Content Placeholder 2"/>
          <p:cNvSpPr>
            <a:spLocks noGrp="1"/>
          </p:cNvSpPr>
          <p:nvPr>
            <p:ph idx="1"/>
          </p:nvPr>
        </p:nvSpPr>
        <p:spPr/>
        <p:txBody>
          <a:bodyPr>
            <a:normAutofit fontScale="92500" lnSpcReduction="20000"/>
          </a:bodyPr>
          <a:lstStyle/>
          <a:p>
            <a:r>
              <a:rPr lang="en-US" dirty="0"/>
              <a:t>Any financial transaction prevents an administrative drop for non-payment</a:t>
            </a:r>
          </a:p>
          <a:p>
            <a:endParaRPr lang="en-US" dirty="0"/>
          </a:p>
          <a:p>
            <a:r>
              <a:rPr lang="en-US" dirty="0"/>
              <a:t>Students MUST drop and not rely on administrative drop for non-payment</a:t>
            </a:r>
          </a:p>
          <a:p>
            <a:endParaRPr lang="en-US" dirty="0"/>
          </a:p>
          <a:p>
            <a:r>
              <a:rPr lang="en-US" dirty="0"/>
              <a:t>Reinstatement  - $100 re-registration fee</a:t>
            </a:r>
          </a:p>
          <a:p>
            <a:endParaRPr lang="en-US" dirty="0"/>
          </a:p>
          <a:p>
            <a:r>
              <a:rPr lang="en-US" dirty="0"/>
              <a:t>No guarantee a student will get back into all dropped courses</a:t>
            </a:r>
          </a:p>
        </p:txBody>
      </p:sp>
      <p:sp>
        <p:nvSpPr>
          <p:cNvPr id="5" name="Slide Number Placeholder 4"/>
          <p:cNvSpPr>
            <a:spLocks noGrp="1"/>
          </p:cNvSpPr>
          <p:nvPr>
            <p:ph type="sldNum" sz="quarter" idx="12"/>
          </p:nvPr>
        </p:nvSpPr>
        <p:spPr/>
        <p:txBody>
          <a:bodyPr/>
          <a:lstStyle/>
          <a:p>
            <a:fld id="{A3B9111F-877B-1B46-805A-DF6BB7876DFE}" type="slidenum">
              <a:rPr lang="en-US" smtClean="0">
                <a:solidFill>
                  <a:schemeClr val="tx1"/>
                </a:solidFill>
              </a:rPr>
              <a:t>15</a:t>
            </a:fld>
            <a:endParaRPr lang="en-US" dirty="0">
              <a:solidFill>
                <a:schemeClr val="tx1"/>
              </a:solidFill>
            </a:endParaRPr>
          </a:p>
        </p:txBody>
      </p:sp>
    </p:spTree>
    <p:extLst>
      <p:ext uri="{BB962C8B-B14F-4D97-AF65-F5344CB8AC3E}">
        <p14:creationId xmlns:p14="http://schemas.microsoft.com/office/powerpoint/2010/main" val="10467291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Reinstatement</a:t>
            </a:r>
          </a:p>
        </p:txBody>
      </p:sp>
      <p:sp>
        <p:nvSpPr>
          <p:cNvPr id="3" name="Content Placeholder 2"/>
          <p:cNvSpPr>
            <a:spLocks noGrp="1"/>
          </p:cNvSpPr>
          <p:nvPr>
            <p:ph idx="1"/>
          </p:nvPr>
        </p:nvSpPr>
        <p:spPr/>
        <p:txBody>
          <a:bodyPr>
            <a:normAutofit fontScale="92500" lnSpcReduction="20000"/>
          </a:bodyPr>
          <a:lstStyle/>
          <a:p>
            <a:r>
              <a:rPr lang="en-US" dirty="0"/>
              <a:t>Re-Registration fee - $100</a:t>
            </a:r>
          </a:p>
          <a:p>
            <a:pPr lvl="1"/>
            <a:r>
              <a:rPr lang="en-US" dirty="0"/>
              <a:t>Students who were administratively dropped for non-payment and want to re-register must reinstate into all previously registered classes (closed classes are not reinstated)</a:t>
            </a:r>
          </a:p>
          <a:p>
            <a:pPr lvl="1"/>
            <a:r>
              <a:rPr lang="en-US" dirty="0"/>
              <a:t>Reinstatement period starts after the administrative drop for non-payment and generally runs through the end of the 3</a:t>
            </a:r>
            <a:r>
              <a:rPr lang="en-US" baseline="30000" dirty="0"/>
              <a:t>rd</a:t>
            </a:r>
            <a:r>
              <a:rPr lang="en-US" dirty="0"/>
              <a:t> week of classes. Refer to the Academic Calendar for specific dates</a:t>
            </a:r>
          </a:p>
          <a:p>
            <a:pPr lvl="1"/>
            <a:r>
              <a:rPr lang="en-US" dirty="0"/>
              <a:t>Reinstated students must pay immediately and may be administratively dropped again if payment is not received or aid is not pending </a:t>
            </a:r>
          </a:p>
        </p:txBody>
      </p:sp>
      <p:sp>
        <p:nvSpPr>
          <p:cNvPr id="5" name="Slide Number Placeholder 4"/>
          <p:cNvSpPr>
            <a:spLocks noGrp="1"/>
          </p:cNvSpPr>
          <p:nvPr>
            <p:ph type="sldNum" sz="quarter" idx="12"/>
          </p:nvPr>
        </p:nvSpPr>
        <p:spPr/>
        <p:txBody>
          <a:bodyPr/>
          <a:lstStyle/>
          <a:p>
            <a:fld id="{A3B9111F-877B-1B46-805A-DF6BB7876DFE}" type="slidenum">
              <a:rPr lang="en-US" smtClean="0">
                <a:solidFill>
                  <a:schemeClr val="tx1"/>
                </a:solidFill>
              </a:rPr>
              <a:t>16</a:t>
            </a:fld>
            <a:endParaRPr lang="en-US" dirty="0">
              <a:solidFill>
                <a:schemeClr val="tx1"/>
              </a:solidFill>
            </a:endParaRPr>
          </a:p>
        </p:txBody>
      </p:sp>
    </p:spTree>
    <p:extLst>
      <p:ext uri="{BB962C8B-B14F-4D97-AF65-F5344CB8AC3E}">
        <p14:creationId xmlns:p14="http://schemas.microsoft.com/office/powerpoint/2010/main" val="19660665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9723"/>
            <a:ext cx="8229600" cy="1143000"/>
          </a:xfrm>
        </p:spPr>
        <p:txBody>
          <a:bodyPr/>
          <a:lstStyle/>
          <a:p>
            <a:r>
              <a:rPr lang="en-US" dirty="0"/>
              <a:t>Academic Activity Tracking</a:t>
            </a:r>
          </a:p>
        </p:txBody>
      </p:sp>
      <p:sp>
        <p:nvSpPr>
          <p:cNvPr id="3" name="Content Placeholder 2"/>
          <p:cNvSpPr>
            <a:spLocks noGrp="1"/>
          </p:cNvSpPr>
          <p:nvPr>
            <p:ph idx="1"/>
          </p:nvPr>
        </p:nvSpPr>
        <p:spPr/>
        <p:txBody>
          <a:bodyPr>
            <a:normAutofit fontScale="92500" lnSpcReduction="10000"/>
          </a:bodyPr>
          <a:lstStyle/>
          <a:p>
            <a:r>
              <a:rPr lang="en-US" dirty="0"/>
              <a:t>The US Department of Education (ED) requires institutions to document whether or not a student initiated attendance in enrolled courses for which the student receives Title IV aid by performing and documenting an academically-related activity.</a:t>
            </a:r>
          </a:p>
          <a:p>
            <a:r>
              <a:rPr lang="en-US" dirty="0"/>
              <a:t>Students who are not marked as having engaged in academic activity cannot and will not be provided federal aid for that course regardless of enrollment status.</a:t>
            </a:r>
          </a:p>
        </p:txBody>
      </p:sp>
      <p:sp>
        <p:nvSpPr>
          <p:cNvPr id="4" name="Slide Number Placeholder 3"/>
          <p:cNvSpPr>
            <a:spLocks noGrp="1"/>
          </p:cNvSpPr>
          <p:nvPr>
            <p:ph type="sldNum" sz="quarter" idx="12"/>
          </p:nvPr>
        </p:nvSpPr>
        <p:spPr/>
        <p:txBody>
          <a:bodyPr/>
          <a:lstStyle/>
          <a:p>
            <a:fld id="{A3B9111F-877B-1B46-805A-DF6BB7876DFE}" type="slidenum">
              <a:rPr lang="en-US" smtClean="0">
                <a:solidFill>
                  <a:schemeClr val="tx1"/>
                </a:solidFill>
              </a:rPr>
              <a:t>17</a:t>
            </a:fld>
            <a:endParaRPr lang="en-US" dirty="0">
              <a:solidFill>
                <a:schemeClr val="tx1"/>
              </a:solidFill>
            </a:endParaRPr>
          </a:p>
        </p:txBody>
      </p:sp>
    </p:spTree>
    <p:extLst>
      <p:ext uri="{BB962C8B-B14F-4D97-AF65-F5344CB8AC3E}">
        <p14:creationId xmlns:p14="http://schemas.microsoft.com/office/powerpoint/2010/main" val="9487908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7332"/>
            <a:ext cx="8229600" cy="1143000"/>
          </a:xfrm>
        </p:spPr>
        <p:txBody>
          <a:bodyPr/>
          <a:lstStyle/>
          <a:p>
            <a:r>
              <a:rPr lang="en-US" dirty="0"/>
              <a:t>Academic Activity Tracking</a:t>
            </a:r>
          </a:p>
        </p:txBody>
      </p:sp>
      <p:graphicFrame>
        <p:nvGraphicFramePr>
          <p:cNvPr id="7" name="object 5"/>
          <p:cNvGraphicFramePr>
            <a:graphicFrameLocks noGrp="1"/>
          </p:cNvGraphicFramePr>
          <p:nvPr>
            <p:extLst>
              <p:ext uri="{D42A27DB-BD31-4B8C-83A1-F6EECF244321}">
                <p14:modId xmlns:p14="http://schemas.microsoft.com/office/powerpoint/2010/main" val="3912147010"/>
              </p:ext>
            </p:extLst>
          </p:nvPr>
        </p:nvGraphicFramePr>
        <p:xfrm>
          <a:off x="1520328" y="1136922"/>
          <a:ext cx="5971144" cy="4708126"/>
        </p:xfrm>
        <a:graphic>
          <a:graphicData uri="http://schemas.openxmlformats.org/drawingml/2006/table">
            <a:tbl>
              <a:tblPr firstRow="1" bandRow="1">
                <a:tableStyleId>{2D5ABB26-0587-4C30-8999-92F81FD0307C}</a:tableStyleId>
              </a:tblPr>
              <a:tblGrid>
                <a:gridCol w="2985509">
                  <a:extLst>
                    <a:ext uri="{9D8B030D-6E8A-4147-A177-3AD203B41FA5}">
                      <a16:colId xmlns:a16="http://schemas.microsoft.com/office/drawing/2014/main" val="20000"/>
                    </a:ext>
                  </a:extLst>
                </a:gridCol>
                <a:gridCol w="2985635">
                  <a:extLst>
                    <a:ext uri="{9D8B030D-6E8A-4147-A177-3AD203B41FA5}">
                      <a16:colId xmlns:a16="http://schemas.microsoft.com/office/drawing/2014/main" val="20001"/>
                    </a:ext>
                  </a:extLst>
                </a:gridCol>
              </a:tblGrid>
              <a:tr h="530549">
                <a:tc>
                  <a:txBody>
                    <a:bodyPr/>
                    <a:lstStyle/>
                    <a:p>
                      <a:pPr>
                        <a:lnSpc>
                          <a:spcPct val="100000"/>
                        </a:lnSpc>
                        <a:spcBef>
                          <a:spcPts val="50"/>
                        </a:spcBef>
                      </a:pPr>
                      <a:endParaRPr sz="1500" dirty="0">
                        <a:latin typeface="Times New Roman"/>
                        <a:cs typeface="Times New Roman"/>
                      </a:endParaRPr>
                    </a:p>
                    <a:p>
                      <a:pPr algn="ctr">
                        <a:lnSpc>
                          <a:spcPct val="100000"/>
                        </a:lnSpc>
                      </a:pPr>
                      <a:r>
                        <a:rPr sz="1250" b="1" spc="5" dirty="0">
                          <a:solidFill>
                            <a:schemeClr val="tx1"/>
                          </a:solidFill>
                          <a:latin typeface="Calibri"/>
                          <a:cs typeface="Calibri"/>
                        </a:rPr>
                        <a:t>Academically</a:t>
                      </a:r>
                      <a:r>
                        <a:rPr lang="en-US" sz="1250" b="1" spc="5" dirty="0">
                          <a:solidFill>
                            <a:schemeClr val="tx1"/>
                          </a:solidFill>
                          <a:latin typeface="Calibri"/>
                          <a:cs typeface="Calibri"/>
                        </a:rPr>
                        <a:t> r</a:t>
                      </a:r>
                      <a:r>
                        <a:rPr sz="1250" b="1" spc="5" dirty="0">
                          <a:solidFill>
                            <a:schemeClr val="tx1"/>
                          </a:solidFill>
                          <a:latin typeface="Calibri"/>
                          <a:cs typeface="Calibri"/>
                        </a:rPr>
                        <a:t>elated</a:t>
                      </a:r>
                      <a:r>
                        <a:rPr sz="1250" b="1" spc="-85" dirty="0">
                          <a:solidFill>
                            <a:schemeClr val="tx1"/>
                          </a:solidFill>
                          <a:latin typeface="Calibri"/>
                          <a:cs typeface="Calibri"/>
                        </a:rPr>
                        <a:t> </a:t>
                      </a:r>
                      <a:r>
                        <a:rPr lang="en-US" sz="1250" b="1" dirty="0">
                          <a:solidFill>
                            <a:schemeClr val="tx1"/>
                          </a:solidFill>
                          <a:latin typeface="Calibri"/>
                          <a:cs typeface="Calibri"/>
                        </a:rPr>
                        <a:t>a</a:t>
                      </a:r>
                      <a:r>
                        <a:rPr sz="1250" b="1" dirty="0">
                          <a:solidFill>
                            <a:schemeClr val="tx1"/>
                          </a:solidFill>
                          <a:latin typeface="Calibri"/>
                          <a:cs typeface="Calibri"/>
                        </a:rPr>
                        <a:t>ctivities</a:t>
                      </a:r>
                      <a:endParaRPr sz="1250" dirty="0">
                        <a:solidFill>
                          <a:schemeClr val="tx1"/>
                        </a:solidFill>
                        <a:latin typeface="Calibri"/>
                        <a:cs typeface="Calibri"/>
                      </a:endParaRPr>
                    </a:p>
                  </a:txBody>
                  <a:tcPr marL="0" marR="0" marT="635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chemeClr val="tx2">
                        <a:lumMod val="60000"/>
                        <a:lumOff val="40000"/>
                      </a:schemeClr>
                    </a:solidFill>
                  </a:tcPr>
                </a:tc>
                <a:tc>
                  <a:txBody>
                    <a:bodyPr/>
                    <a:lstStyle/>
                    <a:p>
                      <a:pPr marL="422275" marR="407670" indent="-9525">
                        <a:lnSpc>
                          <a:spcPct val="100000"/>
                        </a:lnSpc>
                        <a:spcBef>
                          <a:spcPts val="1025"/>
                        </a:spcBef>
                      </a:pPr>
                      <a:r>
                        <a:rPr sz="1250" b="1" i="1" spc="5" dirty="0">
                          <a:solidFill>
                            <a:schemeClr val="tx1"/>
                          </a:solidFill>
                          <a:latin typeface="Calibri"/>
                          <a:cs typeface="Calibri"/>
                        </a:rPr>
                        <a:t>Academically</a:t>
                      </a:r>
                      <a:r>
                        <a:rPr lang="en-US" sz="1250" b="1" i="1" spc="5" dirty="0">
                          <a:solidFill>
                            <a:schemeClr val="tx1"/>
                          </a:solidFill>
                          <a:latin typeface="Calibri"/>
                          <a:cs typeface="Calibri"/>
                        </a:rPr>
                        <a:t> r</a:t>
                      </a:r>
                      <a:r>
                        <a:rPr sz="1250" b="1" i="1" spc="5" dirty="0">
                          <a:solidFill>
                            <a:schemeClr val="tx1"/>
                          </a:solidFill>
                          <a:latin typeface="Calibri"/>
                          <a:cs typeface="Calibri"/>
                        </a:rPr>
                        <a:t>elated</a:t>
                      </a:r>
                      <a:r>
                        <a:rPr sz="1250" b="1" i="1" spc="-130" dirty="0">
                          <a:solidFill>
                            <a:schemeClr val="tx1"/>
                          </a:solidFill>
                          <a:latin typeface="Calibri"/>
                          <a:cs typeface="Calibri"/>
                        </a:rPr>
                        <a:t> </a:t>
                      </a:r>
                      <a:r>
                        <a:rPr lang="en-US" sz="1250" b="1" i="1" dirty="0">
                          <a:solidFill>
                            <a:schemeClr val="tx1"/>
                          </a:solidFill>
                          <a:latin typeface="Calibri"/>
                          <a:cs typeface="Calibri"/>
                        </a:rPr>
                        <a:t>a</a:t>
                      </a:r>
                      <a:r>
                        <a:rPr sz="1250" b="1" i="1" dirty="0">
                          <a:solidFill>
                            <a:schemeClr val="tx1"/>
                          </a:solidFill>
                          <a:latin typeface="Calibri"/>
                          <a:cs typeface="Calibri"/>
                        </a:rPr>
                        <a:t>ctivities  </a:t>
                      </a:r>
                      <a:r>
                        <a:rPr lang="en-US" sz="1250" b="1" i="1" spc="10" dirty="0">
                          <a:solidFill>
                            <a:schemeClr val="tx1"/>
                          </a:solidFill>
                          <a:latin typeface="Calibri"/>
                          <a:cs typeface="Calibri"/>
                        </a:rPr>
                        <a:t>f</a:t>
                      </a:r>
                      <a:r>
                        <a:rPr sz="1250" b="1" i="1" spc="10" dirty="0">
                          <a:solidFill>
                            <a:schemeClr val="tx1"/>
                          </a:solidFill>
                          <a:latin typeface="Calibri"/>
                          <a:cs typeface="Calibri"/>
                        </a:rPr>
                        <a:t>or</a:t>
                      </a:r>
                      <a:r>
                        <a:rPr sz="1250" b="1" i="1" spc="-75" dirty="0">
                          <a:solidFill>
                            <a:schemeClr val="tx1"/>
                          </a:solidFill>
                          <a:latin typeface="Calibri"/>
                          <a:cs typeface="Calibri"/>
                        </a:rPr>
                        <a:t> </a:t>
                      </a:r>
                      <a:r>
                        <a:rPr lang="en-US" sz="1250" b="1" i="1" spc="15" dirty="0">
                          <a:solidFill>
                            <a:schemeClr val="tx1"/>
                          </a:solidFill>
                          <a:latin typeface="Calibri"/>
                          <a:cs typeface="Calibri"/>
                        </a:rPr>
                        <a:t>d</a:t>
                      </a:r>
                      <a:r>
                        <a:rPr sz="1250" b="1" i="1" spc="15" dirty="0">
                          <a:solidFill>
                            <a:schemeClr val="tx1"/>
                          </a:solidFill>
                          <a:latin typeface="Calibri"/>
                          <a:cs typeface="Calibri"/>
                        </a:rPr>
                        <a:t>istance</a:t>
                      </a:r>
                      <a:r>
                        <a:rPr lang="en-US" sz="1250" b="1" i="1" spc="-105" dirty="0">
                          <a:solidFill>
                            <a:schemeClr val="tx1"/>
                          </a:solidFill>
                          <a:latin typeface="Calibri"/>
                          <a:cs typeface="Calibri"/>
                        </a:rPr>
                        <a:t>-e</a:t>
                      </a:r>
                      <a:r>
                        <a:rPr sz="1250" b="1" i="1" spc="5" dirty="0">
                          <a:solidFill>
                            <a:schemeClr val="tx1"/>
                          </a:solidFill>
                          <a:latin typeface="Calibri"/>
                          <a:cs typeface="Calibri"/>
                        </a:rPr>
                        <a:t>ducation</a:t>
                      </a:r>
                      <a:r>
                        <a:rPr lang="en-US" sz="1250" b="1" i="1" spc="-75" dirty="0">
                          <a:solidFill>
                            <a:schemeClr val="tx1"/>
                          </a:solidFill>
                          <a:latin typeface="Calibri"/>
                          <a:cs typeface="Calibri"/>
                        </a:rPr>
                        <a:t> </a:t>
                      </a:r>
                      <a:r>
                        <a:rPr lang="en-US" sz="1250" b="1" i="1" spc="10" dirty="0">
                          <a:solidFill>
                            <a:schemeClr val="tx1"/>
                          </a:solidFill>
                          <a:latin typeface="Calibri"/>
                          <a:cs typeface="Calibri"/>
                        </a:rPr>
                        <a:t>c</a:t>
                      </a:r>
                      <a:r>
                        <a:rPr sz="1250" b="1" i="1" spc="10" dirty="0">
                          <a:solidFill>
                            <a:schemeClr val="tx1"/>
                          </a:solidFill>
                          <a:latin typeface="Calibri"/>
                          <a:cs typeface="Calibri"/>
                        </a:rPr>
                        <a:t>ourses</a:t>
                      </a:r>
                      <a:endParaRPr sz="1250" dirty="0">
                        <a:solidFill>
                          <a:schemeClr val="tx1"/>
                        </a:solidFill>
                        <a:latin typeface="Calibri"/>
                        <a:cs typeface="Calibri"/>
                      </a:endParaRPr>
                    </a:p>
                  </a:txBody>
                  <a:tcPr marL="0" marR="0" marT="13017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chemeClr val="accent3">
                        <a:lumMod val="75000"/>
                      </a:schemeClr>
                    </a:solidFill>
                  </a:tcPr>
                </a:tc>
                <a:extLst>
                  <a:ext uri="{0D108BD9-81ED-4DB2-BD59-A6C34878D82A}">
                    <a16:rowId xmlns:a16="http://schemas.microsoft.com/office/drawing/2014/main" val="10000"/>
                  </a:ext>
                </a:extLst>
              </a:tr>
              <a:tr h="706584">
                <a:tc>
                  <a:txBody>
                    <a:bodyPr/>
                    <a:lstStyle/>
                    <a:p>
                      <a:pPr marL="104775" marR="93980" algn="ctr">
                        <a:lnSpc>
                          <a:spcPct val="100000"/>
                        </a:lnSpc>
                        <a:spcBef>
                          <a:spcPts val="1050"/>
                        </a:spcBef>
                      </a:pPr>
                      <a:r>
                        <a:rPr sz="1250" spc="15" dirty="0">
                          <a:latin typeface="Calibri"/>
                          <a:cs typeface="Calibri"/>
                        </a:rPr>
                        <a:t>Physically</a:t>
                      </a:r>
                      <a:r>
                        <a:rPr sz="1250" spc="-45" dirty="0">
                          <a:latin typeface="Calibri"/>
                          <a:cs typeface="Calibri"/>
                        </a:rPr>
                        <a:t> </a:t>
                      </a:r>
                      <a:r>
                        <a:rPr sz="1250" dirty="0">
                          <a:latin typeface="Calibri"/>
                          <a:cs typeface="Calibri"/>
                        </a:rPr>
                        <a:t>attending</a:t>
                      </a:r>
                      <a:r>
                        <a:rPr sz="1250" spc="-70" dirty="0">
                          <a:latin typeface="Calibri"/>
                          <a:cs typeface="Calibri"/>
                        </a:rPr>
                        <a:t> </a:t>
                      </a:r>
                      <a:r>
                        <a:rPr sz="1250" spc="10" dirty="0">
                          <a:latin typeface="Calibri"/>
                          <a:cs typeface="Calibri"/>
                        </a:rPr>
                        <a:t>a</a:t>
                      </a:r>
                      <a:r>
                        <a:rPr sz="1250" spc="-80" dirty="0">
                          <a:latin typeface="Calibri"/>
                          <a:cs typeface="Calibri"/>
                        </a:rPr>
                        <a:t> </a:t>
                      </a:r>
                      <a:r>
                        <a:rPr sz="1250" spc="10" dirty="0">
                          <a:latin typeface="Calibri"/>
                          <a:cs typeface="Calibri"/>
                        </a:rPr>
                        <a:t>class</a:t>
                      </a:r>
                      <a:r>
                        <a:rPr sz="1250" spc="-45" dirty="0">
                          <a:latin typeface="Calibri"/>
                          <a:cs typeface="Calibri"/>
                        </a:rPr>
                        <a:t> </a:t>
                      </a:r>
                      <a:r>
                        <a:rPr sz="1250" spc="5" dirty="0">
                          <a:latin typeface="Calibri"/>
                          <a:cs typeface="Calibri"/>
                        </a:rPr>
                        <a:t>where</a:t>
                      </a:r>
                      <a:r>
                        <a:rPr sz="1250" spc="-95" dirty="0">
                          <a:latin typeface="Calibri"/>
                          <a:cs typeface="Calibri"/>
                        </a:rPr>
                        <a:t> </a:t>
                      </a:r>
                      <a:r>
                        <a:rPr sz="1250" spc="5" dirty="0">
                          <a:latin typeface="Calibri"/>
                          <a:cs typeface="Calibri"/>
                        </a:rPr>
                        <a:t>there</a:t>
                      </a:r>
                      <a:r>
                        <a:rPr sz="1250" spc="-95" dirty="0">
                          <a:latin typeface="Calibri"/>
                          <a:cs typeface="Calibri"/>
                        </a:rPr>
                        <a:t> </a:t>
                      </a:r>
                      <a:r>
                        <a:rPr sz="1250" spc="10" dirty="0">
                          <a:latin typeface="Calibri"/>
                          <a:cs typeface="Calibri"/>
                        </a:rPr>
                        <a:t>is  </a:t>
                      </a:r>
                      <a:r>
                        <a:rPr sz="1250" spc="5" dirty="0">
                          <a:latin typeface="Calibri"/>
                          <a:cs typeface="Calibri"/>
                        </a:rPr>
                        <a:t>an </a:t>
                      </a:r>
                      <a:r>
                        <a:rPr sz="1250" spc="15" dirty="0">
                          <a:latin typeface="Calibri"/>
                          <a:cs typeface="Calibri"/>
                        </a:rPr>
                        <a:t>opportunity </a:t>
                      </a:r>
                      <a:r>
                        <a:rPr sz="1250" dirty="0">
                          <a:latin typeface="Calibri"/>
                          <a:cs typeface="Calibri"/>
                        </a:rPr>
                        <a:t>for direct interaction  </a:t>
                      </a:r>
                      <a:r>
                        <a:rPr sz="1250" spc="-5" dirty="0">
                          <a:latin typeface="Calibri"/>
                          <a:cs typeface="Calibri"/>
                        </a:rPr>
                        <a:t>between </a:t>
                      </a:r>
                      <a:r>
                        <a:rPr sz="1250" spc="15" dirty="0">
                          <a:latin typeface="Calibri"/>
                          <a:cs typeface="Calibri"/>
                        </a:rPr>
                        <a:t>instructor </a:t>
                      </a:r>
                      <a:r>
                        <a:rPr sz="1250" spc="5" dirty="0">
                          <a:latin typeface="Calibri"/>
                          <a:cs typeface="Calibri"/>
                        </a:rPr>
                        <a:t>and</a:t>
                      </a:r>
                      <a:r>
                        <a:rPr sz="1250" spc="-180" dirty="0">
                          <a:latin typeface="Calibri"/>
                          <a:cs typeface="Calibri"/>
                        </a:rPr>
                        <a:t> </a:t>
                      </a:r>
                      <a:r>
                        <a:rPr sz="1250" spc="5" dirty="0">
                          <a:latin typeface="Calibri"/>
                          <a:cs typeface="Calibri"/>
                        </a:rPr>
                        <a:t>students</a:t>
                      </a:r>
                      <a:endParaRPr sz="1250" dirty="0">
                        <a:latin typeface="Calibri"/>
                        <a:cs typeface="Calibri"/>
                      </a:endParaRPr>
                    </a:p>
                  </a:txBody>
                  <a:tcPr marL="0" marR="0" marT="13335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chemeClr val="tx2">
                        <a:lumMod val="40000"/>
                        <a:lumOff val="60000"/>
                      </a:schemeClr>
                    </a:solidFill>
                  </a:tcPr>
                </a:tc>
                <a:tc>
                  <a:txBody>
                    <a:bodyPr/>
                    <a:lstStyle/>
                    <a:p>
                      <a:pPr>
                        <a:lnSpc>
                          <a:spcPct val="100000"/>
                        </a:lnSpc>
                        <a:spcBef>
                          <a:spcPts val="20"/>
                        </a:spcBef>
                      </a:pPr>
                      <a:endParaRPr sz="2200" dirty="0">
                        <a:latin typeface="Times New Roman"/>
                        <a:cs typeface="Times New Roman"/>
                      </a:endParaRPr>
                    </a:p>
                    <a:p>
                      <a:pPr marL="10160" algn="ctr">
                        <a:lnSpc>
                          <a:spcPct val="100000"/>
                        </a:lnSpc>
                        <a:spcBef>
                          <a:spcPts val="5"/>
                        </a:spcBef>
                      </a:pPr>
                      <a:r>
                        <a:rPr sz="1250" spc="20" dirty="0">
                          <a:latin typeface="Calibri"/>
                          <a:cs typeface="Calibri"/>
                        </a:rPr>
                        <a:t>Submission</a:t>
                      </a:r>
                      <a:r>
                        <a:rPr sz="1250" spc="-65" dirty="0">
                          <a:latin typeface="Calibri"/>
                          <a:cs typeface="Calibri"/>
                        </a:rPr>
                        <a:t> </a:t>
                      </a:r>
                      <a:r>
                        <a:rPr sz="1250" spc="10" dirty="0">
                          <a:latin typeface="Calibri"/>
                          <a:cs typeface="Calibri"/>
                        </a:rPr>
                        <a:t>of</a:t>
                      </a:r>
                      <a:r>
                        <a:rPr sz="1250" spc="-80" dirty="0">
                          <a:latin typeface="Calibri"/>
                          <a:cs typeface="Calibri"/>
                        </a:rPr>
                        <a:t> </a:t>
                      </a:r>
                      <a:r>
                        <a:rPr sz="1250" spc="5" dirty="0">
                          <a:latin typeface="Calibri"/>
                          <a:cs typeface="Calibri"/>
                        </a:rPr>
                        <a:t>an</a:t>
                      </a:r>
                      <a:r>
                        <a:rPr sz="1250" spc="-65" dirty="0">
                          <a:latin typeface="Calibri"/>
                          <a:cs typeface="Calibri"/>
                        </a:rPr>
                        <a:t> </a:t>
                      </a:r>
                      <a:r>
                        <a:rPr sz="1250" spc="5" dirty="0">
                          <a:latin typeface="Calibri"/>
                          <a:cs typeface="Calibri"/>
                        </a:rPr>
                        <a:t>academic</a:t>
                      </a:r>
                      <a:r>
                        <a:rPr sz="1250" spc="-80" dirty="0">
                          <a:latin typeface="Calibri"/>
                          <a:cs typeface="Calibri"/>
                        </a:rPr>
                        <a:t> </a:t>
                      </a:r>
                      <a:r>
                        <a:rPr sz="1250" spc="15" dirty="0">
                          <a:latin typeface="Calibri"/>
                          <a:cs typeface="Calibri"/>
                        </a:rPr>
                        <a:t>assignment</a:t>
                      </a:r>
                      <a:endParaRPr sz="1250" dirty="0">
                        <a:latin typeface="Calibri"/>
                        <a:cs typeface="Calibri"/>
                      </a:endParaRPr>
                    </a:p>
                  </a:txBody>
                  <a:tcPr marL="0" marR="0" marT="2540" marB="0">
                    <a:lnL w="12700">
                      <a:solidFill>
                        <a:srgbClr val="FFFFFF"/>
                      </a:solidFill>
                      <a:prstDash val="solid"/>
                    </a:lnL>
                    <a:lnR w="12700">
                      <a:solidFill>
                        <a:srgbClr val="FFFFFF"/>
                      </a:solidFill>
                      <a:prstDash val="solid"/>
                    </a:lnR>
                    <a:lnT w="38100">
                      <a:solidFill>
                        <a:srgbClr val="FFFFFF"/>
                      </a:solidFill>
                      <a:prstDash val="solid"/>
                    </a:lnT>
                    <a:solidFill>
                      <a:schemeClr val="accent3">
                        <a:lumMod val="60000"/>
                        <a:lumOff val="40000"/>
                      </a:schemeClr>
                    </a:solidFill>
                  </a:tcPr>
                </a:tc>
                <a:extLst>
                  <a:ext uri="{0D108BD9-81ED-4DB2-BD59-A6C34878D82A}">
                    <a16:rowId xmlns:a16="http://schemas.microsoft.com/office/drawing/2014/main" val="10001"/>
                  </a:ext>
                </a:extLst>
              </a:tr>
              <a:tr h="409397">
                <a:tc>
                  <a:txBody>
                    <a:bodyPr/>
                    <a:lstStyle/>
                    <a:p>
                      <a:pPr marR="10795" algn="ctr">
                        <a:lnSpc>
                          <a:spcPct val="100000"/>
                        </a:lnSpc>
                        <a:spcBef>
                          <a:spcPts val="1195"/>
                        </a:spcBef>
                      </a:pPr>
                      <a:r>
                        <a:rPr sz="1250" spc="20" dirty="0">
                          <a:latin typeface="Calibri"/>
                          <a:cs typeface="Calibri"/>
                        </a:rPr>
                        <a:t>Submitting</a:t>
                      </a:r>
                      <a:r>
                        <a:rPr sz="1250" spc="-85" dirty="0">
                          <a:latin typeface="Calibri"/>
                          <a:cs typeface="Calibri"/>
                        </a:rPr>
                        <a:t> </a:t>
                      </a:r>
                      <a:r>
                        <a:rPr sz="1250" spc="5" dirty="0">
                          <a:latin typeface="Calibri"/>
                          <a:cs typeface="Calibri"/>
                        </a:rPr>
                        <a:t>an</a:t>
                      </a:r>
                      <a:r>
                        <a:rPr sz="1250" spc="-80" dirty="0">
                          <a:latin typeface="Calibri"/>
                          <a:cs typeface="Calibri"/>
                        </a:rPr>
                        <a:t> </a:t>
                      </a:r>
                      <a:r>
                        <a:rPr sz="1250" spc="5" dirty="0">
                          <a:latin typeface="Calibri"/>
                          <a:cs typeface="Calibri"/>
                        </a:rPr>
                        <a:t>academic</a:t>
                      </a:r>
                      <a:r>
                        <a:rPr sz="1250" spc="-95" dirty="0">
                          <a:latin typeface="Calibri"/>
                          <a:cs typeface="Calibri"/>
                        </a:rPr>
                        <a:t> </a:t>
                      </a:r>
                      <a:r>
                        <a:rPr sz="1250" spc="5" dirty="0">
                          <a:latin typeface="Calibri"/>
                          <a:cs typeface="Calibri"/>
                        </a:rPr>
                        <a:t>assignment</a:t>
                      </a:r>
                      <a:endParaRPr sz="1250" dirty="0">
                        <a:latin typeface="Calibri"/>
                        <a:cs typeface="Calibri"/>
                      </a:endParaRPr>
                    </a:p>
                  </a:txBody>
                  <a:tcPr marL="0" marR="0" marT="151765" marB="0">
                    <a:lnL w="12700">
                      <a:solidFill>
                        <a:srgbClr val="FFFFFF"/>
                      </a:solidFill>
                      <a:prstDash val="solid"/>
                    </a:lnL>
                    <a:lnT w="12700">
                      <a:solidFill>
                        <a:srgbClr val="FFFFFF"/>
                      </a:solidFill>
                      <a:prstDash val="solid"/>
                    </a:lnT>
                    <a:lnB w="12700">
                      <a:solidFill>
                        <a:srgbClr val="FFFFFF"/>
                      </a:solidFill>
                      <a:prstDash val="solid"/>
                    </a:lnB>
                    <a:solidFill>
                      <a:schemeClr val="tx2">
                        <a:lumMod val="20000"/>
                        <a:lumOff val="80000"/>
                      </a:schemeClr>
                    </a:solidFill>
                  </a:tcPr>
                </a:tc>
                <a:tc>
                  <a:txBody>
                    <a:bodyPr/>
                    <a:lstStyle/>
                    <a:p>
                      <a:pPr algn="ctr">
                        <a:lnSpc>
                          <a:spcPct val="100000"/>
                        </a:lnSpc>
                        <a:spcBef>
                          <a:spcPts val="1245"/>
                        </a:spcBef>
                      </a:pPr>
                      <a:r>
                        <a:rPr sz="1250" spc="20" dirty="0">
                          <a:latin typeface="Calibri"/>
                          <a:cs typeface="Calibri"/>
                        </a:rPr>
                        <a:t>Submission</a:t>
                      </a:r>
                      <a:r>
                        <a:rPr sz="1250" spc="-80" dirty="0">
                          <a:latin typeface="Calibri"/>
                          <a:cs typeface="Calibri"/>
                        </a:rPr>
                        <a:t> </a:t>
                      </a:r>
                      <a:r>
                        <a:rPr sz="1250" spc="5" dirty="0">
                          <a:latin typeface="Calibri"/>
                          <a:cs typeface="Calibri"/>
                        </a:rPr>
                        <a:t>of</a:t>
                      </a:r>
                      <a:r>
                        <a:rPr sz="1250" spc="-95" dirty="0">
                          <a:latin typeface="Calibri"/>
                          <a:cs typeface="Calibri"/>
                        </a:rPr>
                        <a:t> </a:t>
                      </a:r>
                      <a:r>
                        <a:rPr sz="1250" spc="5" dirty="0">
                          <a:latin typeface="Calibri"/>
                          <a:cs typeface="Calibri"/>
                        </a:rPr>
                        <a:t>an</a:t>
                      </a:r>
                      <a:r>
                        <a:rPr sz="1250" spc="-80" dirty="0">
                          <a:latin typeface="Calibri"/>
                          <a:cs typeface="Calibri"/>
                        </a:rPr>
                        <a:t> </a:t>
                      </a:r>
                      <a:r>
                        <a:rPr sz="1250" spc="-10" dirty="0">
                          <a:latin typeface="Calibri"/>
                          <a:cs typeface="Calibri"/>
                        </a:rPr>
                        <a:t>exam</a:t>
                      </a:r>
                      <a:endParaRPr sz="1250" dirty="0">
                        <a:latin typeface="Calibri"/>
                        <a:cs typeface="Calibri"/>
                      </a:endParaRPr>
                    </a:p>
                  </a:txBody>
                  <a:tcPr marL="0" marR="0" marT="158115" marB="0">
                    <a:solidFill>
                      <a:schemeClr val="accent3">
                        <a:lumMod val="40000"/>
                        <a:lumOff val="60000"/>
                      </a:schemeClr>
                    </a:solidFill>
                  </a:tcPr>
                </a:tc>
                <a:extLst>
                  <a:ext uri="{0D108BD9-81ED-4DB2-BD59-A6C34878D82A}">
                    <a16:rowId xmlns:a16="http://schemas.microsoft.com/office/drawing/2014/main" val="10002"/>
                  </a:ext>
                </a:extLst>
              </a:tr>
              <a:tr h="605317">
                <a:tc>
                  <a:txBody>
                    <a:bodyPr/>
                    <a:lstStyle/>
                    <a:p>
                      <a:pPr marL="94615" marR="83185" algn="ctr">
                        <a:lnSpc>
                          <a:spcPct val="100000"/>
                        </a:lnSpc>
                        <a:spcBef>
                          <a:spcPts val="295"/>
                        </a:spcBef>
                      </a:pPr>
                      <a:r>
                        <a:rPr sz="1250" spc="-5" dirty="0">
                          <a:latin typeface="Calibri"/>
                          <a:cs typeface="Calibri"/>
                        </a:rPr>
                        <a:t>Taking</a:t>
                      </a:r>
                      <a:r>
                        <a:rPr sz="1250" spc="-65" dirty="0">
                          <a:latin typeface="Calibri"/>
                          <a:cs typeface="Calibri"/>
                        </a:rPr>
                        <a:t> </a:t>
                      </a:r>
                      <a:r>
                        <a:rPr sz="1250" spc="5" dirty="0">
                          <a:latin typeface="Calibri"/>
                          <a:cs typeface="Calibri"/>
                        </a:rPr>
                        <a:t>an</a:t>
                      </a:r>
                      <a:r>
                        <a:rPr sz="1250" spc="-65" dirty="0">
                          <a:latin typeface="Calibri"/>
                          <a:cs typeface="Calibri"/>
                        </a:rPr>
                        <a:t> </a:t>
                      </a:r>
                      <a:r>
                        <a:rPr sz="1250" dirty="0">
                          <a:latin typeface="Calibri"/>
                          <a:cs typeface="Calibri"/>
                        </a:rPr>
                        <a:t>exam,</a:t>
                      </a:r>
                      <a:r>
                        <a:rPr sz="1250" spc="-10" dirty="0">
                          <a:latin typeface="Calibri"/>
                          <a:cs typeface="Calibri"/>
                        </a:rPr>
                        <a:t> </a:t>
                      </a:r>
                      <a:r>
                        <a:rPr sz="1250" spc="10" dirty="0">
                          <a:latin typeface="Calibri"/>
                          <a:cs typeface="Calibri"/>
                        </a:rPr>
                        <a:t>completing</a:t>
                      </a:r>
                      <a:r>
                        <a:rPr sz="1250" spc="-65" dirty="0">
                          <a:latin typeface="Calibri"/>
                          <a:cs typeface="Calibri"/>
                        </a:rPr>
                        <a:t> </a:t>
                      </a:r>
                      <a:r>
                        <a:rPr sz="1250" spc="5" dirty="0">
                          <a:latin typeface="Calibri"/>
                          <a:cs typeface="Calibri"/>
                        </a:rPr>
                        <a:t>an</a:t>
                      </a:r>
                      <a:r>
                        <a:rPr sz="1250" spc="-65" dirty="0">
                          <a:latin typeface="Calibri"/>
                          <a:cs typeface="Calibri"/>
                        </a:rPr>
                        <a:t> </a:t>
                      </a:r>
                      <a:r>
                        <a:rPr sz="1250" dirty="0">
                          <a:latin typeface="Calibri"/>
                          <a:cs typeface="Calibri"/>
                        </a:rPr>
                        <a:t>interactive  </a:t>
                      </a:r>
                      <a:r>
                        <a:rPr sz="1250" spc="10" dirty="0">
                          <a:latin typeface="Calibri"/>
                          <a:cs typeface="Calibri"/>
                        </a:rPr>
                        <a:t>tutorial</a:t>
                      </a:r>
                      <a:r>
                        <a:rPr lang="en-US" sz="1250" spc="10" dirty="0">
                          <a:latin typeface="Calibri"/>
                          <a:cs typeface="Calibri"/>
                        </a:rPr>
                        <a:t> </a:t>
                      </a:r>
                      <a:r>
                        <a:rPr sz="1250" spc="5" dirty="0">
                          <a:latin typeface="Calibri"/>
                          <a:cs typeface="Calibri"/>
                        </a:rPr>
                        <a:t>or </a:t>
                      </a:r>
                      <a:r>
                        <a:rPr sz="1250" spc="10" dirty="0">
                          <a:latin typeface="Calibri"/>
                          <a:cs typeface="Calibri"/>
                        </a:rPr>
                        <a:t>participating in </a:t>
                      </a:r>
                      <a:r>
                        <a:rPr sz="1250" spc="5" dirty="0">
                          <a:latin typeface="Calibri"/>
                          <a:cs typeface="Calibri"/>
                        </a:rPr>
                        <a:t>computer-  </a:t>
                      </a:r>
                      <a:r>
                        <a:rPr sz="1250" spc="15" dirty="0">
                          <a:latin typeface="Calibri"/>
                          <a:cs typeface="Calibri"/>
                        </a:rPr>
                        <a:t>assisted</a:t>
                      </a:r>
                      <a:r>
                        <a:rPr sz="1250" spc="-114" dirty="0">
                          <a:latin typeface="Calibri"/>
                          <a:cs typeface="Calibri"/>
                        </a:rPr>
                        <a:t> </a:t>
                      </a:r>
                      <a:r>
                        <a:rPr sz="1250" spc="5" dirty="0">
                          <a:latin typeface="Calibri"/>
                          <a:cs typeface="Calibri"/>
                        </a:rPr>
                        <a:t>instruction</a:t>
                      </a:r>
                      <a:endParaRPr sz="1250" dirty="0">
                        <a:latin typeface="Calibri"/>
                        <a:cs typeface="Calibri"/>
                      </a:endParaRPr>
                    </a:p>
                  </a:txBody>
                  <a:tcPr marL="0" marR="0" marT="374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tx2">
                        <a:lumMod val="40000"/>
                        <a:lumOff val="60000"/>
                      </a:schemeClr>
                    </a:solidFill>
                  </a:tcPr>
                </a:tc>
                <a:tc>
                  <a:txBody>
                    <a:bodyPr/>
                    <a:lstStyle/>
                    <a:p>
                      <a:pPr marL="146050" marR="128270" indent="-13970" algn="ctr">
                        <a:lnSpc>
                          <a:spcPct val="100000"/>
                        </a:lnSpc>
                        <a:spcBef>
                          <a:spcPts val="345"/>
                        </a:spcBef>
                      </a:pPr>
                      <a:r>
                        <a:rPr sz="1250" spc="5" dirty="0">
                          <a:latin typeface="Calibri"/>
                          <a:cs typeface="Calibri"/>
                        </a:rPr>
                        <a:t>Documented </a:t>
                      </a:r>
                      <a:r>
                        <a:rPr sz="1250" spc="10" dirty="0">
                          <a:latin typeface="Calibri"/>
                          <a:cs typeface="Calibri"/>
                        </a:rPr>
                        <a:t>participation in </a:t>
                      </a:r>
                      <a:r>
                        <a:rPr sz="1250" spc="5" dirty="0">
                          <a:latin typeface="Calibri"/>
                          <a:cs typeface="Calibri"/>
                        </a:rPr>
                        <a:t>an  </a:t>
                      </a:r>
                      <a:r>
                        <a:rPr sz="1250" spc="10" dirty="0">
                          <a:latin typeface="Calibri"/>
                          <a:cs typeface="Calibri"/>
                        </a:rPr>
                        <a:t>interactive</a:t>
                      </a:r>
                      <a:r>
                        <a:rPr sz="1250" spc="-105" dirty="0">
                          <a:latin typeface="Calibri"/>
                          <a:cs typeface="Calibri"/>
                        </a:rPr>
                        <a:t> </a:t>
                      </a:r>
                      <a:r>
                        <a:rPr sz="1250" spc="10" dirty="0">
                          <a:latin typeface="Calibri"/>
                          <a:cs typeface="Calibri"/>
                        </a:rPr>
                        <a:t>tutorial</a:t>
                      </a:r>
                      <a:r>
                        <a:rPr sz="1250" spc="-70" dirty="0">
                          <a:latin typeface="Calibri"/>
                          <a:cs typeface="Calibri"/>
                        </a:rPr>
                        <a:t> </a:t>
                      </a:r>
                      <a:r>
                        <a:rPr sz="1250" spc="5" dirty="0">
                          <a:latin typeface="Calibri"/>
                          <a:cs typeface="Calibri"/>
                        </a:rPr>
                        <a:t>or</a:t>
                      </a:r>
                      <a:r>
                        <a:rPr sz="1250" spc="-70" dirty="0">
                          <a:latin typeface="Calibri"/>
                          <a:cs typeface="Calibri"/>
                        </a:rPr>
                        <a:t> </a:t>
                      </a:r>
                      <a:r>
                        <a:rPr sz="1250" dirty="0">
                          <a:latin typeface="Calibri"/>
                          <a:cs typeface="Calibri"/>
                        </a:rPr>
                        <a:t>computer-assisted  </a:t>
                      </a:r>
                      <a:r>
                        <a:rPr sz="1250" spc="15" dirty="0">
                          <a:latin typeface="Calibri"/>
                          <a:cs typeface="Calibri"/>
                        </a:rPr>
                        <a:t>instruction</a:t>
                      </a:r>
                      <a:endParaRPr sz="1250" dirty="0">
                        <a:latin typeface="Calibri"/>
                        <a:cs typeface="Calibri"/>
                      </a:endParaRPr>
                    </a:p>
                  </a:txBody>
                  <a:tcPr marL="0" marR="0" marT="43815" marB="0">
                    <a:lnL w="12700">
                      <a:solidFill>
                        <a:srgbClr val="FFFFFF"/>
                      </a:solidFill>
                      <a:prstDash val="solid"/>
                    </a:lnL>
                    <a:lnR w="12700">
                      <a:solidFill>
                        <a:srgbClr val="FFFFFF"/>
                      </a:solidFill>
                      <a:prstDash val="solid"/>
                    </a:lnR>
                    <a:lnB w="12700">
                      <a:solidFill>
                        <a:srgbClr val="FFFFFF"/>
                      </a:solidFill>
                      <a:prstDash val="solid"/>
                    </a:lnB>
                    <a:solidFill>
                      <a:schemeClr val="accent3">
                        <a:lumMod val="60000"/>
                        <a:lumOff val="40000"/>
                      </a:schemeClr>
                    </a:solidFill>
                  </a:tcPr>
                </a:tc>
                <a:extLst>
                  <a:ext uri="{0D108BD9-81ED-4DB2-BD59-A6C34878D82A}">
                    <a16:rowId xmlns:a16="http://schemas.microsoft.com/office/drawing/2014/main" val="10003"/>
                  </a:ext>
                </a:extLst>
              </a:tr>
              <a:tr h="651771">
                <a:tc>
                  <a:txBody>
                    <a:bodyPr/>
                    <a:lstStyle/>
                    <a:p>
                      <a:pPr marL="1019810" marR="134620" indent="-868044">
                        <a:lnSpc>
                          <a:spcPct val="100000"/>
                        </a:lnSpc>
                        <a:spcBef>
                          <a:spcPts val="305"/>
                        </a:spcBef>
                      </a:pPr>
                      <a:r>
                        <a:rPr sz="1250" spc="15" dirty="0">
                          <a:latin typeface="Calibri"/>
                          <a:cs typeface="Calibri"/>
                        </a:rPr>
                        <a:t>Attending</a:t>
                      </a:r>
                      <a:r>
                        <a:rPr sz="1250" spc="-60" dirty="0">
                          <a:latin typeface="Calibri"/>
                          <a:cs typeface="Calibri"/>
                        </a:rPr>
                        <a:t> </a:t>
                      </a:r>
                      <a:r>
                        <a:rPr sz="1250" spc="10" dirty="0">
                          <a:latin typeface="Calibri"/>
                          <a:cs typeface="Calibri"/>
                        </a:rPr>
                        <a:t>a</a:t>
                      </a:r>
                      <a:r>
                        <a:rPr sz="1250" spc="-70" dirty="0">
                          <a:latin typeface="Calibri"/>
                          <a:cs typeface="Calibri"/>
                        </a:rPr>
                        <a:t> </a:t>
                      </a:r>
                      <a:r>
                        <a:rPr sz="1250" spc="20" dirty="0">
                          <a:latin typeface="Calibri"/>
                          <a:cs typeface="Calibri"/>
                        </a:rPr>
                        <a:t>study</a:t>
                      </a:r>
                      <a:r>
                        <a:rPr sz="1250" spc="-40" dirty="0">
                          <a:latin typeface="Calibri"/>
                          <a:cs typeface="Calibri"/>
                        </a:rPr>
                        <a:t> </a:t>
                      </a:r>
                      <a:r>
                        <a:rPr sz="1250" spc="10" dirty="0">
                          <a:latin typeface="Calibri"/>
                          <a:cs typeface="Calibri"/>
                        </a:rPr>
                        <a:t>group</a:t>
                      </a:r>
                      <a:r>
                        <a:rPr sz="1250" spc="-55" dirty="0">
                          <a:latin typeface="Calibri"/>
                          <a:cs typeface="Calibri"/>
                        </a:rPr>
                        <a:t> </a:t>
                      </a:r>
                      <a:r>
                        <a:rPr sz="1250" spc="10" dirty="0">
                          <a:latin typeface="Calibri"/>
                          <a:cs typeface="Calibri"/>
                        </a:rPr>
                        <a:t>that</a:t>
                      </a:r>
                      <a:r>
                        <a:rPr sz="1250" spc="-114" dirty="0">
                          <a:latin typeface="Calibri"/>
                          <a:cs typeface="Calibri"/>
                        </a:rPr>
                        <a:t> </a:t>
                      </a:r>
                      <a:r>
                        <a:rPr sz="1250" spc="10" dirty="0">
                          <a:latin typeface="Calibri"/>
                          <a:cs typeface="Calibri"/>
                        </a:rPr>
                        <a:t>is</a:t>
                      </a:r>
                      <a:r>
                        <a:rPr sz="1250" spc="-35" dirty="0">
                          <a:latin typeface="Calibri"/>
                          <a:cs typeface="Calibri"/>
                        </a:rPr>
                        <a:t> </a:t>
                      </a:r>
                      <a:r>
                        <a:rPr sz="1250" spc="10" dirty="0">
                          <a:latin typeface="Calibri"/>
                          <a:cs typeface="Calibri"/>
                        </a:rPr>
                        <a:t>assigned  by </a:t>
                      </a:r>
                      <a:r>
                        <a:rPr sz="1250" spc="15" dirty="0">
                          <a:latin typeface="Calibri"/>
                          <a:cs typeface="Calibri"/>
                        </a:rPr>
                        <a:t>the</a:t>
                      </a:r>
                      <a:r>
                        <a:rPr sz="1250" spc="-130" dirty="0">
                          <a:latin typeface="Calibri"/>
                          <a:cs typeface="Calibri"/>
                        </a:rPr>
                        <a:t> </a:t>
                      </a:r>
                      <a:r>
                        <a:rPr sz="1250" spc="10" dirty="0">
                          <a:latin typeface="Calibri"/>
                          <a:cs typeface="Calibri"/>
                        </a:rPr>
                        <a:t>school</a:t>
                      </a:r>
                      <a:endParaRPr sz="1250" dirty="0">
                        <a:latin typeface="Calibri"/>
                        <a:cs typeface="Calibri"/>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tx2">
                        <a:lumMod val="20000"/>
                        <a:lumOff val="80000"/>
                      </a:schemeClr>
                    </a:solidFill>
                  </a:tcPr>
                </a:tc>
                <a:tc>
                  <a:txBody>
                    <a:bodyPr/>
                    <a:lstStyle/>
                    <a:p>
                      <a:pPr marL="126364" marR="118745" indent="-1270" algn="ctr">
                        <a:lnSpc>
                          <a:spcPct val="100000"/>
                        </a:lnSpc>
                        <a:spcBef>
                          <a:spcPts val="305"/>
                        </a:spcBef>
                      </a:pPr>
                      <a:r>
                        <a:rPr sz="1250" spc="10" dirty="0">
                          <a:latin typeface="Calibri"/>
                          <a:cs typeface="Calibri"/>
                        </a:rPr>
                        <a:t>A </a:t>
                      </a:r>
                      <a:r>
                        <a:rPr sz="1250" spc="15" dirty="0">
                          <a:latin typeface="Calibri"/>
                          <a:cs typeface="Calibri"/>
                        </a:rPr>
                        <a:t>posting </a:t>
                      </a:r>
                      <a:r>
                        <a:rPr sz="1250" spc="10" dirty="0">
                          <a:latin typeface="Calibri"/>
                          <a:cs typeface="Calibri"/>
                        </a:rPr>
                        <a:t>by </a:t>
                      </a:r>
                      <a:r>
                        <a:rPr sz="1250" spc="15" dirty="0">
                          <a:latin typeface="Calibri"/>
                          <a:cs typeface="Calibri"/>
                        </a:rPr>
                        <a:t>the </a:t>
                      </a:r>
                      <a:r>
                        <a:rPr sz="1250" spc="10" dirty="0">
                          <a:latin typeface="Calibri"/>
                          <a:cs typeface="Calibri"/>
                        </a:rPr>
                        <a:t>student showing </a:t>
                      </a:r>
                      <a:r>
                        <a:rPr sz="1250" spc="15" dirty="0">
                          <a:latin typeface="Calibri"/>
                          <a:cs typeface="Calibri"/>
                        </a:rPr>
                        <a:t>the  </a:t>
                      </a:r>
                      <a:r>
                        <a:rPr sz="1250" spc="10" dirty="0">
                          <a:latin typeface="Calibri"/>
                          <a:cs typeface="Calibri"/>
                        </a:rPr>
                        <a:t>student’s</a:t>
                      </a:r>
                      <a:r>
                        <a:rPr sz="1250" spc="-50" dirty="0">
                          <a:latin typeface="Calibri"/>
                          <a:cs typeface="Calibri"/>
                        </a:rPr>
                        <a:t> </a:t>
                      </a:r>
                      <a:r>
                        <a:rPr sz="1250" spc="5" dirty="0">
                          <a:latin typeface="Calibri"/>
                          <a:cs typeface="Calibri"/>
                        </a:rPr>
                        <a:t>participation</a:t>
                      </a:r>
                      <a:r>
                        <a:rPr sz="1250" spc="-70" dirty="0">
                          <a:latin typeface="Calibri"/>
                          <a:cs typeface="Calibri"/>
                        </a:rPr>
                        <a:t> </a:t>
                      </a:r>
                      <a:r>
                        <a:rPr sz="1250" spc="10" dirty="0">
                          <a:latin typeface="Calibri"/>
                          <a:cs typeface="Calibri"/>
                        </a:rPr>
                        <a:t>in</a:t>
                      </a:r>
                      <a:r>
                        <a:rPr sz="1250" spc="-70" dirty="0">
                          <a:latin typeface="Calibri"/>
                          <a:cs typeface="Calibri"/>
                        </a:rPr>
                        <a:t> </a:t>
                      </a:r>
                      <a:r>
                        <a:rPr sz="1250" dirty="0">
                          <a:latin typeface="Calibri"/>
                          <a:cs typeface="Calibri"/>
                        </a:rPr>
                        <a:t>an</a:t>
                      </a:r>
                      <a:r>
                        <a:rPr sz="1250" spc="-70" dirty="0">
                          <a:latin typeface="Calibri"/>
                          <a:cs typeface="Calibri"/>
                        </a:rPr>
                        <a:t> </a:t>
                      </a:r>
                      <a:r>
                        <a:rPr sz="1250" spc="10" dirty="0">
                          <a:latin typeface="Calibri"/>
                          <a:cs typeface="Calibri"/>
                        </a:rPr>
                        <a:t>online</a:t>
                      </a:r>
                      <a:r>
                        <a:rPr sz="1250" spc="-105" dirty="0">
                          <a:latin typeface="Calibri"/>
                          <a:cs typeface="Calibri"/>
                        </a:rPr>
                        <a:t> </a:t>
                      </a:r>
                      <a:r>
                        <a:rPr sz="1250" spc="20" dirty="0">
                          <a:latin typeface="Calibri"/>
                          <a:cs typeface="Calibri"/>
                        </a:rPr>
                        <a:t>study  </a:t>
                      </a:r>
                      <a:r>
                        <a:rPr sz="1250" spc="10" dirty="0">
                          <a:latin typeface="Calibri"/>
                          <a:cs typeface="Calibri"/>
                        </a:rPr>
                        <a:t>group</a:t>
                      </a:r>
                      <a:r>
                        <a:rPr sz="1250" spc="-55" dirty="0">
                          <a:latin typeface="Calibri"/>
                          <a:cs typeface="Calibri"/>
                        </a:rPr>
                        <a:t> </a:t>
                      </a:r>
                      <a:r>
                        <a:rPr sz="1250" spc="10" dirty="0">
                          <a:latin typeface="Calibri"/>
                          <a:cs typeface="Calibri"/>
                        </a:rPr>
                        <a:t>that</a:t>
                      </a:r>
                      <a:r>
                        <a:rPr sz="1250" spc="-40" dirty="0">
                          <a:latin typeface="Calibri"/>
                          <a:cs typeface="Calibri"/>
                        </a:rPr>
                        <a:t> </a:t>
                      </a:r>
                      <a:r>
                        <a:rPr sz="1250" spc="10" dirty="0">
                          <a:latin typeface="Calibri"/>
                          <a:cs typeface="Calibri"/>
                        </a:rPr>
                        <a:t>is</a:t>
                      </a:r>
                      <a:r>
                        <a:rPr sz="1250" spc="-35" dirty="0">
                          <a:latin typeface="Calibri"/>
                          <a:cs typeface="Calibri"/>
                        </a:rPr>
                        <a:t> </a:t>
                      </a:r>
                      <a:r>
                        <a:rPr sz="1250" spc="10" dirty="0">
                          <a:latin typeface="Calibri"/>
                          <a:cs typeface="Calibri"/>
                        </a:rPr>
                        <a:t>assigned</a:t>
                      </a:r>
                      <a:r>
                        <a:rPr sz="1250" spc="-55" dirty="0">
                          <a:latin typeface="Calibri"/>
                          <a:cs typeface="Calibri"/>
                        </a:rPr>
                        <a:t> </a:t>
                      </a:r>
                      <a:r>
                        <a:rPr sz="1250" spc="10" dirty="0">
                          <a:latin typeface="Calibri"/>
                          <a:cs typeface="Calibri"/>
                        </a:rPr>
                        <a:t>by</a:t>
                      </a:r>
                      <a:r>
                        <a:rPr sz="1250" spc="-35" dirty="0">
                          <a:latin typeface="Calibri"/>
                          <a:cs typeface="Calibri"/>
                        </a:rPr>
                        <a:t> </a:t>
                      </a:r>
                      <a:r>
                        <a:rPr sz="1250" spc="15" dirty="0">
                          <a:latin typeface="Calibri"/>
                          <a:cs typeface="Calibri"/>
                        </a:rPr>
                        <a:t>the</a:t>
                      </a:r>
                      <a:r>
                        <a:rPr sz="1250" spc="-95" dirty="0">
                          <a:latin typeface="Calibri"/>
                          <a:cs typeface="Calibri"/>
                        </a:rPr>
                        <a:t> </a:t>
                      </a:r>
                      <a:r>
                        <a:rPr sz="1250" spc="10" dirty="0">
                          <a:latin typeface="Calibri"/>
                          <a:cs typeface="Calibri"/>
                        </a:rPr>
                        <a:t>institution</a:t>
                      </a:r>
                      <a:endParaRPr sz="1250" dirty="0">
                        <a:latin typeface="Calibri"/>
                        <a:cs typeface="Calibri"/>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accent3">
                        <a:lumMod val="40000"/>
                        <a:lumOff val="60000"/>
                      </a:schemeClr>
                    </a:solidFill>
                  </a:tcPr>
                </a:tc>
                <a:extLst>
                  <a:ext uri="{0D108BD9-81ED-4DB2-BD59-A6C34878D82A}">
                    <a16:rowId xmlns:a16="http://schemas.microsoft.com/office/drawing/2014/main" val="10004"/>
                  </a:ext>
                </a:extLst>
              </a:tr>
              <a:tr h="788348">
                <a:tc>
                  <a:txBody>
                    <a:bodyPr/>
                    <a:lstStyle/>
                    <a:p>
                      <a:pPr>
                        <a:lnSpc>
                          <a:spcPct val="100000"/>
                        </a:lnSpc>
                        <a:spcBef>
                          <a:spcPts val="30"/>
                        </a:spcBef>
                      </a:pPr>
                      <a:endParaRPr sz="1550" dirty="0">
                        <a:latin typeface="Times New Roman"/>
                        <a:cs typeface="Times New Roman"/>
                      </a:endParaRPr>
                    </a:p>
                    <a:p>
                      <a:pPr marL="867410" marR="78740" indent="-782320">
                        <a:lnSpc>
                          <a:spcPct val="100000"/>
                        </a:lnSpc>
                      </a:pPr>
                      <a:r>
                        <a:rPr sz="1250" spc="10" dirty="0">
                          <a:latin typeface="Calibri"/>
                          <a:cs typeface="Calibri"/>
                        </a:rPr>
                        <a:t>Participating</a:t>
                      </a:r>
                      <a:r>
                        <a:rPr sz="1250" spc="-65" dirty="0">
                          <a:latin typeface="Calibri"/>
                          <a:cs typeface="Calibri"/>
                        </a:rPr>
                        <a:t> </a:t>
                      </a:r>
                      <a:r>
                        <a:rPr sz="1250" spc="10" dirty="0">
                          <a:latin typeface="Calibri"/>
                          <a:cs typeface="Calibri"/>
                        </a:rPr>
                        <a:t>in</a:t>
                      </a:r>
                      <a:r>
                        <a:rPr sz="1250" spc="-60" dirty="0">
                          <a:latin typeface="Calibri"/>
                          <a:cs typeface="Calibri"/>
                        </a:rPr>
                        <a:t> </a:t>
                      </a:r>
                      <a:r>
                        <a:rPr sz="1250" spc="5" dirty="0">
                          <a:latin typeface="Calibri"/>
                          <a:cs typeface="Calibri"/>
                        </a:rPr>
                        <a:t>an</a:t>
                      </a:r>
                      <a:r>
                        <a:rPr sz="1250" spc="-60" dirty="0">
                          <a:latin typeface="Calibri"/>
                          <a:cs typeface="Calibri"/>
                        </a:rPr>
                        <a:t> </a:t>
                      </a:r>
                      <a:r>
                        <a:rPr sz="1250" spc="10" dirty="0">
                          <a:latin typeface="Calibri"/>
                          <a:cs typeface="Calibri"/>
                        </a:rPr>
                        <a:t>online</a:t>
                      </a:r>
                      <a:r>
                        <a:rPr sz="1250" spc="-100" dirty="0">
                          <a:latin typeface="Calibri"/>
                          <a:cs typeface="Calibri"/>
                        </a:rPr>
                        <a:t> </a:t>
                      </a:r>
                      <a:r>
                        <a:rPr sz="1250" spc="15" dirty="0">
                          <a:latin typeface="Calibri"/>
                          <a:cs typeface="Calibri"/>
                        </a:rPr>
                        <a:t>discussion</a:t>
                      </a:r>
                      <a:r>
                        <a:rPr sz="1250" spc="-60" dirty="0">
                          <a:latin typeface="Calibri"/>
                          <a:cs typeface="Calibri"/>
                        </a:rPr>
                        <a:t> </a:t>
                      </a:r>
                      <a:r>
                        <a:rPr sz="1250" spc="-5" dirty="0">
                          <a:latin typeface="Calibri"/>
                          <a:cs typeface="Calibri"/>
                        </a:rPr>
                        <a:t>about  </a:t>
                      </a:r>
                      <a:r>
                        <a:rPr sz="1250" spc="5" dirty="0">
                          <a:latin typeface="Calibri"/>
                          <a:cs typeface="Calibri"/>
                        </a:rPr>
                        <a:t>academic</a:t>
                      </a:r>
                      <a:r>
                        <a:rPr sz="1250" spc="-145" dirty="0">
                          <a:latin typeface="Calibri"/>
                          <a:cs typeface="Calibri"/>
                        </a:rPr>
                        <a:t> </a:t>
                      </a:r>
                      <a:r>
                        <a:rPr sz="1250" spc="10" dirty="0">
                          <a:latin typeface="Calibri"/>
                          <a:cs typeface="Calibri"/>
                        </a:rPr>
                        <a:t>matters</a:t>
                      </a:r>
                      <a:endParaRPr sz="1250" dirty="0">
                        <a:latin typeface="Calibri"/>
                        <a:cs typeface="Calibri"/>
                      </a:endParaRPr>
                    </a:p>
                  </a:txBody>
                  <a:tcPr marL="0" marR="0" marT="38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tx2">
                        <a:lumMod val="40000"/>
                        <a:lumOff val="60000"/>
                      </a:schemeClr>
                    </a:solidFill>
                  </a:tcPr>
                </a:tc>
                <a:tc>
                  <a:txBody>
                    <a:bodyPr/>
                    <a:lstStyle/>
                    <a:p>
                      <a:pPr marL="88265" marR="76835" indent="-1270" algn="ctr">
                        <a:lnSpc>
                          <a:spcPct val="100000"/>
                        </a:lnSpc>
                        <a:spcBef>
                          <a:spcPts val="310"/>
                        </a:spcBef>
                      </a:pPr>
                      <a:r>
                        <a:rPr sz="1250" spc="10" dirty="0">
                          <a:latin typeface="Calibri"/>
                          <a:cs typeface="Calibri"/>
                        </a:rPr>
                        <a:t>A </a:t>
                      </a:r>
                      <a:r>
                        <a:rPr sz="1250" spc="15" dirty="0">
                          <a:latin typeface="Calibri"/>
                          <a:cs typeface="Calibri"/>
                        </a:rPr>
                        <a:t>post </a:t>
                      </a:r>
                      <a:r>
                        <a:rPr sz="1250" spc="10" dirty="0">
                          <a:latin typeface="Calibri"/>
                          <a:cs typeface="Calibri"/>
                        </a:rPr>
                        <a:t>by </a:t>
                      </a:r>
                      <a:r>
                        <a:rPr sz="1250" spc="15" dirty="0">
                          <a:latin typeface="Calibri"/>
                          <a:cs typeface="Calibri"/>
                        </a:rPr>
                        <a:t>the </a:t>
                      </a:r>
                      <a:r>
                        <a:rPr sz="1250" spc="10" dirty="0">
                          <a:latin typeface="Calibri"/>
                          <a:cs typeface="Calibri"/>
                        </a:rPr>
                        <a:t>student in a </a:t>
                      </a:r>
                      <a:r>
                        <a:rPr sz="1250" spc="15" dirty="0">
                          <a:latin typeface="Calibri"/>
                          <a:cs typeface="Calibri"/>
                        </a:rPr>
                        <a:t>discussion  </a:t>
                      </a:r>
                      <a:r>
                        <a:rPr sz="1250" spc="10" dirty="0">
                          <a:latin typeface="Calibri"/>
                          <a:cs typeface="Calibri"/>
                        </a:rPr>
                        <a:t>forum</a:t>
                      </a:r>
                      <a:r>
                        <a:rPr sz="1250" spc="-40" dirty="0">
                          <a:latin typeface="Calibri"/>
                          <a:cs typeface="Calibri"/>
                        </a:rPr>
                        <a:t> </a:t>
                      </a:r>
                      <a:r>
                        <a:rPr sz="1250" spc="10" dirty="0">
                          <a:latin typeface="Calibri"/>
                          <a:cs typeface="Calibri"/>
                        </a:rPr>
                        <a:t>showing</a:t>
                      </a:r>
                      <a:r>
                        <a:rPr sz="1250" spc="-70" dirty="0">
                          <a:latin typeface="Calibri"/>
                          <a:cs typeface="Calibri"/>
                        </a:rPr>
                        <a:t> </a:t>
                      </a:r>
                      <a:r>
                        <a:rPr sz="1250" spc="15" dirty="0">
                          <a:latin typeface="Calibri"/>
                          <a:cs typeface="Calibri"/>
                        </a:rPr>
                        <a:t>the</a:t>
                      </a:r>
                      <a:r>
                        <a:rPr sz="1250" spc="-105" dirty="0">
                          <a:latin typeface="Calibri"/>
                          <a:cs typeface="Calibri"/>
                        </a:rPr>
                        <a:t> </a:t>
                      </a:r>
                      <a:r>
                        <a:rPr sz="1250" spc="10" dirty="0">
                          <a:latin typeface="Calibri"/>
                          <a:cs typeface="Calibri"/>
                        </a:rPr>
                        <a:t>student’s</a:t>
                      </a:r>
                      <a:r>
                        <a:rPr sz="1250" spc="-114" dirty="0">
                          <a:latin typeface="Calibri"/>
                          <a:cs typeface="Calibri"/>
                        </a:rPr>
                        <a:t> </a:t>
                      </a:r>
                      <a:r>
                        <a:rPr sz="1250" spc="5" dirty="0">
                          <a:latin typeface="Calibri"/>
                          <a:cs typeface="Calibri"/>
                        </a:rPr>
                        <a:t>participation  </a:t>
                      </a:r>
                      <a:r>
                        <a:rPr sz="1250" spc="10" dirty="0">
                          <a:latin typeface="Calibri"/>
                          <a:cs typeface="Calibri"/>
                        </a:rPr>
                        <a:t>in </a:t>
                      </a:r>
                      <a:r>
                        <a:rPr sz="1250" spc="5" dirty="0">
                          <a:latin typeface="Calibri"/>
                          <a:cs typeface="Calibri"/>
                        </a:rPr>
                        <a:t>an </a:t>
                      </a:r>
                      <a:r>
                        <a:rPr sz="1250" spc="10" dirty="0">
                          <a:latin typeface="Calibri"/>
                          <a:cs typeface="Calibri"/>
                        </a:rPr>
                        <a:t>online </a:t>
                      </a:r>
                      <a:r>
                        <a:rPr sz="1250" spc="15" dirty="0">
                          <a:latin typeface="Calibri"/>
                          <a:cs typeface="Calibri"/>
                        </a:rPr>
                        <a:t>discussion </a:t>
                      </a:r>
                      <a:r>
                        <a:rPr sz="1250" spc="10" dirty="0">
                          <a:latin typeface="Calibri"/>
                          <a:cs typeface="Calibri"/>
                        </a:rPr>
                        <a:t>about </a:t>
                      </a:r>
                      <a:r>
                        <a:rPr sz="1250" spc="5" dirty="0">
                          <a:latin typeface="Calibri"/>
                          <a:cs typeface="Calibri"/>
                        </a:rPr>
                        <a:t>academic  </a:t>
                      </a:r>
                      <a:r>
                        <a:rPr sz="1250" spc="10" dirty="0">
                          <a:latin typeface="Calibri"/>
                          <a:cs typeface="Calibri"/>
                        </a:rPr>
                        <a:t>matters</a:t>
                      </a:r>
                      <a:endParaRPr sz="1250" dirty="0">
                        <a:latin typeface="Calibri"/>
                        <a:cs typeface="Calibri"/>
                      </a:endParaRPr>
                    </a:p>
                  </a:txBody>
                  <a:tcPr marL="0" marR="0" marT="3937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accent3">
                        <a:lumMod val="60000"/>
                        <a:lumOff val="40000"/>
                      </a:schemeClr>
                    </a:solidFill>
                  </a:tcPr>
                </a:tc>
                <a:extLst>
                  <a:ext uri="{0D108BD9-81ED-4DB2-BD59-A6C34878D82A}">
                    <a16:rowId xmlns:a16="http://schemas.microsoft.com/office/drawing/2014/main" val="10005"/>
                  </a:ext>
                </a:extLst>
              </a:tr>
              <a:tr h="977002">
                <a:tc>
                  <a:txBody>
                    <a:bodyPr/>
                    <a:lstStyle/>
                    <a:p>
                      <a:pPr>
                        <a:lnSpc>
                          <a:spcPct val="100000"/>
                        </a:lnSpc>
                        <a:spcBef>
                          <a:spcPts val="40"/>
                        </a:spcBef>
                      </a:pPr>
                      <a:endParaRPr sz="1550" dirty="0">
                        <a:latin typeface="Times New Roman"/>
                        <a:cs typeface="Times New Roman"/>
                      </a:endParaRPr>
                    </a:p>
                    <a:p>
                      <a:pPr marL="152400" marR="133985" algn="ctr">
                        <a:lnSpc>
                          <a:spcPct val="100000"/>
                        </a:lnSpc>
                      </a:pPr>
                      <a:r>
                        <a:rPr sz="1250" spc="10" dirty="0">
                          <a:latin typeface="Calibri"/>
                          <a:cs typeface="Calibri"/>
                        </a:rPr>
                        <a:t>Initiating</a:t>
                      </a:r>
                      <a:r>
                        <a:rPr sz="1250" spc="-55" dirty="0">
                          <a:latin typeface="Calibri"/>
                          <a:cs typeface="Calibri"/>
                        </a:rPr>
                        <a:t> </a:t>
                      </a:r>
                      <a:r>
                        <a:rPr sz="1250" spc="5" dirty="0">
                          <a:latin typeface="Calibri"/>
                          <a:cs typeface="Calibri"/>
                        </a:rPr>
                        <a:t>contact</a:t>
                      </a:r>
                      <a:r>
                        <a:rPr sz="1250" spc="-35" dirty="0">
                          <a:latin typeface="Calibri"/>
                          <a:cs typeface="Calibri"/>
                        </a:rPr>
                        <a:t> </a:t>
                      </a:r>
                      <a:r>
                        <a:rPr sz="1250" spc="15" dirty="0">
                          <a:latin typeface="Calibri"/>
                          <a:cs typeface="Calibri"/>
                        </a:rPr>
                        <a:t>with</a:t>
                      </a:r>
                      <a:r>
                        <a:rPr sz="1250" spc="-55" dirty="0">
                          <a:latin typeface="Calibri"/>
                          <a:cs typeface="Calibri"/>
                        </a:rPr>
                        <a:t> </a:t>
                      </a:r>
                      <a:r>
                        <a:rPr sz="1250" spc="10" dirty="0">
                          <a:latin typeface="Calibri"/>
                          <a:cs typeface="Calibri"/>
                        </a:rPr>
                        <a:t>a</a:t>
                      </a:r>
                      <a:r>
                        <a:rPr sz="1250" spc="-65" dirty="0">
                          <a:latin typeface="Calibri"/>
                          <a:cs typeface="Calibri"/>
                        </a:rPr>
                        <a:t> </a:t>
                      </a:r>
                      <a:r>
                        <a:rPr sz="1250" spc="5" dirty="0">
                          <a:latin typeface="Calibri"/>
                          <a:cs typeface="Calibri"/>
                        </a:rPr>
                        <a:t>faculty</a:t>
                      </a:r>
                      <a:r>
                        <a:rPr sz="1250" spc="-35" dirty="0">
                          <a:latin typeface="Calibri"/>
                          <a:cs typeface="Calibri"/>
                        </a:rPr>
                        <a:t> </a:t>
                      </a:r>
                      <a:r>
                        <a:rPr sz="1250" spc="10" dirty="0">
                          <a:latin typeface="Calibri"/>
                          <a:cs typeface="Calibri"/>
                        </a:rPr>
                        <a:t>member  </a:t>
                      </a:r>
                      <a:r>
                        <a:rPr sz="1250" spc="20" dirty="0">
                          <a:latin typeface="Calibri"/>
                          <a:cs typeface="Calibri"/>
                        </a:rPr>
                        <a:t>to </a:t>
                      </a:r>
                      <a:r>
                        <a:rPr sz="1250" spc="10" dirty="0">
                          <a:latin typeface="Calibri"/>
                          <a:cs typeface="Calibri"/>
                        </a:rPr>
                        <a:t>ask a question </a:t>
                      </a:r>
                      <a:r>
                        <a:rPr sz="1250" spc="5" dirty="0">
                          <a:latin typeface="Calibri"/>
                          <a:cs typeface="Calibri"/>
                        </a:rPr>
                        <a:t>about </a:t>
                      </a:r>
                      <a:r>
                        <a:rPr sz="1250" spc="15" dirty="0">
                          <a:latin typeface="Calibri"/>
                          <a:cs typeface="Calibri"/>
                        </a:rPr>
                        <a:t>the </a:t>
                      </a:r>
                      <a:r>
                        <a:rPr sz="1250" spc="5" dirty="0">
                          <a:latin typeface="Calibri"/>
                          <a:cs typeface="Calibri"/>
                        </a:rPr>
                        <a:t>academic  </a:t>
                      </a:r>
                      <a:r>
                        <a:rPr sz="1250" dirty="0">
                          <a:latin typeface="Calibri"/>
                          <a:cs typeface="Calibri"/>
                        </a:rPr>
                        <a:t>subject</a:t>
                      </a:r>
                      <a:r>
                        <a:rPr sz="1250" spc="-50" dirty="0">
                          <a:latin typeface="Calibri"/>
                          <a:cs typeface="Calibri"/>
                        </a:rPr>
                        <a:t> </a:t>
                      </a:r>
                      <a:r>
                        <a:rPr sz="1250" spc="10" dirty="0">
                          <a:latin typeface="Calibri"/>
                          <a:cs typeface="Calibri"/>
                        </a:rPr>
                        <a:t>studied</a:t>
                      </a:r>
                      <a:r>
                        <a:rPr sz="1250" spc="-70" dirty="0">
                          <a:latin typeface="Calibri"/>
                          <a:cs typeface="Calibri"/>
                        </a:rPr>
                        <a:t> </a:t>
                      </a:r>
                      <a:r>
                        <a:rPr sz="1250" spc="10" dirty="0">
                          <a:latin typeface="Calibri"/>
                          <a:cs typeface="Calibri"/>
                        </a:rPr>
                        <a:t>in</a:t>
                      </a:r>
                      <a:r>
                        <a:rPr sz="1250" spc="-70" dirty="0">
                          <a:latin typeface="Calibri"/>
                          <a:cs typeface="Calibri"/>
                        </a:rPr>
                        <a:t> </a:t>
                      </a:r>
                      <a:r>
                        <a:rPr sz="1250" spc="15" dirty="0">
                          <a:latin typeface="Calibri"/>
                          <a:cs typeface="Calibri"/>
                        </a:rPr>
                        <a:t>the</a:t>
                      </a:r>
                      <a:r>
                        <a:rPr sz="1250" spc="-100" dirty="0">
                          <a:latin typeface="Calibri"/>
                          <a:cs typeface="Calibri"/>
                        </a:rPr>
                        <a:t> </a:t>
                      </a:r>
                      <a:r>
                        <a:rPr sz="1250" spc="10" dirty="0">
                          <a:latin typeface="Calibri"/>
                          <a:cs typeface="Calibri"/>
                        </a:rPr>
                        <a:t>course</a:t>
                      </a:r>
                      <a:endParaRPr sz="1250" dirty="0">
                        <a:latin typeface="Calibri"/>
                        <a:cs typeface="Calibri"/>
                      </a:endParaRPr>
                    </a:p>
                  </a:txBody>
                  <a:tcPr marL="0" marR="0" marT="50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tx2">
                        <a:lumMod val="20000"/>
                        <a:lumOff val="80000"/>
                      </a:schemeClr>
                    </a:solidFill>
                  </a:tcPr>
                </a:tc>
                <a:tc>
                  <a:txBody>
                    <a:bodyPr/>
                    <a:lstStyle/>
                    <a:p>
                      <a:pPr marL="88265" marR="76200" algn="ctr">
                        <a:lnSpc>
                          <a:spcPct val="100000"/>
                        </a:lnSpc>
                        <a:spcBef>
                          <a:spcPts val="320"/>
                        </a:spcBef>
                      </a:pPr>
                      <a:r>
                        <a:rPr sz="1250" spc="15" dirty="0">
                          <a:latin typeface="Calibri"/>
                          <a:cs typeface="Calibri"/>
                        </a:rPr>
                        <a:t>An </a:t>
                      </a:r>
                      <a:r>
                        <a:rPr sz="1250" spc="5" dirty="0">
                          <a:latin typeface="Calibri"/>
                          <a:cs typeface="Calibri"/>
                        </a:rPr>
                        <a:t>email from </a:t>
                      </a:r>
                      <a:r>
                        <a:rPr sz="1250" spc="15" dirty="0">
                          <a:latin typeface="Calibri"/>
                          <a:cs typeface="Calibri"/>
                        </a:rPr>
                        <a:t>the </a:t>
                      </a:r>
                      <a:r>
                        <a:rPr sz="1250" spc="10" dirty="0">
                          <a:latin typeface="Calibri"/>
                          <a:cs typeface="Calibri"/>
                        </a:rPr>
                        <a:t>student </a:t>
                      </a:r>
                      <a:r>
                        <a:rPr sz="1250" spc="5" dirty="0">
                          <a:latin typeface="Calibri"/>
                          <a:cs typeface="Calibri"/>
                        </a:rPr>
                        <a:t>or other  </a:t>
                      </a:r>
                      <a:r>
                        <a:rPr sz="1250" spc="10" dirty="0">
                          <a:latin typeface="Calibri"/>
                          <a:cs typeface="Calibri"/>
                        </a:rPr>
                        <a:t>documentation</a:t>
                      </a:r>
                      <a:r>
                        <a:rPr sz="1250" spc="-55" dirty="0">
                          <a:latin typeface="Calibri"/>
                          <a:cs typeface="Calibri"/>
                        </a:rPr>
                        <a:t> </a:t>
                      </a:r>
                      <a:r>
                        <a:rPr sz="1250" dirty="0">
                          <a:latin typeface="Calibri"/>
                          <a:cs typeface="Calibri"/>
                        </a:rPr>
                        <a:t>showing</a:t>
                      </a:r>
                      <a:r>
                        <a:rPr sz="1250" spc="-60" dirty="0">
                          <a:latin typeface="Calibri"/>
                          <a:cs typeface="Calibri"/>
                        </a:rPr>
                        <a:t> </a:t>
                      </a:r>
                      <a:r>
                        <a:rPr sz="1250" spc="10" dirty="0">
                          <a:latin typeface="Calibri"/>
                          <a:cs typeface="Calibri"/>
                        </a:rPr>
                        <a:t>that</a:t>
                      </a:r>
                      <a:r>
                        <a:rPr sz="1250" spc="-40" dirty="0">
                          <a:latin typeface="Calibri"/>
                          <a:cs typeface="Calibri"/>
                        </a:rPr>
                        <a:t> </a:t>
                      </a:r>
                      <a:r>
                        <a:rPr sz="1250" spc="15" dirty="0">
                          <a:latin typeface="Calibri"/>
                          <a:cs typeface="Calibri"/>
                        </a:rPr>
                        <a:t>the</a:t>
                      </a:r>
                      <a:r>
                        <a:rPr sz="1250" spc="-95" dirty="0">
                          <a:latin typeface="Calibri"/>
                          <a:cs typeface="Calibri"/>
                        </a:rPr>
                        <a:t> </a:t>
                      </a:r>
                      <a:r>
                        <a:rPr sz="1250" spc="10" dirty="0">
                          <a:latin typeface="Calibri"/>
                          <a:cs typeface="Calibri"/>
                        </a:rPr>
                        <a:t>student  initiated</a:t>
                      </a:r>
                      <a:r>
                        <a:rPr sz="1250" spc="-70" dirty="0">
                          <a:latin typeface="Calibri"/>
                          <a:cs typeface="Calibri"/>
                        </a:rPr>
                        <a:t> </a:t>
                      </a:r>
                      <a:r>
                        <a:rPr sz="1250" spc="5" dirty="0">
                          <a:latin typeface="Calibri"/>
                          <a:cs typeface="Calibri"/>
                        </a:rPr>
                        <a:t>contact</a:t>
                      </a:r>
                      <a:r>
                        <a:rPr sz="1250" spc="-55" dirty="0">
                          <a:latin typeface="Calibri"/>
                          <a:cs typeface="Calibri"/>
                        </a:rPr>
                        <a:t> </a:t>
                      </a:r>
                      <a:r>
                        <a:rPr sz="1250" spc="15" dirty="0">
                          <a:latin typeface="Calibri"/>
                          <a:cs typeface="Calibri"/>
                        </a:rPr>
                        <a:t>with</a:t>
                      </a:r>
                      <a:r>
                        <a:rPr sz="1250" spc="-70" dirty="0">
                          <a:latin typeface="Calibri"/>
                          <a:cs typeface="Calibri"/>
                        </a:rPr>
                        <a:t> </a:t>
                      </a:r>
                      <a:r>
                        <a:rPr sz="1250" spc="10" dirty="0">
                          <a:latin typeface="Calibri"/>
                          <a:cs typeface="Calibri"/>
                        </a:rPr>
                        <a:t>a</a:t>
                      </a:r>
                      <a:r>
                        <a:rPr sz="1250" spc="-80" dirty="0">
                          <a:latin typeface="Calibri"/>
                          <a:cs typeface="Calibri"/>
                        </a:rPr>
                        <a:t> </a:t>
                      </a:r>
                      <a:r>
                        <a:rPr sz="1250" spc="5" dirty="0">
                          <a:latin typeface="Calibri"/>
                          <a:cs typeface="Calibri"/>
                        </a:rPr>
                        <a:t>faculty</a:t>
                      </a:r>
                      <a:r>
                        <a:rPr sz="1250" spc="-55" dirty="0">
                          <a:latin typeface="Calibri"/>
                          <a:cs typeface="Calibri"/>
                        </a:rPr>
                        <a:t> </a:t>
                      </a:r>
                      <a:r>
                        <a:rPr sz="1250" spc="10" dirty="0">
                          <a:latin typeface="Calibri"/>
                          <a:cs typeface="Calibri"/>
                        </a:rPr>
                        <a:t>member</a:t>
                      </a:r>
                      <a:r>
                        <a:rPr sz="1250" spc="-65" dirty="0">
                          <a:latin typeface="Calibri"/>
                          <a:cs typeface="Calibri"/>
                        </a:rPr>
                        <a:t> </a:t>
                      </a:r>
                      <a:r>
                        <a:rPr sz="1250" spc="20" dirty="0">
                          <a:latin typeface="Calibri"/>
                          <a:cs typeface="Calibri"/>
                        </a:rPr>
                        <a:t>to  </a:t>
                      </a:r>
                      <a:r>
                        <a:rPr sz="1250" spc="10" dirty="0">
                          <a:latin typeface="Calibri"/>
                          <a:cs typeface="Calibri"/>
                        </a:rPr>
                        <a:t>ask a question </a:t>
                      </a:r>
                      <a:r>
                        <a:rPr sz="1250" spc="5" dirty="0">
                          <a:latin typeface="Calibri"/>
                          <a:cs typeface="Calibri"/>
                        </a:rPr>
                        <a:t>about </a:t>
                      </a:r>
                      <a:r>
                        <a:rPr sz="1250" spc="15" dirty="0">
                          <a:latin typeface="Calibri"/>
                          <a:cs typeface="Calibri"/>
                        </a:rPr>
                        <a:t>the </a:t>
                      </a:r>
                      <a:r>
                        <a:rPr sz="1250" spc="5" dirty="0">
                          <a:latin typeface="Calibri"/>
                          <a:cs typeface="Calibri"/>
                        </a:rPr>
                        <a:t>academic  subject</a:t>
                      </a:r>
                      <a:r>
                        <a:rPr sz="1250" spc="-55" dirty="0">
                          <a:latin typeface="Calibri"/>
                          <a:cs typeface="Calibri"/>
                        </a:rPr>
                        <a:t> </a:t>
                      </a:r>
                      <a:r>
                        <a:rPr sz="1250" spc="10" dirty="0">
                          <a:latin typeface="Calibri"/>
                          <a:cs typeface="Calibri"/>
                        </a:rPr>
                        <a:t>studied</a:t>
                      </a:r>
                      <a:r>
                        <a:rPr sz="1250" spc="-70" dirty="0">
                          <a:latin typeface="Calibri"/>
                          <a:cs typeface="Calibri"/>
                        </a:rPr>
                        <a:t> </a:t>
                      </a:r>
                      <a:r>
                        <a:rPr sz="1250" spc="10" dirty="0">
                          <a:latin typeface="Calibri"/>
                          <a:cs typeface="Calibri"/>
                        </a:rPr>
                        <a:t>in</a:t>
                      </a:r>
                      <a:r>
                        <a:rPr sz="1250" spc="-70" dirty="0">
                          <a:latin typeface="Calibri"/>
                          <a:cs typeface="Calibri"/>
                        </a:rPr>
                        <a:t> </a:t>
                      </a:r>
                      <a:r>
                        <a:rPr sz="1250" spc="15" dirty="0">
                          <a:latin typeface="Calibri"/>
                          <a:cs typeface="Calibri"/>
                        </a:rPr>
                        <a:t>the</a:t>
                      </a:r>
                      <a:r>
                        <a:rPr sz="1250" spc="-105" dirty="0">
                          <a:latin typeface="Calibri"/>
                          <a:cs typeface="Calibri"/>
                        </a:rPr>
                        <a:t> </a:t>
                      </a:r>
                      <a:r>
                        <a:rPr sz="1250" spc="10" dirty="0">
                          <a:latin typeface="Calibri"/>
                          <a:cs typeface="Calibri"/>
                        </a:rPr>
                        <a:t>course</a:t>
                      </a:r>
                      <a:endParaRPr sz="1250" dirty="0">
                        <a:latin typeface="Calibri"/>
                        <a:cs typeface="Calibri"/>
                      </a:endParaRPr>
                    </a:p>
                  </a:txBody>
                  <a:tcPr marL="0" marR="0" marT="406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accent3">
                        <a:lumMod val="40000"/>
                        <a:lumOff val="60000"/>
                      </a:schemeClr>
                    </a:solidFill>
                  </a:tcPr>
                </a:tc>
                <a:extLst>
                  <a:ext uri="{0D108BD9-81ED-4DB2-BD59-A6C34878D82A}">
                    <a16:rowId xmlns:a16="http://schemas.microsoft.com/office/drawing/2014/main" val="10006"/>
                  </a:ext>
                </a:extLst>
              </a:tr>
            </a:tbl>
          </a:graphicData>
        </a:graphic>
      </p:graphicFrame>
      <p:sp>
        <p:nvSpPr>
          <p:cNvPr id="8" name="TextBox 7"/>
          <p:cNvSpPr txBox="1"/>
          <p:nvPr/>
        </p:nvSpPr>
        <p:spPr>
          <a:xfrm>
            <a:off x="1520328" y="5805888"/>
            <a:ext cx="6070294" cy="877163"/>
          </a:xfrm>
          <a:prstGeom prst="rect">
            <a:avLst/>
          </a:prstGeom>
          <a:noFill/>
        </p:spPr>
        <p:txBody>
          <a:bodyPr wrap="square" rtlCol="0">
            <a:spAutoFit/>
          </a:bodyPr>
          <a:lstStyle/>
          <a:p>
            <a:r>
              <a:rPr lang="en-US" sz="1100" b="1" i="1" dirty="0"/>
              <a:t>NOTE</a:t>
            </a:r>
            <a:r>
              <a:rPr lang="en-US" sz="1100" i="1" dirty="0"/>
              <a:t>: Logging into an online class without active participation, participating in academic counseling or advisement, living in institutional housing, and participating in the school’s meal plan are </a:t>
            </a:r>
            <a:r>
              <a:rPr lang="en-US" sz="1100" b="1" i="1" u="sng" dirty="0"/>
              <a:t>not</a:t>
            </a:r>
            <a:r>
              <a:rPr lang="en-US" sz="1100" i="1" dirty="0"/>
              <a:t> considered academic activities.</a:t>
            </a:r>
          </a:p>
          <a:p>
            <a:endParaRPr lang="en-US" dirty="0"/>
          </a:p>
        </p:txBody>
      </p:sp>
      <p:sp>
        <p:nvSpPr>
          <p:cNvPr id="4" name="Slide Number Placeholder 3"/>
          <p:cNvSpPr>
            <a:spLocks noGrp="1"/>
          </p:cNvSpPr>
          <p:nvPr>
            <p:ph type="sldNum" sz="quarter" idx="12"/>
          </p:nvPr>
        </p:nvSpPr>
        <p:spPr/>
        <p:txBody>
          <a:bodyPr/>
          <a:lstStyle/>
          <a:p>
            <a:fld id="{A3B9111F-877B-1B46-805A-DF6BB7876DFE}" type="slidenum">
              <a:rPr lang="en-US" smtClean="0">
                <a:solidFill>
                  <a:schemeClr val="tx1"/>
                </a:solidFill>
              </a:rPr>
              <a:t>18</a:t>
            </a:fld>
            <a:endParaRPr lang="en-US" dirty="0">
              <a:solidFill>
                <a:schemeClr val="tx1"/>
              </a:solidFill>
            </a:endParaRPr>
          </a:p>
        </p:txBody>
      </p:sp>
    </p:spTree>
    <p:extLst>
      <p:ext uri="{BB962C8B-B14F-4D97-AF65-F5344CB8AC3E}">
        <p14:creationId xmlns:p14="http://schemas.microsoft.com/office/powerpoint/2010/main" val="31787848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Academic Activity Tracking</a:t>
            </a:r>
          </a:p>
        </p:txBody>
      </p:sp>
      <p:pic>
        <p:nvPicPr>
          <p:cNvPr id="5" name="Picture 4" descr="Faculty and advisors menu with academic activity selected"/>
          <p:cNvPicPr/>
          <p:nvPr/>
        </p:nvPicPr>
        <p:blipFill>
          <a:blip r:embed="rId2">
            <a:extLst>
              <a:ext uri="{28A0092B-C50C-407E-A947-70E740481C1C}">
                <a14:useLocalDpi xmlns:a14="http://schemas.microsoft.com/office/drawing/2010/main" val="0"/>
              </a:ext>
            </a:extLst>
          </a:blip>
          <a:stretch>
            <a:fillRect/>
          </a:stretch>
        </p:blipFill>
        <p:spPr>
          <a:xfrm>
            <a:off x="457200" y="1417638"/>
            <a:ext cx="3079214" cy="3892491"/>
          </a:xfrm>
          <a:prstGeom prst="rect">
            <a:avLst/>
          </a:prstGeom>
        </p:spPr>
      </p:pic>
      <p:pic>
        <p:nvPicPr>
          <p:cNvPr id="7" name="Picture 6" descr="Academic Activity with submit selected"/>
          <p:cNvPicPr>
            <a:picLocks noChangeAspect="1"/>
          </p:cNvPicPr>
          <p:nvPr/>
        </p:nvPicPr>
        <p:blipFill>
          <a:blip r:embed="rId3"/>
          <a:stretch>
            <a:fillRect/>
          </a:stretch>
        </p:blipFill>
        <p:spPr>
          <a:xfrm>
            <a:off x="3637944" y="1417638"/>
            <a:ext cx="4947325" cy="1924269"/>
          </a:xfrm>
          <a:prstGeom prst="rect">
            <a:avLst/>
          </a:prstGeom>
        </p:spPr>
      </p:pic>
      <p:sp>
        <p:nvSpPr>
          <p:cNvPr id="12" name="TextBox 11"/>
          <p:cNvSpPr txBox="1"/>
          <p:nvPr/>
        </p:nvSpPr>
        <p:spPr>
          <a:xfrm>
            <a:off x="4069354" y="3475093"/>
            <a:ext cx="4084503" cy="1815882"/>
          </a:xfrm>
          <a:prstGeom prst="rect">
            <a:avLst/>
          </a:prstGeom>
          <a:noFill/>
        </p:spPr>
        <p:txBody>
          <a:bodyPr wrap="square" rtlCol="0">
            <a:spAutoFit/>
          </a:bodyPr>
          <a:lstStyle/>
          <a:p>
            <a:pPr marL="342900" indent="-342900">
              <a:buFont typeface="+mj-lt"/>
              <a:buAutoNum type="arabicPeriod"/>
            </a:pPr>
            <a:r>
              <a:rPr lang="en-US" sz="1600" dirty="0"/>
              <a:t>From the Academic Activity screen:</a:t>
            </a:r>
          </a:p>
          <a:p>
            <a:pPr marL="285750" indent="-285750">
              <a:buFont typeface="Arial" panose="020B0604020202020204" pitchFamily="34" charset="0"/>
              <a:buChar char="•"/>
            </a:pPr>
            <a:r>
              <a:rPr lang="en-US" sz="1600" dirty="0"/>
              <a:t>Select the Term</a:t>
            </a:r>
          </a:p>
          <a:p>
            <a:pPr marL="285750" indent="-285750">
              <a:buFont typeface="Arial" panose="020B0604020202020204" pitchFamily="34" charset="0"/>
              <a:buChar char="•"/>
            </a:pPr>
            <a:r>
              <a:rPr lang="en-US" sz="1600" dirty="0"/>
              <a:t>Select the Part of Term</a:t>
            </a:r>
          </a:p>
          <a:p>
            <a:pPr marL="285750" indent="-285750">
              <a:buFont typeface="Arial" panose="020B0604020202020204" pitchFamily="34" charset="0"/>
              <a:buChar char="•"/>
            </a:pPr>
            <a:r>
              <a:rPr lang="en-US" sz="1600" dirty="0"/>
              <a:t>Select the Course</a:t>
            </a:r>
          </a:p>
          <a:p>
            <a:pPr marL="285750" indent="-285750">
              <a:buFont typeface="Arial" panose="020B0604020202020204" pitchFamily="34" charset="0"/>
              <a:buChar char="•"/>
            </a:pPr>
            <a:r>
              <a:rPr lang="en-US" sz="1600" dirty="0"/>
              <a:t>Click Submit (</a:t>
            </a:r>
            <a:r>
              <a:rPr lang="en-US" sz="1600" i="1" dirty="0"/>
              <a:t>this will pull up a list the currently enrolled students for the CRN)</a:t>
            </a:r>
          </a:p>
          <a:p>
            <a:pPr marL="285750" indent="-285750">
              <a:buFont typeface="Arial" panose="020B0604020202020204" pitchFamily="34" charset="0"/>
              <a:buChar char="•"/>
            </a:pPr>
            <a:endParaRPr lang="en-US" sz="1600" dirty="0"/>
          </a:p>
        </p:txBody>
      </p:sp>
      <p:sp>
        <p:nvSpPr>
          <p:cNvPr id="4" name="Slide Number Placeholder 3"/>
          <p:cNvSpPr>
            <a:spLocks noGrp="1"/>
          </p:cNvSpPr>
          <p:nvPr>
            <p:ph type="sldNum" sz="quarter" idx="12"/>
          </p:nvPr>
        </p:nvSpPr>
        <p:spPr/>
        <p:txBody>
          <a:bodyPr/>
          <a:lstStyle/>
          <a:p>
            <a:fld id="{A3B9111F-877B-1B46-805A-DF6BB7876DFE}" type="slidenum">
              <a:rPr lang="en-US" smtClean="0">
                <a:solidFill>
                  <a:schemeClr val="tx1"/>
                </a:solidFill>
              </a:rPr>
              <a:t>19</a:t>
            </a:fld>
            <a:endParaRPr lang="en-US" dirty="0">
              <a:solidFill>
                <a:schemeClr val="tx1"/>
              </a:solidFill>
            </a:endParaRPr>
          </a:p>
        </p:txBody>
      </p:sp>
    </p:spTree>
    <p:extLst>
      <p:ext uri="{BB962C8B-B14F-4D97-AF65-F5344CB8AC3E}">
        <p14:creationId xmlns:p14="http://schemas.microsoft.com/office/powerpoint/2010/main" val="4019138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Topics</a:t>
            </a:r>
          </a:p>
        </p:txBody>
      </p:sp>
      <p:sp>
        <p:nvSpPr>
          <p:cNvPr id="3" name="Content Placeholder 2"/>
          <p:cNvSpPr>
            <a:spLocks noGrp="1"/>
          </p:cNvSpPr>
          <p:nvPr>
            <p:ph sz="quarter" idx="4294967295"/>
          </p:nvPr>
        </p:nvSpPr>
        <p:spPr>
          <a:xfrm>
            <a:off x="341152" y="1521549"/>
            <a:ext cx="4239492" cy="5008418"/>
          </a:xfrm>
          <a:prstGeom prst="rect">
            <a:avLst/>
          </a:prstGeom>
        </p:spPr>
        <p:txBody>
          <a:bodyPr numCol="1">
            <a:noAutofit/>
          </a:bodyPr>
          <a:lstStyle/>
          <a:p>
            <a:pPr>
              <a:buFont typeface="Wingdings" panose="05000000000000000000" pitchFamily="2" charset="2"/>
              <a:buChar char="§"/>
            </a:pPr>
            <a:r>
              <a:rPr lang="en-US" sz="2200" b="1" dirty="0"/>
              <a:t>Prerequisites-</a:t>
            </a:r>
            <a:r>
              <a:rPr lang="en-US" sz="2200" dirty="0"/>
              <a:t> pg. 3</a:t>
            </a:r>
          </a:p>
          <a:p>
            <a:pPr>
              <a:buFont typeface="Wingdings" panose="05000000000000000000" pitchFamily="2" charset="2"/>
              <a:buChar char="§"/>
            </a:pPr>
            <a:r>
              <a:rPr lang="en-US" sz="2200" b="1" dirty="0"/>
              <a:t>Registration Restrictions- </a:t>
            </a:r>
            <a:r>
              <a:rPr lang="en-US" sz="2200" dirty="0"/>
              <a:t>pg. 4</a:t>
            </a:r>
          </a:p>
          <a:p>
            <a:pPr>
              <a:buFont typeface="Wingdings" panose="05000000000000000000" pitchFamily="2" charset="2"/>
              <a:buChar char="§"/>
            </a:pPr>
            <a:r>
              <a:rPr lang="en-US" sz="2200" b="1" dirty="0"/>
              <a:t>Registration Overrides- </a:t>
            </a:r>
            <a:r>
              <a:rPr lang="en-US" sz="2200" dirty="0"/>
              <a:t>pgs. 5-6</a:t>
            </a:r>
          </a:p>
          <a:p>
            <a:pPr>
              <a:buFont typeface="Wingdings" panose="05000000000000000000" pitchFamily="2" charset="2"/>
              <a:buChar char="§"/>
            </a:pPr>
            <a:r>
              <a:rPr lang="en-US" sz="2200" b="1" dirty="0"/>
              <a:t>Waitlists- </a:t>
            </a:r>
            <a:r>
              <a:rPr lang="en-US" sz="2200" dirty="0"/>
              <a:t>pgs. 7-9</a:t>
            </a:r>
          </a:p>
          <a:p>
            <a:pPr>
              <a:buFont typeface="Wingdings" panose="05000000000000000000" pitchFamily="2" charset="2"/>
              <a:buChar char="§"/>
            </a:pPr>
            <a:r>
              <a:rPr lang="en-US" sz="2200" b="1" dirty="0"/>
              <a:t>Enrollment Capacity Management- </a:t>
            </a:r>
            <a:r>
              <a:rPr lang="en-US" sz="2200" dirty="0"/>
              <a:t>pgs. 10-11</a:t>
            </a:r>
          </a:p>
          <a:p>
            <a:pPr>
              <a:buFont typeface="Wingdings" panose="05000000000000000000" pitchFamily="2" charset="2"/>
              <a:buChar char="§"/>
            </a:pPr>
            <a:r>
              <a:rPr lang="en-US" sz="2200" b="1" dirty="0"/>
              <a:t>Administrative Drop for        Non-attendance- </a:t>
            </a:r>
            <a:r>
              <a:rPr lang="en-US" sz="2200" dirty="0"/>
              <a:t>pg. 12</a:t>
            </a:r>
          </a:p>
          <a:p>
            <a:pPr>
              <a:buFont typeface="Wingdings" panose="05000000000000000000" pitchFamily="2" charset="2"/>
              <a:buChar char="§"/>
            </a:pPr>
            <a:r>
              <a:rPr lang="en-US" sz="2200" b="1" dirty="0"/>
              <a:t>Late Registration</a:t>
            </a:r>
            <a:r>
              <a:rPr lang="en-US" sz="2200" dirty="0"/>
              <a:t>- pg. 13</a:t>
            </a:r>
            <a:endParaRPr lang="en-US" sz="2200" b="1" dirty="0"/>
          </a:p>
          <a:p>
            <a:pPr>
              <a:buFont typeface="Wingdings" panose="05000000000000000000" pitchFamily="2" charset="2"/>
              <a:buChar char="§"/>
            </a:pPr>
            <a:r>
              <a:rPr lang="en-US" sz="2200" b="1" dirty="0"/>
              <a:t>Course Transfer</a:t>
            </a:r>
            <a:r>
              <a:rPr lang="en-US" sz="2200" dirty="0"/>
              <a:t>- pg. 14</a:t>
            </a:r>
            <a:endParaRPr lang="en-US" sz="2200" b="1" dirty="0"/>
          </a:p>
          <a:p>
            <a:pPr>
              <a:buFont typeface="Wingdings" panose="05000000000000000000" pitchFamily="2" charset="2"/>
              <a:buChar char="§"/>
            </a:pPr>
            <a:r>
              <a:rPr lang="en-US" sz="2200" b="1" dirty="0"/>
              <a:t>Administrative Drop for        Non-payment</a:t>
            </a:r>
            <a:r>
              <a:rPr lang="en-US" sz="2200" dirty="0"/>
              <a:t>- pg. 15</a:t>
            </a:r>
          </a:p>
        </p:txBody>
      </p:sp>
      <p:sp>
        <p:nvSpPr>
          <p:cNvPr id="5" name="Content Placeholder 4"/>
          <p:cNvSpPr>
            <a:spLocks noGrp="1"/>
          </p:cNvSpPr>
          <p:nvPr>
            <p:ph sz="quarter" idx="4294967295"/>
          </p:nvPr>
        </p:nvSpPr>
        <p:spPr>
          <a:xfrm>
            <a:off x="4494882" y="1527809"/>
            <a:ext cx="4671148" cy="4938712"/>
          </a:xfrm>
          <a:prstGeom prst="rect">
            <a:avLst/>
          </a:prstGeom>
        </p:spPr>
        <p:txBody>
          <a:bodyPr>
            <a:normAutofit fontScale="62500" lnSpcReduction="20000"/>
          </a:bodyPr>
          <a:lstStyle/>
          <a:p>
            <a:pPr lvl="1">
              <a:buFont typeface="Wingdings" panose="05000000000000000000" pitchFamily="2" charset="2"/>
              <a:buChar char="§"/>
            </a:pPr>
            <a:r>
              <a:rPr lang="en-US" sz="3500" b="1" dirty="0"/>
              <a:t>Reinstatement-</a:t>
            </a:r>
            <a:r>
              <a:rPr lang="en-US" sz="3500" dirty="0"/>
              <a:t> pg. 16</a:t>
            </a:r>
          </a:p>
          <a:p>
            <a:pPr lvl="1">
              <a:buFont typeface="Wingdings" panose="05000000000000000000" pitchFamily="2" charset="2"/>
              <a:buChar char="§"/>
            </a:pPr>
            <a:r>
              <a:rPr lang="en-US" sz="3500" b="1" dirty="0"/>
              <a:t>Academic Activity Tracking- </a:t>
            </a:r>
            <a:r>
              <a:rPr lang="en-US" sz="3500" dirty="0"/>
              <a:t>pgs. 17-22</a:t>
            </a:r>
            <a:endParaRPr lang="en-US" sz="3500" b="1" dirty="0"/>
          </a:p>
          <a:p>
            <a:pPr lvl="1">
              <a:buFont typeface="Wingdings" panose="05000000000000000000" pitchFamily="2" charset="2"/>
              <a:buChar char="§"/>
            </a:pPr>
            <a:r>
              <a:rPr lang="en-US" sz="3500" b="1" dirty="0"/>
              <a:t>Course Withdrawal Limits- </a:t>
            </a:r>
            <a:r>
              <a:rPr lang="en-US" sz="3500" dirty="0"/>
              <a:t>pgs. 23-24</a:t>
            </a:r>
          </a:p>
          <a:p>
            <a:pPr lvl="1">
              <a:buFont typeface="Wingdings" panose="05000000000000000000" pitchFamily="2" charset="2"/>
              <a:buChar char="§"/>
            </a:pPr>
            <a:r>
              <a:rPr lang="en-US" sz="3500" b="1" dirty="0"/>
              <a:t>Petitions and Forms- </a:t>
            </a:r>
            <a:r>
              <a:rPr lang="en-US" sz="3500" dirty="0"/>
              <a:t>pg. 25</a:t>
            </a:r>
          </a:p>
          <a:p>
            <a:pPr lvl="1">
              <a:buFont typeface="Wingdings" panose="05000000000000000000" pitchFamily="2" charset="2"/>
              <a:buChar char="§"/>
            </a:pPr>
            <a:r>
              <a:rPr lang="en-US" sz="3500" b="1" dirty="0"/>
              <a:t>Academic Misconduct- </a:t>
            </a:r>
            <a:r>
              <a:rPr lang="en-US" sz="3500" dirty="0"/>
              <a:t>pg. 26</a:t>
            </a:r>
          </a:p>
          <a:p>
            <a:pPr lvl="1">
              <a:buFont typeface="Wingdings" panose="05000000000000000000" pitchFamily="2" charset="2"/>
              <a:buChar char="§"/>
            </a:pPr>
            <a:r>
              <a:rPr lang="en-US" sz="3500" b="1" dirty="0"/>
              <a:t>Grading-</a:t>
            </a:r>
            <a:r>
              <a:rPr lang="en-US" sz="3500" dirty="0"/>
              <a:t> pgs. 27-30</a:t>
            </a:r>
          </a:p>
          <a:p>
            <a:pPr lvl="1">
              <a:buFont typeface="Wingdings" panose="05000000000000000000" pitchFamily="2" charset="2"/>
              <a:buChar char="§"/>
            </a:pPr>
            <a:r>
              <a:rPr lang="en-US" sz="3500" b="1" dirty="0"/>
              <a:t>Suspension Processing- </a:t>
            </a:r>
            <a:r>
              <a:rPr lang="en-US" sz="3500" dirty="0"/>
              <a:t>pgs.   31-33</a:t>
            </a:r>
          </a:p>
          <a:p>
            <a:pPr lvl="1">
              <a:buFont typeface="Wingdings" panose="05000000000000000000" pitchFamily="2" charset="2"/>
              <a:buChar char="§"/>
            </a:pPr>
            <a:r>
              <a:rPr lang="en-US" sz="3500" b="1" dirty="0"/>
              <a:t>DIS Course Titles- </a:t>
            </a:r>
            <a:r>
              <a:rPr lang="en-US" sz="3500" dirty="0"/>
              <a:t>pgs. 34-35</a:t>
            </a:r>
          </a:p>
          <a:p>
            <a:pPr lvl="1">
              <a:buFont typeface="Wingdings" panose="05000000000000000000" pitchFamily="2" charset="2"/>
              <a:buChar char="§"/>
            </a:pPr>
            <a:r>
              <a:rPr lang="en-US" sz="3500" b="1" dirty="0"/>
              <a:t>Faculty Alpha List (FAL)- </a:t>
            </a:r>
            <a:r>
              <a:rPr lang="en-US" sz="3500" dirty="0"/>
              <a:t>pgs.   36-38</a:t>
            </a:r>
          </a:p>
          <a:p>
            <a:pPr lvl="1">
              <a:buFont typeface="Wingdings" panose="05000000000000000000" pitchFamily="2" charset="2"/>
              <a:buChar char="§"/>
            </a:pPr>
            <a:r>
              <a:rPr lang="en-US" sz="3500" b="1" dirty="0"/>
              <a:t>SIS Reports- </a:t>
            </a:r>
            <a:r>
              <a:rPr lang="en-US" sz="3500" dirty="0"/>
              <a:t>pg. 39</a:t>
            </a:r>
          </a:p>
          <a:p>
            <a:pPr lvl="1">
              <a:buFont typeface="Wingdings" panose="05000000000000000000" pitchFamily="2" charset="2"/>
              <a:buChar char="§"/>
            </a:pPr>
            <a:r>
              <a:rPr lang="en-US" sz="3500" b="1" dirty="0"/>
              <a:t>FERPA-</a:t>
            </a:r>
            <a:r>
              <a:rPr lang="en-US" sz="3500" dirty="0"/>
              <a:t> pg. 40</a:t>
            </a:r>
          </a:p>
          <a:p>
            <a:pPr marL="457200" lvl="1" indent="0">
              <a:buNone/>
            </a:pPr>
            <a:endParaRPr lang="en-US" dirty="0"/>
          </a:p>
        </p:txBody>
      </p:sp>
      <p:sp>
        <p:nvSpPr>
          <p:cNvPr id="6" name="Slide Number Placeholder 5"/>
          <p:cNvSpPr>
            <a:spLocks noGrp="1"/>
          </p:cNvSpPr>
          <p:nvPr>
            <p:ph type="sldNum" sz="quarter" idx="12"/>
          </p:nvPr>
        </p:nvSpPr>
        <p:spPr>
          <a:xfrm>
            <a:off x="6830456" y="6466521"/>
            <a:ext cx="2133600" cy="365125"/>
          </a:xfrm>
        </p:spPr>
        <p:txBody>
          <a:bodyPr/>
          <a:lstStyle/>
          <a:p>
            <a:fld id="{A3B9111F-877B-1B46-805A-DF6BB7876DFE}" type="slidenum">
              <a:rPr lang="en-US" smtClean="0">
                <a:solidFill>
                  <a:schemeClr val="tx1"/>
                </a:solidFill>
              </a:rPr>
              <a:t>2</a:t>
            </a:fld>
            <a:endParaRPr lang="en-US" dirty="0">
              <a:solidFill>
                <a:schemeClr val="tx1"/>
              </a:solidFill>
            </a:endParaRPr>
          </a:p>
        </p:txBody>
      </p:sp>
    </p:spTree>
    <p:extLst>
      <p:ext uri="{BB962C8B-B14F-4D97-AF65-F5344CB8AC3E}">
        <p14:creationId xmlns:p14="http://schemas.microsoft.com/office/powerpoint/2010/main" val="22159794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Academic Activity Tracking</a:t>
            </a:r>
          </a:p>
        </p:txBody>
      </p:sp>
      <p:sp>
        <p:nvSpPr>
          <p:cNvPr id="5" name="Rectangle 4"/>
          <p:cNvSpPr/>
          <p:nvPr/>
        </p:nvSpPr>
        <p:spPr>
          <a:xfrm>
            <a:off x="308473" y="1417638"/>
            <a:ext cx="3844886" cy="2062103"/>
          </a:xfrm>
          <a:prstGeom prst="rect">
            <a:avLst/>
          </a:prstGeom>
        </p:spPr>
        <p:txBody>
          <a:bodyPr wrap="square">
            <a:spAutoFit/>
          </a:bodyPr>
          <a:lstStyle/>
          <a:p>
            <a:pPr marL="342900" indent="-342900">
              <a:buFont typeface="+mj-lt"/>
              <a:buAutoNum type="arabicPeriod" startAt="2"/>
            </a:pPr>
            <a:r>
              <a:rPr lang="en-US" sz="1600" dirty="0"/>
              <a:t>Use the drop down button to select Y or N for each student in the course section. </a:t>
            </a:r>
          </a:p>
          <a:p>
            <a:pPr marL="742950" lvl="1" indent="-285750">
              <a:buFont typeface="Arial" panose="020B0604020202020204" pitchFamily="34" charset="0"/>
              <a:buChar char="•"/>
            </a:pPr>
            <a:r>
              <a:rPr lang="en-US" sz="1600" dirty="0"/>
              <a:t>Faculty may choose to only indicate students who did not participate by selecting the N and then select Continue to populate all the Y students at once. </a:t>
            </a:r>
          </a:p>
        </p:txBody>
      </p:sp>
      <p:pic>
        <p:nvPicPr>
          <p:cNvPr id="6" name="Picture 5" descr="Academic Activity with yes no dropdown"/>
          <p:cNvPicPr>
            <a:picLocks noChangeAspect="1"/>
          </p:cNvPicPr>
          <p:nvPr/>
        </p:nvPicPr>
        <p:blipFill>
          <a:blip r:embed="rId2"/>
          <a:stretch>
            <a:fillRect/>
          </a:stretch>
        </p:blipFill>
        <p:spPr>
          <a:xfrm>
            <a:off x="4331244" y="1417638"/>
            <a:ext cx="4443912" cy="2557635"/>
          </a:xfrm>
          <a:prstGeom prst="rect">
            <a:avLst/>
          </a:prstGeom>
        </p:spPr>
      </p:pic>
      <p:sp>
        <p:nvSpPr>
          <p:cNvPr id="7" name="Rectangle 6"/>
          <p:cNvSpPr/>
          <p:nvPr/>
        </p:nvSpPr>
        <p:spPr>
          <a:xfrm>
            <a:off x="442291" y="4114961"/>
            <a:ext cx="3888953" cy="830997"/>
          </a:xfrm>
          <a:prstGeom prst="rect">
            <a:avLst/>
          </a:prstGeom>
        </p:spPr>
        <p:txBody>
          <a:bodyPr wrap="square">
            <a:spAutoFit/>
          </a:bodyPr>
          <a:lstStyle/>
          <a:p>
            <a:pPr marL="342900" indent="-342900">
              <a:buFont typeface="+mj-lt"/>
              <a:buAutoNum type="arabicPeriod" startAt="3"/>
            </a:pPr>
            <a:r>
              <a:rPr lang="en-US" sz="1600" dirty="0"/>
              <a:t>Once Academic Activity has been recorded, scroll to the bottom and select Continue.</a:t>
            </a:r>
          </a:p>
        </p:txBody>
      </p:sp>
      <p:pic>
        <p:nvPicPr>
          <p:cNvPr id="8" name="Picture 7" descr="Academic Activity with continue selected"/>
          <p:cNvPicPr>
            <a:picLocks noChangeAspect="1"/>
          </p:cNvPicPr>
          <p:nvPr/>
        </p:nvPicPr>
        <p:blipFill>
          <a:blip r:embed="rId3"/>
          <a:stretch>
            <a:fillRect/>
          </a:stretch>
        </p:blipFill>
        <p:spPr>
          <a:xfrm>
            <a:off x="4331244" y="4251801"/>
            <a:ext cx="3138192" cy="1760449"/>
          </a:xfrm>
          <a:prstGeom prst="rect">
            <a:avLst/>
          </a:prstGeom>
        </p:spPr>
      </p:pic>
      <p:cxnSp>
        <p:nvCxnSpPr>
          <p:cNvPr id="10" name="Straight Connector 9" descr="Academic Activity Tracking"/>
          <p:cNvCxnSpPr/>
          <p:nvPr/>
        </p:nvCxnSpPr>
        <p:spPr>
          <a:xfrm>
            <a:off x="442291" y="3975273"/>
            <a:ext cx="8332865" cy="0"/>
          </a:xfrm>
          <a:prstGeom prst="line">
            <a:avLst/>
          </a:prstGeom>
        </p:spPr>
        <p:style>
          <a:lnRef idx="2">
            <a:schemeClr val="accent1"/>
          </a:lnRef>
          <a:fillRef idx="0">
            <a:schemeClr val="accent1"/>
          </a:fillRef>
          <a:effectRef idx="1">
            <a:schemeClr val="accent1"/>
          </a:effectRef>
          <a:fontRef idx="minor">
            <a:schemeClr val="tx1"/>
          </a:fontRef>
        </p:style>
      </p:cxnSp>
      <p:sp>
        <p:nvSpPr>
          <p:cNvPr id="4" name="Slide Number Placeholder 3"/>
          <p:cNvSpPr>
            <a:spLocks noGrp="1"/>
          </p:cNvSpPr>
          <p:nvPr>
            <p:ph type="sldNum" sz="quarter" idx="12"/>
          </p:nvPr>
        </p:nvSpPr>
        <p:spPr/>
        <p:txBody>
          <a:bodyPr/>
          <a:lstStyle/>
          <a:p>
            <a:fld id="{A3B9111F-877B-1B46-805A-DF6BB7876DFE}" type="slidenum">
              <a:rPr lang="en-US" smtClean="0">
                <a:solidFill>
                  <a:schemeClr val="tx1"/>
                </a:solidFill>
              </a:rPr>
              <a:t>20</a:t>
            </a:fld>
            <a:endParaRPr lang="en-US" dirty="0">
              <a:solidFill>
                <a:schemeClr val="tx1"/>
              </a:solidFill>
            </a:endParaRPr>
          </a:p>
        </p:txBody>
      </p:sp>
    </p:spTree>
    <p:extLst>
      <p:ext uri="{BB962C8B-B14F-4D97-AF65-F5344CB8AC3E}">
        <p14:creationId xmlns:p14="http://schemas.microsoft.com/office/powerpoint/2010/main" val="11501701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Academic Activity Tracking</a:t>
            </a:r>
          </a:p>
        </p:txBody>
      </p:sp>
      <p:sp>
        <p:nvSpPr>
          <p:cNvPr id="5" name="Rectangle 4"/>
          <p:cNvSpPr/>
          <p:nvPr/>
        </p:nvSpPr>
        <p:spPr>
          <a:xfrm>
            <a:off x="380082" y="2242979"/>
            <a:ext cx="3888953" cy="1815882"/>
          </a:xfrm>
          <a:prstGeom prst="rect">
            <a:avLst/>
          </a:prstGeom>
        </p:spPr>
        <p:txBody>
          <a:bodyPr wrap="square">
            <a:spAutoFit/>
          </a:bodyPr>
          <a:lstStyle/>
          <a:p>
            <a:pPr marL="342900" indent="-342900">
              <a:buFont typeface="+mj-lt"/>
              <a:buAutoNum type="arabicPeriod" startAt="4"/>
            </a:pPr>
            <a:r>
              <a:rPr lang="en-US" sz="1600" dirty="0"/>
              <a:t>After selecting Continue, a message will appear “The selections have not been saved. Select the Verify and Submit button to save.” All blank selections will change to Y. Once the selections have been reviewed, </a:t>
            </a:r>
            <a:r>
              <a:rPr lang="en-US" sz="1600" b="1" dirty="0">
                <a:solidFill>
                  <a:srgbClr val="C00000"/>
                </a:solidFill>
              </a:rPr>
              <a:t>you must scroll to the bottom and select Verify and Submit.</a:t>
            </a:r>
          </a:p>
        </p:txBody>
      </p:sp>
      <p:pic>
        <p:nvPicPr>
          <p:cNvPr id="6" name="Picture 5" descr="Academic Activity Tracking with verify and submit selected"/>
          <p:cNvPicPr>
            <a:picLocks noChangeAspect="1"/>
          </p:cNvPicPr>
          <p:nvPr/>
        </p:nvPicPr>
        <p:blipFill>
          <a:blip r:embed="rId2"/>
          <a:stretch>
            <a:fillRect/>
          </a:stretch>
        </p:blipFill>
        <p:spPr>
          <a:xfrm>
            <a:off x="4290098" y="1556133"/>
            <a:ext cx="4526204" cy="2868184"/>
          </a:xfrm>
          <a:prstGeom prst="rect">
            <a:avLst/>
          </a:prstGeom>
        </p:spPr>
      </p:pic>
      <p:sp>
        <p:nvSpPr>
          <p:cNvPr id="7" name="Rectangle 6"/>
          <p:cNvSpPr/>
          <p:nvPr/>
        </p:nvSpPr>
        <p:spPr>
          <a:xfrm>
            <a:off x="908893" y="4830489"/>
            <a:ext cx="7100370" cy="1323439"/>
          </a:xfrm>
          <a:prstGeom prst="rect">
            <a:avLst/>
          </a:prstGeom>
        </p:spPr>
        <p:txBody>
          <a:bodyPr wrap="square">
            <a:spAutoFit/>
          </a:bodyPr>
          <a:lstStyle/>
          <a:p>
            <a:r>
              <a:rPr lang="en-US" sz="1600" dirty="0"/>
              <a:t>NOTES:</a:t>
            </a:r>
          </a:p>
          <a:p>
            <a:pPr marL="285750" indent="-285750">
              <a:buFont typeface="Arial" panose="020B0604020202020204" pitchFamily="34" charset="0"/>
              <a:buChar char="•"/>
            </a:pPr>
            <a:r>
              <a:rPr lang="en-US" sz="1600" dirty="0"/>
              <a:t>All N selections will continue to show in a drop down button until the deadline. </a:t>
            </a:r>
          </a:p>
          <a:p>
            <a:pPr marL="285750" indent="-285750">
              <a:buFont typeface="Arial" panose="020B0604020202020204" pitchFamily="34" charset="0"/>
              <a:buChar char="•"/>
            </a:pPr>
            <a:r>
              <a:rPr lang="en-US" sz="1600" dirty="0"/>
              <a:t>N selections may be changed from N to Y until the deadline. </a:t>
            </a:r>
            <a:r>
              <a:rPr lang="en-US" sz="1600" dirty="0">
                <a:solidFill>
                  <a:srgbClr val="C00000"/>
                </a:solidFill>
              </a:rPr>
              <a:t>Y selections may not be changed once submitted. </a:t>
            </a:r>
          </a:p>
          <a:p>
            <a:pPr marL="285750" indent="-285750">
              <a:buFont typeface="Arial" panose="020B0604020202020204" pitchFamily="34" charset="0"/>
              <a:buChar char="•"/>
            </a:pPr>
            <a:r>
              <a:rPr lang="en-US" sz="1600" dirty="0"/>
              <a:t>If all selections are Y, then no buttons are displayed.</a:t>
            </a:r>
          </a:p>
        </p:txBody>
      </p:sp>
      <p:sp>
        <p:nvSpPr>
          <p:cNvPr id="4" name="Slide Number Placeholder 3"/>
          <p:cNvSpPr>
            <a:spLocks noGrp="1"/>
          </p:cNvSpPr>
          <p:nvPr>
            <p:ph type="sldNum" sz="quarter" idx="12"/>
          </p:nvPr>
        </p:nvSpPr>
        <p:spPr/>
        <p:txBody>
          <a:bodyPr/>
          <a:lstStyle/>
          <a:p>
            <a:fld id="{A3B9111F-877B-1B46-805A-DF6BB7876DFE}" type="slidenum">
              <a:rPr lang="en-US" smtClean="0">
                <a:solidFill>
                  <a:schemeClr val="tx1"/>
                </a:solidFill>
              </a:rPr>
              <a:t>21</a:t>
            </a:fld>
            <a:endParaRPr lang="en-US" dirty="0">
              <a:solidFill>
                <a:schemeClr val="tx1"/>
              </a:solidFill>
            </a:endParaRPr>
          </a:p>
        </p:txBody>
      </p:sp>
    </p:spTree>
    <p:extLst>
      <p:ext uri="{BB962C8B-B14F-4D97-AF65-F5344CB8AC3E}">
        <p14:creationId xmlns:p14="http://schemas.microsoft.com/office/powerpoint/2010/main" val="18061852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Academic Activity Tracking</a:t>
            </a:r>
          </a:p>
        </p:txBody>
      </p:sp>
      <p:sp>
        <p:nvSpPr>
          <p:cNvPr id="3" name="Content Placeholder 2"/>
          <p:cNvSpPr>
            <a:spLocks noGrp="1"/>
          </p:cNvSpPr>
          <p:nvPr>
            <p:ph idx="1"/>
          </p:nvPr>
        </p:nvSpPr>
        <p:spPr>
          <a:xfrm>
            <a:off x="220338" y="1255924"/>
            <a:ext cx="8923662" cy="4825387"/>
          </a:xfrm>
        </p:spPr>
        <p:txBody>
          <a:bodyPr>
            <a:normAutofit/>
          </a:bodyPr>
          <a:lstStyle/>
          <a:p>
            <a:pPr marL="0" indent="0">
              <a:buNone/>
            </a:pPr>
            <a:r>
              <a:rPr lang="en-US" sz="2400" dirty="0"/>
              <a:t>Deans and Chairs have access to an Academic Activity Report by Course which can be sorted and exported to Excel. Instructions for running this report can be found on our Faculty/Staff Resources page: </a:t>
            </a:r>
            <a:r>
              <a:rPr lang="en-US" sz="2000" dirty="0">
                <a:hlinkClick r:id="rId2"/>
              </a:rPr>
              <a:t>https://www.unf.edu/onestop/registrar/Faculty_and_Staff_Resources.aspx</a:t>
            </a:r>
            <a:r>
              <a:rPr lang="en-US" sz="2000" dirty="0"/>
              <a:t>  </a:t>
            </a:r>
          </a:p>
          <a:p>
            <a:pPr marL="0" indent="0">
              <a:buNone/>
            </a:pPr>
            <a:r>
              <a:rPr lang="en-US" sz="2400" dirty="0"/>
              <a:t>or by clicking </a:t>
            </a:r>
            <a:r>
              <a:rPr lang="en-US" sz="2400" dirty="0">
                <a:solidFill>
                  <a:srgbClr val="0000FF"/>
                </a:solidFill>
                <a:hlinkClick r:id="rId3"/>
              </a:rPr>
              <a:t>here</a:t>
            </a:r>
            <a:r>
              <a:rPr lang="en-US" sz="2400" dirty="0"/>
              <a:t>. </a:t>
            </a:r>
          </a:p>
          <a:p>
            <a:pPr marL="0" indent="0">
              <a:buNone/>
            </a:pPr>
            <a:endParaRPr lang="en-US" sz="2400" dirty="0"/>
          </a:p>
          <a:p>
            <a:pPr marL="0" indent="0">
              <a:buNone/>
            </a:pPr>
            <a:r>
              <a:rPr lang="en-US" sz="2400" dirty="0">
                <a:solidFill>
                  <a:srgbClr val="C00000"/>
                </a:solidFill>
              </a:rPr>
              <a:t>IMPORTANT: Students who late register, course transfer, and/or reinstate will need to have their academic activity tracked. Therefore, in some cases, an instructor who has already completed academic activity tracking for their course(s) will need to go back into the screen to complete tracking for the students who have had changes to their registration since the instructor first completed the process. </a:t>
            </a:r>
          </a:p>
        </p:txBody>
      </p:sp>
      <p:sp>
        <p:nvSpPr>
          <p:cNvPr id="4" name="Slide Number Placeholder 3"/>
          <p:cNvSpPr>
            <a:spLocks noGrp="1"/>
          </p:cNvSpPr>
          <p:nvPr>
            <p:ph type="sldNum" sz="quarter" idx="12"/>
          </p:nvPr>
        </p:nvSpPr>
        <p:spPr/>
        <p:txBody>
          <a:bodyPr/>
          <a:lstStyle/>
          <a:p>
            <a:fld id="{A3B9111F-877B-1B46-805A-DF6BB7876DFE}" type="slidenum">
              <a:rPr lang="en-US" smtClean="0">
                <a:solidFill>
                  <a:schemeClr val="tx1"/>
                </a:solidFill>
              </a:rPr>
              <a:t>22</a:t>
            </a:fld>
            <a:endParaRPr lang="en-US" dirty="0">
              <a:solidFill>
                <a:schemeClr val="tx1"/>
              </a:solidFill>
            </a:endParaRPr>
          </a:p>
        </p:txBody>
      </p:sp>
    </p:spTree>
    <p:extLst>
      <p:ext uri="{BB962C8B-B14F-4D97-AF65-F5344CB8AC3E}">
        <p14:creationId xmlns:p14="http://schemas.microsoft.com/office/powerpoint/2010/main" val="1595240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2294"/>
            <a:ext cx="8229600" cy="1143000"/>
          </a:xfrm>
        </p:spPr>
        <p:txBody>
          <a:bodyPr/>
          <a:lstStyle/>
          <a:p>
            <a:r>
              <a:rPr lang="en-US" dirty="0"/>
              <a:t>Course Withdrawal Limits</a:t>
            </a:r>
          </a:p>
        </p:txBody>
      </p:sp>
      <p:sp>
        <p:nvSpPr>
          <p:cNvPr id="3" name="Content Placeholder 2"/>
          <p:cNvSpPr>
            <a:spLocks noGrp="1"/>
          </p:cNvSpPr>
          <p:nvPr>
            <p:ph idx="1"/>
          </p:nvPr>
        </p:nvSpPr>
        <p:spPr/>
        <p:txBody>
          <a:bodyPr>
            <a:normAutofit fontScale="92500" lnSpcReduction="20000"/>
          </a:bodyPr>
          <a:lstStyle/>
          <a:p>
            <a:r>
              <a:rPr lang="en-US" dirty="0"/>
              <a:t>Degree-seeking </a:t>
            </a:r>
            <a:r>
              <a:rPr lang="en-US" i="1" dirty="0"/>
              <a:t>and</a:t>
            </a:r>
            <a:r>
              <a:rPr lang="en-US" dirty="0"/>
              <a:t> non-degree seeking undergraduate students (including post-</a:t>
            </a:r>
            <a:r>
              <a:rPr lang="en-US" dirty="0" err="1"/>
              <a:t>bac</a:t>
            </a:r>
            <a:r>
              <a:rPr lang="en-US" dirty="0"/>
              <a:t>) are limited to the following:</a:t>
            </a:r>
          </a:p>
          <a:p>
            <a:pPr lvl="1"/>
            <a:r>
              <a:rPr lang="en-US" dirty="0"/>
              <a:t>Three (3) withdrawals for 1000/2000 level courses</a:t>
            </a:r>
          </a:p>
          <a:p>
            <a:pPr lvl="1"/>
            <a:r>
              <a:rPr lang="en-US" dirty="0"/>
              <a:t>Three (3) withdrawals for 3000 level or higher courses</a:t>
            </a:r>
          </a:p>
          <a:p>
            <a:pPr lvl="2"/>
            <a:r>
              <a:rPr lang="en-US" dirty="0"/>
              <a:t>Medical withdrawals, withdrawals for military service, </a:t>
            </a:r>
            <a:r>
              <a:rPr lang="en-US" dirty="0" err="1"/>
              <a:t>etc</a:t>
            </a:r>
            <a:r>
              <a:rPr lang="en-US" dirty="0"/>
              <a:t> are excluded from withdrawal limit</a:t>
            </a:r>
          </a:p>
          <a:p>
            <a:pPr lvl="2"/>
            <a:r>
              <a:rPr lang="en-US" dirty="0"/>
              <a:t>WP and WF grades count in withdrawal total</a:t>
            </a:r>
          </a:p>
          <a:p>
            <a:pPr lvl="2"/>
            <a:r>
              <a:rPr lang="en-US" dirty="0"/>
              <a:t>Effective for courses taken Fall 2013 or later; courses taken Summer 2013 and earlier DO NOT count in the total</a:t>
            </a:r>
          </a:p>
          <a:p>
            <a:pPr lvl="1"/>
            <a:endParaRPr lang="en-US" dirty="0"/>
          </a:p>
          <a:p>
            <a:pPr lvl="1"/>
            <a:r>
              <a:rPr lang="en-US" dirty="0"/>
              <a:t>No withdrawal limit for graduate students</a:t>
            </a:r>
          </a:p>
          <a:p>
            <a:endParaRPr lang="en-US" dirty="0"/>
          </a:p>
        </p:txBody>
      </p:sp>
      <p:sp>
        <p:nvSpPr>
          <p:cNvPr id="7" name="Slide Number Placeholder 6"/>
          <p:cNvSpPr>
            <a:spLocks noGrp="1"/>
          </p:cNvSpPr>
          <p:nvPr>
            <p:ph type="sldNum" sz="quarter" idx="12"/>
          </p:nvPr>
        </p:nvSpPr>
        <p:spPr/>
        <p:txBody>
          <a:bodyPr/>
          <a:lstStyle/>
          <a:p>
            <a:fld id="{A3B9111F-877B-1B46-805A-DF6BB7876DFE}" type="slidenum">
              <a:rPr lang="en-US" smtClean="0">
                <a:solidFill>
                  <a:schemeClr val="tx1"/>
                </a:solidFill>
              </a:rPr>
              <a:t>23</a:t>
            </a:fld>
            <a:endParaRPr lang="en-US" dirty="0">
              <a:solidFill>
                <a:schemeClr val="tx1"/>
              </a:solidFill>
            </a:endParaRPr>
          </a:p>
        </p:txBody>
      </p:sp>
    </p:spTree>
    <p:extLst>
      <p:ext uri="{BB962C8B-B14F-4D97-AF65-F5344CB8AC3E}">
        <p14:creationId xmlns:p14="http://schemas.microsoft.com/office/powerpoint/2010/main" val="12072463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33846"/>
            <a:ext cx="8229600" cy="1143000"/>
          </a:xfrm>
        </p:spPr>
        <p:txBody>
          <a:bodyPr>
            <a:normAutofit/>
          </a:bodyPr>
          <a:lstStyle/>
          <a:p>
            <a:r>
              <a:rPr lang="en-US" dirty="0"/>
              <a:t>Withdrawal Screen </a:t>
            </a:r>
            <a:r>
              <a:rPr lang="en-US" sz="3200" dirty="0"/>
              <a:t>(</a:t>
            </a:r>
            <a:r>
              <a:rPr lang="en-US" sz="3200" i="1" dirty="0"/>
              <a:t>Student View</a:t>
            </a:r>
            <a:r>
              <a:rPr lang="en-US" sz="3200" dirty="0"/>
              <a:t>)</a:t>
            </a:r>
          </a:p>
        </p:txBody>
      </p:sp>
      <p:pic>
        <p:nvPicPr>
          <p:cNvPr id="4" name="Content Placeholder 3" descr="Withdrawal Screen with new registration shown "/>
          <p:cNvPicPr>
            <a:picLocks noGrp="1"/>
          </p:cNvPicPr>
          <p:nvPr>
            <p:ph idx="1"/>
          </p:nvPr>
        </p:nvPicPr>
        <p:blipFill>
          <a:blip r:embed="rId3"/>
          <a:stretch>
            <a:fillRect/>
          </a:stretch>
        </p:blipFill>
        <p:spPr>
          <a:xfrm>
            <a:off x="696191" y="1558636"/>
            <a:ext cx="7990609" cy="4229100"/>
          </a:xfrm>
          <a:prstGeom prst="rect">
            <a:avLst/>
          </a:prstGeom>
        </p:spPr>
      </p:pic>
      <p:sp>
        <p:nvSpPr>
          <p:cNvPr id="5" name="Slide Number Placeholder 4"/>
          <p:cNvSpPr>
            <a:spLocks noGrp="1"/>
          </p:cNvSpPr>
          <p:nvPr>
            <p:ph type="sldNum" sz="quarter" idx="12"/>
          </p:nvPr>
        </p:nvSpPr>
        <p:spPr/>
        <p:txBody>
          <a:bodyPr/>
          <a:lstStyle/>
          <a:p>
            <a:fld id="{A3B9111F-877B-1B46-805A-DF6BB7876DFE}" type="slidenum">
              <a:rPr lang="en-US" smtClean="0">
                <a:solidFill>
                  <a:schemeClr val="tx1"/>
                </a:solidFill>
              </a:rPr>
              <a:t>24</a:t>
            </a:fld>
            <a:endParaRPr lang="en-US" dirty="0">
              <a:solidFill>
                <a:schemeClr val="tx1"/>
              </a:solidFill>
            </a:endParaRPr>
          </a:p>
        </p:txBody>
      </p:sp>
    </p:spTree>
    <p:extLst>
      <p:ext uri="{BB962C8B-B14F-4D97-AF65-F5344CB8AC3E}">
        <p14:creationId xmlns:p14="http://schemas.microsoft.com/office/powerpoint/2010/main" val="4084096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Petitions and Forms</a:t>
            </a:r>
          </a:p>
        </p:txBody>
      </p:sp>
      <p:sp>
        <p:nvSpPr>
          <p:cNvPr id="3" name="Content Placeholder 2"/>
          <p:cNvSpPr>
            <a:spLocks noGrp="1"/>
          </p:cNvSpPr>
          <p:nvPr>
            <p:ph idx="1"/>
          </p:nvPr>
        </p:nvSpPr>
        <p:spPr>
          <a:xfrm>
            <a:off x="488373" y="1309252"/>
            <a:ext cx="8229600" cy="4696691"/>
          </a:xfrm>
        </p:spPr>
        <p:txBody>
          <a:bodyPr>
            <a:normAutofit fontScale="77500" lnSpcReduction="20000"/>
          </a:bodyPr>
          <a:lstStyle/>
          <a:p>
            <a:r>
              <a:rPr lang="en-US" dirty="0"/>
              <a:t>Late Registration (form)</a:t>
            </a:r>
          </a:p>
          <a:p>
            <a:r>
              <a:rPr lang="en-US" dirty="0"/>
              <a:t>Request for Course Transfer (form)</a:t>
            </a:r>
          </a:p>
          <a:p>
            <a:r>
              <a:rPr lang="en-US" dirty="0"/>
              <a:t>Grade Forgiveness (via self-service)</a:t>
            </a:r>
          </a:p>
          <a:p>
            <a:r>
              <a:rPr lang="en-US" dirty="0"/>
              <a:t>Term Forgiveness (via self-service)</a:t>
            </a:r>
          </a:p>
          <a:p>
            <a:r>
              <a:rPr lang="en-US" b="1" dirty="0"/>
              <a:t>S</a:t>
            </a:r>
            <a:r>
              <a:rPr lang="en-US" dirty="0"/>
              <a:t>tudent </a:t>
            </a:r>
            <a:r>
              <a:rPr lang="en-US" b="1" dirty="0"/>
              <a:t>P</a:t>
            </a:r>
            <a:r>
              <a:rPr lang="en-US" dirty="0"/>
              <a:t>etition of </a:t>
            </a:r>
            <a:r>
              <a:rPr lang="en-US" b="1" dirty="0"/>
              <a:t>A</a:t>
            </a:r>
            <a:r>
              <a:rPr lang="en-US" dirty="0"/>
              <a:t>cademic </a:t>
            </a:r>
            <a:r>
              <a:rPr lang="en-US" b="1" dirty="0"/>
              <a:t>P</a:t>
            </a:r>
            <a:r>
              <a:rPr lang="en-US" dirty="0"/>
              <a:t>olicy* (via self-service):</a:t>
            </a:r>
          </a:p>
          <a:p>
            <a:pPr lvl="1"/>
            <a:r>
              <a:rPr lang="en-US" dirty="0"/>
              <a:t>Extend the Late Registration Deadline</a:t>
            </a:r>
          </a:p>
          <a:p>
            <a:pPr lvl="1" fontAlgn="base"/>
            <a:r>
              <a:rPr lang="en-US" dirty="0"/>
              <a:t>Extend the Course Transfer Deadline</a:t>
            </a:r>
          </a:p>
          <a:p>
            <a:pPr lvl="1" fontAlgn="base"/>
            <a:r>
              <a:rPr lang="en-US" dirty="0"/>
              <a:t>Withdrawal After the Deadline</a:t>
            </a:r>
          </a:p>
          <a:p>
            <a:pPr lvl="1" fontAlgn="base"/>
            <a:r>
              <a:rPr lang="en-US" dirty="0"/>
              <a:t>Exceed the Undergraduate Course Withdrawal Limitation Policy</a:t>
            </a:r>
          </a:p>
          <a:p>
            <a:pPr lvl="1" fontAlgn="base"/>
            <a:r>
              <a:rPr lang="en-US" dirty="0"/>
              <a:t>Graduate with Fewer than 120 Credit Hours</a:t>
            </a:r>
          </a:p>
          <a:p>
            <a:pPr lvl="1" fontAlgn="base"/>
            <a:r>
              <a:rPr lang="en-US" dirty="0"/>
              <a:t>Graduate with Fewer than 48 Upper Level Credit Hours</a:t>
            </a:r>
          </a:p>
          <a:p>
            <a:pPr lvl="1" fontAlgn="base"/>
            <a:r>
              <a:rPr lang="en-US" dirty="0"/>
              <a:t>Waive the BOG Summer Session Enrollment Requirement</a:t>
            </a:r>
          </a:p>
          <a:p>
            <a:pPr marL="457200" lvl="1" indent="0" fontAlgn="base">
              <a:buNone/>
            </a:pPr>
            <a:r>
              <a:rPr lang="en-US" b="1" i="1" dirty="0"/>
              <a:t>*Levels of approval include Advisor, Instructor, and/or Chair</a:t>
            </a:r>
          </a:p>
          <a:p>
            <a:pPr marL="457200" lvl="1" indent="0" fontAlgn="base">
              <a:buNone/>
            </a:pPr>
            <a:endParaRPr lang="en-US" i="1" dirty="0"/>
          </a:p>
          <a:p>
            <a:pPr lvl="1" fontAlgn="base"/>
            <a:endParaRPr lang="en-US" dirty="0"/>
          </a:p>
          <a:p>
            <a:pPr lvl="1"/>
            <a:endParaRPr lang="en-US" dirty="0"/>
          </a:p>
          <a:p>
            <a:endParaRPr lang="en-US" dirty="0"/>
          </a:p>
          <a:p>
            <a:endParaRPr lang="en-US" dirty="0"/>
          </a:p>
          <a:p>
            <a:endParaRPr lang="en-US" dirty="0"/>
          </a:p>
          <a:p>
            <a:endParaRPr lang="en-US" dirty="0"/>
          </a:p>
        </p:txBody>
      </p:sp>
      <p:sp>
        <p:nvSpPr>
          <p:cNvPr id="5" name="Slide Number Placeholder 4"/>
          <p:cNvSpPr>
            <a:spLocks noGrp="1"/>
          </p:cNvSpPr>
          <p:nvPr>
            <p:ph type="sldNum" sz="quarter" idx="12"/>
          </p:nvPr>
        </p:nvSpPr>
        <p:spPr/>
        <p:txBody>
          <a:bodyPr/>
          <a:lstStyle/>
          <a:p>
            <a:fld id="{A3B9111F-877B-1B46-805A-DF6BB7876DFE}" type="slidenum">
              <a:rPr lang="en-US" smtClean="0">
                <a:solidFill>
                  <a:schemeClr val="tx1"/>
                </a:solidFill>
              </a:rPr>
              <a:t>25</a:t>
            </a:fld>
            <a:endParaRPr lang="en-US" dirty="0">
              <a:solidFill>
                <a:schemeClr val="tx1"/>
              </a:solidFill>
            </a:endParaRPr>
          </a:p>
        </p:txBody>
      </p:sp>
    </p:spTree>
    <p:extLst>
      <p:ext uri="{BB962C8B-B14F-4D97-AF65-F5344CB8AC3E}">
        <p14:creationId xmlns:p14="http://schemas.microsoft.com/office/powerpoint/2010/main" val="23880049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Academic Misconduct</a:t>
            </a:r>
          </a:p>
        </p:txBody>
      </p:sp>
      <p:sp>
        <p:nvSpPr>
          <p:cNvPr id="3" name="Content Placeholder 2"/>
          <p:cNvSpPr>
            <a:spLocks noGrp="1"/>
          </p:cNvSpPr>
          <p:nvPr>
            <p:ph idx="1"/>
          </p:nvPr>
        </p:nvSpPr>
        <p:spPr/>
        <p:txBody>
          <a:bodyPr/>
          <a:lstStyle/>
          <a:p>
            <a:r>
              <a:rPr lang="en-US" dirty="0"/>
              <a:t>Unforgivable F (Punitive F)</a:t>
            </a:r>
          </a:p>
          <a:p>
            <a:endParaRPr lang="en-US" dirty="0"/>
          </a:p>
          <a:p>
            <a:r>
              <a:rPr lang="en-US" dirty="0"/>
              <a:t>“FA” grade on transcript</a:t>
            </a:r>
          </a:p>
          <a:p>
            <a:endParaRPr lang="en-US" dirty="0"/>
          </a:p>
          <a:p>
            <a:r>
              <a:rPr lang="en-US" dirty="0"/>
              <a:t>Cannot use grade forgiveness</a:t>
            </a:r>
          </a:p>
          <a:p>
            <a:pPr marL="0" indent="0">
              <a:buNone/>
            </a:pPr>
            <a:endParaRPr lang="en-US" dirty="0"/>
          </a:p>
          <a:p>
            <a:r>
              <a:rPr lang="en-US" dirty="0"/>
              <a:t>Transcript notation in certain cases</a:t>
            </a:r>
          </a:p>
        </p:txBody>
      </p:sp>
      <p:sp>
        <p:nvSpPr>
          <p:cNvPr id="5" name="Slide Number Placeholder 4"/>
          <p:cNvSpPr>
            <a:spLocks noGrp="1"/>
          </p:cNvSpPr>
          <p:nvPr>
            <p:ph type="sldNum" sz="quarter" idx="12"/>
          </p:nvPr>
        </p:nvSpPr>
        <p:spPr/>
        <p:txBody>
          <a:bodyPr/>
          <a:lstStyle/>
          <a:p>
            <a:fld id="{A3B9111F-877B-1B46-805A-DF6BB7876DFE}" type="slidenum">
              <a:rPr lang="en-US" smtClean="0">
                <a:solidFill>
                  <a:schemeClr val="tx1"/>
                </a:solidFill>
              </a:rPr>
              <a:t>26</a:t>
            </a:fld>
            <a:endParaRPr lang="en-US" dirty="0">
              <a:solidFill>
                <a:schemeClr val="tx1"/>
              </a:solidFill>
            </a:endParaRPr>
          </a:p>
        </p:txBody>
      </p:sp>
    </p:spTree>
    <p:extLst>
      <p:ext uri="{BB962C8B-B14F-4D97-AF65-F5344CB8AC3E}">
        <p14:creationId xmlns:p14="http://schemas.microsoft.com/office/powerpoint/2010/main" val="9854786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Grading</a:t>
            </a:r>
          </a:p>
        </p:txBody>
      </p:sp>
      <p:sp>
        <p:nvSpPr>
          <p:cNvPr id="3" name="Content Placeholder 2"/>
          <p:cNvSpPr>
            <a:spLocks noGrp="1"/>
          </p:cNvSpPr>
          <p:nvPr>
            <p:ph idx="1"/>
          </p:nvPr>
        </p:nvSpPr>
        <p:spPr/>
        <p:txBody>
          <a:bodyPr>
            <a:normAutofit fontScale="77500" lnSpcReduction="20000"/>
          </a:bodyPr>
          <a:lstStyle/>
          <a:p>
            <a:r>
              <a:rPr lang="en-US" dirty="0"/>
              <a:t>Grading deadline is the second business day after the end of the term – Tuesday – 10am</a:t>
            </a:r>
          </a:p>
          <a:p>
            <a:endParaRPr lang="en-US" dirty="0"/>
          </a:p>
          <a:p>
            <a:r>
              <a:rPr lang="en-US" dirty="0"/>
              <a:t>Grades not submitted by deadline are “NR”</a:t>
            </a:r>
          </a:p>
          <a:p>
            <a:endParaRPr lang="en-US" dirty="0"/>
          </a:p>
          <a:p>
            <a:r>
              <a:rPr lang="en-US" dirty="0"/>
              <a:t>Late grades are submitted via Change of Grade by instructor – sent to chair queue for final approval</a:t>
            </a:r>
          </a:p>
          <a:p>
            <a:endParaRPr lang="en-US" dirty="0"/>
          </a:p>
          <a:p>
            <a:r>
              <a:rPr lang="en-US" dirty="0"/>
              <a:t>Failing and Incomplete grades – Last Date of Attendance required</a:t>
            </a:r>
          </a:p>
          <a:p>
            <a:endParaRPr lang="en-US" dirty="0"/>
          </a:p>
          <a:p>
            <a:r>
              <a:rPr lang="en-US" dirty="0"/>
              <a:t>Missing grades</a:t>
            </a:r>
          </a:p>
          <a:p>
            <a:pPr marL="68580" indent="0">
              <a:buNone/>
            </a:pPr>
            <a:endParaRPr lang="en-US" dirty="0"/>
          </a:p>
        </p:txBody>
      </p:sp>
      <p:sp>
        <p:nvSpPr>
          <p:cNvPr id="5" name="Slide Number Placeholder 4"/>
          <p:cNvSpPr>
            <a:spLocks noGrp="1"/>
          </p:cNvSpPr>
          <p:nvPr>
            <p:ph type="sldNum" sz="quarter" idx="12"/>
          </p:nvPr>
        </p:nvSpPr>
        <p:spPr/>
        <p:txBody>
          <a:bodyPr/>
          <a:lstStyle/>
          <a:p>
            <a:fld id="{A3B9111F-877B-1B46-805A-DF6BB7876DFE}" type="slidenum">
              <a:rPr lang="en-US" b="1" smtClean="0">
                <a:solidFill>
                  <a:schemeClr val="tx2"/>
                </a:solidFill>
              </a:rPr>
              <a:t>27</a:t>
            </a:fld>
            <a:endParaRPr lang="en-US" b="1" dirty="0">
              <a:solidFill>
                <a:schemeClr val="tx2"/>
              </a:solidFill>
            </a:endParaRPr>
          </a:p>
        </p:txBody>
      </p:sp>
    </p:spTree>
    <p:extLst>
      <p:ext uri="{BB962C8B-B14F-4D97-AF65-F5344CB8AC3E}">
        <p14:creationId xmlns:p14="http://schemas.microsoft.com/office/powerpoint/2010/main" val="32459209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Grading</a:t>
            </a:r>
          </a:p>
        </p:txBody>
      </p:sp>
      <p:sp>
        <p:nvSpPr>
          <p:cNvPr id="3" name="Content Placeholder 2"/>
          <p:cNvSpPr>
            <a:spLocks noGrp="1"/>
          </p:cNvSpPr>
          <p:nvPr>
            <p:ph idx="1"/>
          </p:nvPr>
        </p:nvSpPr>
        <p:spPr/>
        <p:txBody>
          <a:bodyPr/>
          <a:lstStyle/>
          <a:p>
            <a:r>
              <a:rPr lang="en-US" dirty="0"/>
              <a:t>Faculty &amp; Advisors’ Menu &gt; Incomplete Grade Tracking</a:t>
            </a:r>
          </a:p>
          <a:p>
            <a:pPr lvl="8"/>
            <a:r>
              <a:rPr lang="en-US" dirty="0"/>
              <a:t>***Will NOT update final grade immediately – MUST submit Change of Grade***</a:t>
            </a:r>
          </a:p>
          <a:p>
            <a:pPr lvl="8"/>
            <a:endParaRPr lang="en-US" dirty="0"/>
          </a:p>
          <a:p>
            <a:pPr lvl="8"/>
            <a:endParaRPr lang="en-US" dirty="0"/>
          </a:p>
          <a:p>
            <a:pPr lvl="8"/>
            <a:r>
              <a:rPr lang="en-US" dirty="0"/>
              <a:t>Students are not allowed to re-register for a course in which an Incomplete grade currently stands. Once the Incomplete is resolved, the student can re-register.</a:t>
            </a:r>
          </a:p>
          <a:p>
            <a:endParaRPr lang="en-US" dirty="0"/>
          </a:p>
        </p:txBody>
      </p:sp>
      <p:pic>
        <p:nvPicPr>
          <p:cNvPr id="7170" name="Picture 2" descr="Faculty and advisors menu with incomplete grade tracking select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057400"/>
            <a:ext cx="3133725" cy="360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A3B9111F-877B-1B46-805A-DF6BB7876DFE}" type="slidenum">
              <a:rPr lang="en-US" smtClean="0">
                <a:solidFill>
                  <a:schemeClr val="tx1"/>
                </a:solidFill>
              </a:rPr>
              <a:t>28</a:t>
            </a:fld>
            <a:endParaRPr lang="en-US" dirty="0">
              <a:solidFill>
                <a:schemeClr val="tx1"/>
              </a:solidFill>
            </a:endParaRPr>
          </a:p>
        </p:txBody>
      </p:sp>
    </p:spTree>
    <p:extLst>
      <p:ext uri="{BB962C8B-B14F-4D97-AF65-F5344CB8AC3E}">
        <p14:creationId xmlns:p14="http://schemas.microsoft.com/office/powerpoint/2010/main" val="5238848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Grading</a:t>
            </a:r>
          </a:p>
        </p:txBody>
      </p:sp>
      <p:sp>
        <p:nvSpPr>
          <p:cNvPr id="3" name="Content Placeholder 2"/>
          <p:cNvSpPr>
            <a:spLocks noGrp="1"/>
          </p:cNvSpPr>
          <p:nvPr>
            <p:ph idx="1"/>
          </p:nvPr>
        </p:nvSpPr>
        <p:spPr>
          <a:xfrm>
            <a:off x="685800" y="1600200"/>
            <a:ext cx="7772400" cy="3733800"/>
          </a:xfrm>
        </p:spPr>
        <p:txBody>
          <a:bodyPr/>
          <a:lstStyle/>
          <a:p>
            <a:r>
              <a:rPr lang="en-US" dirty="0"/>
              <a:t>Faculty &amp; Advisors Menu &gt; Change of Grade</a:t>
            </a:r>
          </a:p>
          <a:p>
            <a:pPr lvl="8"/>
            <a:r>
              <a:rPr lang="en-US" dirty="0"/>
              <a:t>Choose Term and click Select</a:t>
            </a:r>
          </a:p>
          <a:p>
            <a:pPr lvl="8"/>
            <a:r>
              <a:rPr lang="en-US" dirty="0"/>
              <a:t>Click on CRN </a:t>
            </a:r>
          </a:p>
          <a:p>
            <a:pPr lvl="8"/>
            <a:r>
              <a:rPr lang="en-US" dirty="0"/>
              <a:t>Select new grade in drop down menu, enter Reason, and click on Update at bottom of screen</a:t>
            </a:r>
          </a:p>
          <a:p>
            <a:pPr lvl="8"/>
            <a:endParaRPr lang="en-US" dirty="0"/>
          </a:p>
        </p:txBody>
      </p:sp>
      <p:pic>
        <p:nvPicPr>
          <p:cNvPr id="8194" name="Picture 2" descr="Faculty and advisors menu with change of grade select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2054" y="2157040"/>
            <a:ext cx="2562078" cy="2951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descr="Change of grade with grade change menu show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5087" y="3778239"/>
            <a:ext cx="4603113" cy="19263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a:spLocks noGrp="1"/>
          </p:cNvSpPr>
          <p:nvPr>
            <p:ph type="sldNum" sz="quarter" idx="12"/>
          </p:nvPr>
        </p:nvSpPr>
        <p:spPr/>
        <p:txBody>
          <a:bodyPr/>
          <a:lstStyle/>
          <a:p>
            <a:fld id="{A3B9111F-877B-1B46-805A-DF6BB7876DFE}" type="slidenum">
              <a:rPr lang="en-US" smtClean="0">
                <a:solidFill>
                  <a:schemeClr val="tx1"/>
                </a:solidFill>
              </a:rPr>
              <a:t>29</a:t>
            </a:fld>
            <a:endParaRPr lang="en-US" dirty="0">
              <a:solidFill>
                <a:schemeClr val="tx1"/>
              </a:solidFill>
            </a:endParaRPr>
          </a:p>
        </p:txBody>
      </p:sp>
    </p:spTree>
    <p:extLst>
      <p:ext uri="{BB962C8B-B14F-4D97-AF65-F5344CB8AC3E}">
        <p14:creationId xmlns:p14="http://schemas.microsoft.com/office/powerpoint/2010/main" val="32699697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Prerequisites</a:t>
            </a:r>
          </a:p>
        </p:txBody>
      </p:sp>
      <p:sp>
        <p:nvSpPr>
          <p:cNvPr id="3" name="Content Placeholder 2"/>
          <p:cNvSpPr>
            <a:spLocks noGrp="1"/>
          </p:cNvSpPr>
          <p:nvPr>
            <p:ph idx="1"/>
          </p:nvPr>
        </p:nvSpPr>
        <p:spPr/>
        <p:txBody>
          <a:bodyPr>
            <a:normAutofit fontScale="85000" lnSpcReduction="20000"/>
          </a:bodyPr>
          <a:lstStyle/>
          <a:p>
            <a:r>
              <a:rPr lang="en-US" dirty="0"/>
              <a:t>New prerequisites and prerequisite changes should be completed prior to registration period</a:t>
            </a:r>
          </a:p>
          <a:p>
            <a:pPr marL="0" indent="0">
              <a:buNone/>
            </a:pPr>
            <a:endParaRPr lang="en-US" dirty="0"/>
          </a:p>
          <a:p>
            <a:r>
              <a:rPr lang="en-US" dirty="0"/>
              <a:t>Can choose to NOT check a prerequisite but formal removal requires APC</a:t>
            </a:r>
          </a:p>
          <a:p>
            <a:pPr lvl="1"/>
            <a:r>
              <a:rPr lang="en-US" dirty="0"/>
              <a:t>Submit the Non-APC Change Request Form in self-service (Administrative Applications &gt; Catalog Schedule &gt; Non-APC Change Request)</a:t>
            </a:r>
          </a:p>
          <a:p>
            <a:endParaRPr lang="en-US" dirty="0"/>
          </a:p>
          <a:p>
            <a:r>
              <a:rPr lang="en-US" dirty="0"/>
              <a:t>Can drop registered students for lack of prerequisites after end of prior term</a:t>
            </a:r>
          </a:p>
          <a:p>
            <a:pPr lvl="1"/>
            <a:r>
              <a:rPr lang="en-US" dirty="0"/>
              <a:t>Report/E-mails to </a:t>
            </a:r>
            <a:r>
              <a:rPr lang="en-US" dirty="0">
                <a:hlinkClick r:id="rId3"/>
              </a:rPr>
              <a:t>Records@unf.edu</a:t>
            </a:r>
            <a:r>
              <a:rPr lang="en-US" dirty="0"/>
              <a:t> </a:t>
            </a:r>
          </a:p>
        </p:txBody>
      </p:sp>
      <p:sp>
        <p:nvSpPr>
          <p:cNvPr id="5" name="Slide Number Placeholder 4"/>
          <p:cNvSpPr>
            <a:spLocks noGrp="1"/>
          </p:cNvSpPr>
          <p:nvPr>
            <p:ph type="sldNum" sz="quarter" idx="12"/>
          </p:nvPr>
        </p:nvSpPr>
        <p:spPr/>
        <p:txBody>
          <a:bodyPr/>
          <a:lstStyle/>
          <a:p>
            <a:fld id="{A3B9111F-877B-1B46-805A-DF6BB7876DFE}" type="slidenum">
              <a:rPr lang="en-US" smtClean="0">
                <a:solidFill>
                  <a:schemeClr val="tx1"/>
                </a:solidFill>
              </a:rPr>
              <a:t>3</a:t>
            </a:fld>
            <a:endParaRPr lang="en-US" dirty="0">
              <a:solidFill>
                <a:schemeClr val="tx1"/>
              </a:solidFill>
            </a:endParaRPr>
          </a:p>
        </p:txBody>
      </p:sp>
    </p:spTree>
    <p:extLst>
      <p:ext uri="{BB962C8B-B14F-4D97-AF65-F5344CB8AC3E}">
        <p14:creationId xmlns:p14="http://schemas.microsoft.com/office/powerpoint/2010/main" val="28934805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Grading</a:t>
            </a:r>
          </a:p>
        </p:txBody>
      </p:sp>
      <p:sp>
        <p:nvSpPr>
          <p:cNvPr id="3" name="Content Placeholder 2"/>
          <p:cNvSpPr>
            <a:spLocks noGrp="1"/>
          </p:cNvSpPr>
          <p:nvPr>
            <p:ph idx="1"/>
          </p:nvPr>
        </p:nvSpPr>
        <p:spPr/>
        <p:txBody>
          <a:bodyPr/>
          <a:lstStyle/>
          <a:p>
            <a:r>
              <a:rPr lang="en-US" dirty="0"/>
              <a:t>UNF Administrative Applications &gt; Course Enrollment &gt; Grade Change Review</a:t>
            </a:r>
          </a:p>
          <a:p>
            <a:pPr lvl="1"/>
            <a:r>
              <a:rPr lang="en-US" dirty="0"/>
              <a:t>Review and approve submitted grade changes – including Incompletes</a:t>
            </a:r>
          </a:p>
          <a:p>
            <a:pPr lvl="1"/>
            <a:r>
              <a:rPr lang="en-US" dirty="0"/>
              <a:t>Automatically updates Banner</a:t>
            </a:r>
          </a:p>
          <a:p>
            <a:pPr lvl="1"/>
            <a:r>
              <a:rPr lang="en-US" dirty="0"/>
              <a:t>Academic Standing will be updated the following week (if applicable)</a:t>
            </a:r>
          </a:p>
          <a:p>
            <a:pPr lvl="1"/>
            <a:endParaRPr lang="en-US" dirty="0"/>
          </a:p>
        </p:txBody>
      </p:sp>
      <p:pic>
        <p:nvPicPr>
          <p:cNvPr id="9218" name="Picture 2" descr="Grade change revi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729" y="4191000"/>
            <a:ext cx="8473843" cy="782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A3B9111F-877B-1B46-805A-DF6BB7876DFE}" type="slidenum">
              <a:rPr lang="en-US" smtClean="0">
                <a:solidFill>
                  <a:schemeClr val="tx1"/>
                </a:solidFill>
              </a:rPr>
              <a:t>30</a:t>
            </a:fld>
            <a:endParaRPr lang="en-US" dirty="0">
              <a:solidFill>
                <a:schemeClr val="tx1"/>
              </a:solidFill>
            </a:endParaRPr>
          </a:p>
        </p:txBody>
      </p:sp>
    </p:spTree>
    <p:extLst>
      <p:ext uri="{BB962C8B-B14F-4D97-AF65-F5344CB8AC3E}">
        <p14:creationId xmlns:p14="http://schemas.microsoft.com/office/powerpoint/2010/main" val="7976482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Suspension Processing</a:t>
            </a:r>
          </a:p>
        </p:txBody>
      </p:sp>
      <p:sp>
        <p:nvSpPr>
          <p:cNvPr id="3" name="Content Placeholder 2"/>
          <p:cNvSpPr>
            <a:spLocks noGrp="1"/>
          </p:cNvSpPr>
          <p:nvPr>
            <p:ph idx="1"/>
          </p:nvPr>
        </p:nvSpPr>
        <p:spPr/>
        <p:txBody>
          <a:bodyPr/>
          <a:lstStyle/>
          <a:p>
            <a:r>
              <a:rPr lang="en-US" dirty="0"/>
              <a:t>Self-Service suspension decisions</a:t>
            </a:r>
          </a:p>
          <a:p>
            <a:endParaRPr lang="en-US" dirty="0"/>
          </a:p>
          <a:p>
            <a:r>
              <a:rPr lang="en-US" dirty="0"/>
              <a:t>Students dropped from future term</a:t>
            </a:r>
          </a:p>
          <a:p>
            <a:pPr lvl="1"/>
            <a:r>
              <a:rPr lang="en-US" dirty="0"/>
              <a:t>E-mail notification</a:t>
            </a:r>
          </a:p>
          <a:p>
            <a:pPr lvl="1"/>
            <a:r>
              <a:rPr lang="en-US" dirty="0"/>
              <a:t>Additional communication from advising units</a:t>
            </a:r>
          </a:p>
          <a:p>
            <a:endParaRPr lang="en-US" dirty="0"/>
          </a:p>
          <a:p>
            <a:r>
              <a:rPr lang="en-US" dirty="0"/>
              <a:t>Must sit out one semester before returning</a:t>
            </a:r>
          </a:p>
        </p:txBody>
      </p:sp>
      <p:sp>
        <p:nvSpPr>
          <p:cNvPr id="5" name="Slide Number Placeholder 4"/>
          <p:cNvSpPr>
            <a:spLocks noGrp="1"/>
          </p:cNvSpPr>
          <p:nvPr>
            <p:ph type="sldNum" sz="quarter" idx="12"/>
          </p:nvPr>
        </p:nvSpPr>
        <p:spPr/>
        <p:txBody>
          <a:bodyPr/>
          <a:lstStyle/>
          <a:p>
            <a:fld id="{A3B9111F-877B-1B46-805A-DF6BB7876DFE}" type="slidenum">
              <a:rPr lang="en-US" smtClean="0">
                <a:solidFill>
                  <a:schemeClr val="tx1"/>
                </a:solidFill>
              </a:rPr>
              <a:t>31</a:t>
            </a:fld>
            <a:endParaRPr lang="en-US" dirty="0">
              <a:solidFill>
                <a:schemeClr val="tx1"/>
              </a:solidFill>
            </a:endParaRPr>
          </a:p>
        </p:txBody>
      </p:sp>
    </p:spTree>
    <p:extLst>
      <p:ext uri="{BB962C8B-B14F-4D97-AF65-F5344CB8AC3E}">
        <p14:creationId xmlns:p14="http://schemas.microsoft.com/office/powerpoint/2010/main" val="40038102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Suspension Processing</a:t>
            </a:r>
          </a:p>
        </p:txBody>
      </p:sp>
      <p:sp>
        <p:nvSpPr>
          <p:cNvPr id="3" name="Content Placeholder 2"/>
          <p:cNvSpPr>
            <a:spLocks noGrp="1"/>
          </p:cNvSpPr>
          <p:nvPr>
            <p:ph idx="1"/>
          </p:nvPr>
        </p:nvSpPr>
        <p:spPr/>
        <p:txBody>
          <a:bodyPr/>
          <a:lstStyle/>
          <a:p>
            <a:r>
              <a:rPr lang="en-US" dirty="0"/>
              <a:t>UNF Administrative Applications &gt; Student Information &gt; Suspension Processing</a:t>
            </a:r>
          </a:p>
          <a:p>
            <a:endParaRPr lang="en-US" dirty="0"/>
          </a:p>
          <a:p>
            <a:endParaRPr lang="en-US" dirty="0"/>
          </a:p>
          <a:p>
            <a:endParaRPr lang="en-US" dirty="0"/>
          </a:p>
          <a:p>
            <a:endParaRPr lang="en-US" dirty="0"/>
          </a:p>
        </p:txBody>
      </p:sp>
      <p:pic>
        <p:nvPicPr>
          <p:cNvPr id="4098" name="Picture 2" descr="Suspension Processing scre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667000"/>
            <a:ext cx="8496300" cy="24636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a:spLocks noGrp="1"/>
          </p:cNvSpPr>
          <p:nvPr>
            <p:ph type="sldNum" sz="quarter" idx="12"/>
          </p:nvPr>
        </p:nvSpPr>
        <p:spPr/>
        <p:txBody>
          <a:bodyPr/>
          <a:lstStyle/>
          <a:p>
            <a:fld id="{A3B9111F-877B-1B46-805A-DF6BB7876DFE}" type="slidenum">
              <a:rPr lang="en-US" smtClean="0">
                <a:solidFill>
                  <a:schemeClr val="tx1"/>
                </a:solidFill>
              </a:rPr>
              <a:t>32</a:t>
            </a:fld>
            <a:endParaRPr lang="en-US" dirty="0">
              <a:solidFill>
                <a:schemeClr val="tx1"/>
              </a:solidFill>
            </a:endParaRPr>
          </a:p>
        </p:txBody>
      </p:sp>
    </p:spTree>
    <p:extLst>
      <p:ext uri="{BB962C8B-B14F-4D97-AF65-F5344CB8AC3E}">
        <p14:creationId xmlns:p14="http://schemas.microsoft.com/office/powerpoint/2010/main" val="27505664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Suspension Processing</a:t>
            </a:r>
          </a:p>
        </p:txBody>
      </p:sp>
      <p:sp>
        <p:nvSpPr>
          <p:cNvPr id="3" name="Content Placeholder 2"/>
          <p:cNvSpPr>
            <a:spLocks noGrp="1"/>
          </p:cNvSpPr>
          <p:nvPr>
            <p:ph idx="1"/>
          </p:nvPr>
        </p:nvSpPr>
        <p:spPr>
          <a:xfrm>
            <a:off x="457200" y="1600200"/>
            <a:ext cx="4135582" cy="4525963"/>
          </a:xfrm>
        </p:spPr>
        <p:txBody>
          <a:bodyPr/>
          <a:lstStyle/>
          <a:p>
            <a:r>
              <a:rPr lang="en-US" sz="2800" dirty="0"/>
              <a:t>Click View to see:	</a:t>
            </a:r>
          </a:p>
          <a:p>
            <a:pPr lvl="1"/>
            <a:r>
              <a:rPr lang="en-US" dirty="0"/>
              <a:t>Student’s program</a:t>
            </a:r>
          </a:p>
          <a:p>
            <a:pPr lvl="1"/>
            <a:r>
              <a:rPr lang="en-US" dirty="0"/>
              <a:t>Current term’s schedule</a:t>
            </a:r>
          </a:p>
          <a:p>
            <a:pPr lvl="1"/>
            <a:r>
              <a:rPr lang="en-US" dirty="0"/>
              <a:t>Future term’s schedule</a:t>
            </a:r>
          </a:p>
          <a:p>
            <a:pPr lvl="1"/>
            <a:r>
              <a:rPr lang="en-US" dirty="0"/>
              <a:t>GPA information</a:t>
            </a:r>
          </a:p>
          <a:p>
            <a:pPr lvl="1"/>
            <a:r>
              <a:rPr lang="en-US" dirty="0"/>
              <a:t>Prior academic standings</a:t>
            </a:r>
          </a:p>
          <a:p>
            <a:pPr lvl="1"/>
            <a:endParaRPr lang="en-US" dirty="0"/>
          </a:p>
          <a:p>
            <a:pPr lvl="1"/>
            <a:endParaRPr lang="en-US" dirty="0"/>
          </a:p>
          <a:p>
            <a:pPr marL="468630" lvl="1" indent="0">
              <a:buNone/>
            </a:pPr>
            <a:endParaRPr lang="en-US" dirty="0"/>
          </a:p>
        </p:txBody>
      </p:sp>
      <p:pic>
        <p:nvPicPr>
          <p:cNvPr id="5122" name="Picture 2" descr="Suspension Processing with probation selected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7982" y="1815668"/>
            <a:ext cx="4667250" cy="3676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a:spLocks noGrp="1"/>
          </p:cNvSpPr>
          <p:nvPr>
            <p:ph type="sldNum" sz="quarter" idx="12"/>
          </p:nvPr>
        </p:nvSpPr>
        <p:spPr/>
        <p:txBody>
          <a:bodyPr/>
          <a:lstStyle/>
          <a:p>
            <a:fld id="{A3B9111F-877B-1B46-805A-DF6BB7876DFE}" type="slidenum">
              <a:rPr lang="en-US" smtClean="0">
                <a:solidFill>
                  <a:schemeClr val="tx1"/>
                </a:solidFill>
              </a:rPr>
              <a:t>33</a:t>
            </a:fld>
            <a:endParaRPr lang="en-US" dirty="0">
              <a:solidFill>
                <a:schemeClr val="tx1"/>
              </a:solidFill>
            </a:endParaRPr>
          </a:p>
        </p:txBody>
      </p:sp>
    </p:spTree>
    <p:extLst>
      <p:ext uri="{BB962C8B-B14F-4D97-AF65-F5344CB8AC3E}">
        <p14:creationId xmlns:p14="http://schemas.microsoft.com/office/powerpoint/2010/main" val="135891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 Course Titles</a:t>
            </a:r>
          </a:p>
        </p:txBody>
      </p:sp>
      <p:sp>
        <p:nvSpPr>
          <p:cNvPr id="3" name="Content Placeholder 2"/>
          <p:cNvSpPr>
            <a:spLocks noGrp="1"/>
          </p:cNvSpPr>
          <p:nvPr>
            <p:ph idx="1"/>
          </p:nvPr>
        </p:nvSpPr>
        <p:spPr/>
        <p:txBody>
          <a:bodyPr>
            <a:normAutofit/>
          </a:bodyPr>
          <a:lstStyle/>
          <a:p>
            <a:r>
              <a:rPr lang="en-US" dirty="0"/>
              <a:t>May be submitted at any time during the semester</a:t>
            </a:r>
          </a:p>
          <a:p>
            <a:pPr marL="0" indent="0">
              <a:buNone/>
            </a:pPr>
            <a:endParaRPr lang="en-US" sz="2000" dirty="0"/>
          </a:p>
          <a:p>
            <a:r>
              <a:rPr lang="en-US" dirty="0"/>
              <a:t>Student transcripts are updated with individual titles after semester has rolled to academic history</a:t>
            </a:r>
          </a:p>
          <a:p>
            <a:endParaRPr lang="en-US" sz="2000" dirty="0"/>
          </a:p>
          <a:p>
            <a:r>
              <a:rPr lang="en-US" dirty="0"/>
              <a:t>Contact University Scheduler for access</a:t>
            </a:r>
          </a:p>
          <a:p>
            <a:endParaRPr lang="en-US" dirty="0"/>
          </a:p>
        </p:txBody>
      </p:sp>
      <p:sp>
        <p:nvSpPr>
          <p:cNvPr id="5" name="Slide Number Placeholder 4"/>
          <p:cNvSpPr>
            <a:spLocks noGrp="1"/>
          </p:cNvSpPr>
          <p:nvPr>
            <p:ph type="sldNum" sz="quarter" idx="12"/>
          </p:nvPr>
        </p:nvSpPr>
        <p:spPr/>
        <p:txBody>
          <a:bodyPr/>
          <a:lstStyle/>
          <a:p>
            <a:fld id="{A3B9111F-877B-1B46-805A-DF6BB7876DFE}" type="slidenum">
              <a:rPr lang="en-US" smtClean="0">
                <a:solidFill>
                  <a:schemeClr val="tx1"/>
                </a:solidFill>
              </a:rPr>
              <a:t>34</a:t>
            </a:fld>
            <a:endParaRPr lang="en-US" dirty="0">
              <a:solidFill>
                <a:schemeClr val="tx1"/>
              </a:solidFill>
            </a:endParaRPr>
          </a:p>
        </p:txBody>
      </p:sp>
    </p:spTree>
    <p:extLst>
      <p:ext uri="{BB962C8B-B14F-4D97-AF65-F5344CB8AC3E}">
        <p14:creationId xmlns:p14="http://schemas.microsoft.com/office/powerpoint/2010/main" val="9323842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 Course Titles	</a:t>
            </a:r>
          </a:p>
        </p:txBody>
      </p:sp>
      <p:sp>
        <p:nvSpPr>
          <p:cNvPr id="3" name="Content Placeholder 2"/>
          <p:cNvSpPr>
            <a:spLocks noGrp="1"/>
          </p:cNvSpPr>
          <p:nvPr>
            <p:ph idx="1"/>
          </p:nvPr>
        </p:nvSpPr>
        <p:spPr/>
        <p:txBody>
          <a:bodyPr/>
          <a:lstStyle/>
          <a:p>
            <a:r>
              <a:rPr lang="en-US" dirty="0"/>
              <a:t>UNF Administrative Applications &gt; Student Maintenance &gt; Independent Study Titles Input – Departmental View</a:t>
            </a:r>
          </a:p>
          <a:p>
            <a:endParaRPr lang="en-US" dirty="0"/>
          </a:p>
        </p:txBody>
      </p:sp>
      <p:pic>
        <p:nvPicPr>
          <p:cNvPr id="5" name="Picture 4" descr="Independent study titles input departmental view"/>
          <p:cNvPicPr/>
          <p:nvPr/>
        </p:nvPicPr>
        <p:blipFill>
          <a:blip r:embed="rId3"/>
          <a:stretch>
            <a:fillRect/>
          </a:stretch>
        </p:blipFill>
        <p:spPr>
          <a:xfrm>
            <a:off x="1371600" y="2590800"/>
            <a:ext cx="5867400" cy="3200400"/>
          </a:xfrm>
          <a:prstGeom prst="rect">
            <a:avLst/>
          </a:prstGeom>
        </p:spPr>
      </p:pic>
      <p:sp>
        <p:nvSpPr>
          <p:cNvPr id="6" name="Slide Number Placeholder 5"/>
          <p:cNvSpPr>
            <a:spLocks noGrp="1"/>
          </p:cNvSpPr>
          <p:nvPr>
            <p:ph type="sldNum" sz="quarter" idx="12"/>
          </p:nvPr>
        </p:nvSpPr>
        <p:spPr/>
        <p:txBody>
          <a:bodyPr/>
          <a:lstStyle/>
          <a:p>
            <a:fld id="{A3B9111F-877B-1B46-805A-DF6BB7876DFE}" type="slidenum">
              <a:rPr lang="en-US" smtClean="0">
                <a:solidFill>
                  <a:schemeClr val="tx1"/>
                </a:solidFill>
              </a:rPr>
              <a:t>35</a:t>
            </a:fld>
            <a:endParaRPr lang="en-US" dirty="0">
              <a:solidFill>
                <a:schemeClr val="tx1"/>
              </a:solidFill>
            </a:endParaRPr>
          </a:p>
        </p:txBody>
      </p:sp>
    </p:spTree>
    <p:extLst>
      <p:ext uri="{BB962C8B-B14F-4D97-AF65-F5344CB8AC3E}">
        <p14:creationId xmlns:p14="http://schemas.microsoft.com/office/powerpoint/2010/main" val="35493742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Faculty Alpha List (FAL)	</a:t>
            </a:r>
          </a:p>
        </p:txBody>
      </p:sp>
      <p:sp>
        <p:nvSpPr>
          <p:cNvPr id="3" name="Content Placeholder 2"/>
          <p:cNvSpPr>
            <a:spLocks noGrp="1"/>
          </p:cNvSpPr>
          <p:nvPr>
            <p:ph idx="1"/>
          </p:nvPr>
        </p:nvSpPr>
        <p:spPr>
          <a:xfrm>
            <a:off x="457200" y="1600200"/>
            <a:ext cx="8125691" cy="4525963"/>
          </a:xfrm>
        </p:spPr>
        <p:txBody>
          <a:bodyPr>
            <a:normAutofit fontScale="92500"/>
          </a:bodyPr>
          <a:lstStyle/>
          <a:p>
            <a:r>
              <a:rPr lang="en-US" dirty="0"/>
              <a:t>UNF Administrative Applications &gt; Catalog Schedule &gt; Faculty Alpha List</a:t>
            </a:r>
          </a:p>
          <a:p>
            <a:endParaRPr lang="en-US" dirty="0"/>
          </a:p>
          <a:p>
            <a:r>
              <a:rPr lang="en-US" dirty="0"/>
              <a:t>Percentages of responsibility </a:t>
            </a:r>
          </a:p>
          <a:p>
            <a:pPr marL="0" indent="0">
              <a:buNone/>
            </a:pPr>
            <a:r>
              <a:rPr lang="en-US" dirty="0"/>
              <a:t>    cannot exceed 100%</a:t>
            </a:r>
          </a:p>
          <a:p>
            <a:pPr marL="68580" indent="0">
              <a:buNone/>
            </a:pPr>
            <a:endParaRPr lang="en-US" dirty="0"/>
          </a:p>
          <a:p>
            <a:r>
              <a:rPr lang="en-US" dirty="0"/>
              <a:t>Two week submission window  in fall/spring – longer in summer due to multiple parts of term</a:t>
            </a:r>
          </a:p>
          <a:p>
            <a:pPr marL="68580" indent="0">
              <a:buNone/>
            </a:pPr>
            <a:endParaRPr lang="en-US" dirty="0"/>
          </a:p>
        </p:txBody>
      </p:sp>
      <p:pic>
        <p:nvPicPr>
          <p:cNvPr id="13314" name="Picture 2" descr="Catalog schedule with faculty alpha list select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525" y="2502838"/>
            <a:ext cx="2695575" cy="183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A3B9111F-877B-1B46-805A-DF6BB7876DFE}" type="slidenum">
              <a:rPr lang="en-US" smtClean="0">
                <a:solidFill>
                  <a:schemeClr val="tx1"/>
                </a:solidFill>
              </a:rPr>
              <a:t>36</a:t>
            </a:fld>
            <a:endParaRPr lang="en-US" dirty="0">
              <a:solidFill>
                <a:schemeClr val="tx1"/>
              </a:solidFill>
            </a:endParaRPr>
          </a:p>
        </p:txBody>
      </p:sp>
    </p:spTree>
    <p:extLst>
      <p:ext uri="{BB962C8B-B14F-4D97-AF65-F5344CB8AC3E}">
        <p14:creationId xmlns:p14="http://schemas.microsoft.com/office/powerpoint/2010/main" val="13807190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5420"/>
            <a:ext cx="8229600" cy="1143000"/>
          </a:xfrm>
        </p:spPr>
        <p:txBody>
          <a:bodyPr/>
          <a:lstStyle/>
          <a:p>
            <a:r>
              <a:rPr lang="en-US" dirty="0"/>
              <a:t>Faculty Alpha List	(FAL)</a:t>
            </a:r>
          </a:p>
        </p:txBody>
      </p:sp>
      <p:sp>
        <p:nvSpPr>
          <p:cNvPr id="5" name="Content Placeholder 4"/>
          <p:cNvSpPr>
            <a:spLocks noGrp="1"/>
          </p:cNvSpPr>
          <p:nvPr>
            <p:ph idx="1"/>
          </p:nvPr>
        </p:nvSpPr>
        <p:spPr/>
        <p:txBody>
          <a:bodyPr/>
          <a:lstStyle/>
          <a:p>
            <a:r>
              <a:rPr lang="en-US" dirty="0"/>
              <a:t>Click CRN to enter instructor information</a:t>
            </a:r>
          </a:p>
          <a:p>
            <a:endParaRPr lang="en-US" dirty="0"/>
          </a:p>
        </p:txBody>
      </p:sp>
      <p:pic>
        <p:nvPicPr>
          <p:cNvPr id="6" name="Picture 5" descr="Faculty alpha list"/>
          <p:cNvPicPr/>
          <p:nvPr/>
        </p:nvPicPr>
        <p:blipFill>
          <a:blip r:embed="rId3"/>
          <a:stretch>
            <a:fillRect/>
          </a:stretch>
        </p:blipFill>
        <p:spPr>
          <a:xfrm>
            <a:off x="1066799" y="2209799"/>
            <a:ext cx="6767945" cy="3609109"/>
          </a:xfrm>
          <a:prstGeom prst="rect">
            <a:avLst/>
          </a:prstGeom>
        </p:spPr>
      </p:pic>
      <p:sp>
        <p:nvSpPr>
          <p:cNvPr id="4" name="Slide Number Placeholder 3"/>
          <p:cNvSpPr>
            <a:spLocks noGrp="1"/>
          </p:cNvSpPr>
          <p:nvPr>
            <p:ph type="sldNum" sz="quarter" idx="12"/>
          </p:nvPr>
        </p:nvSpPr>
        <p:spPr/>
        <p:txBody>
          <a:bodyPr/>
          <a:lstStyle/>
          <a:p>
            <a:fld id="{A3B9111F-877B-1B46-805A-DF6BB7876DFE}" type="slidenum">
              <a:rPr lang="en-US" smtClean="0">
                <a:solidFill>
                  <a:schemeClr val="tx1"/>
                </a:solidFill>
              </a:rPr>
              <a:t>37</a:t>
            </a:fld>
            <a:endParaRPr lang="en-US" dirty="0">
              <a:solidFill>
                <a:schemeClr val="tx1"/>
              </a:solidFill>
            </a:endParaRPr>
          </a:p>
        </p:txBody>
      </p:sp>
    </p:spTree>
    <p:extLst>
      <p:ext uri="{BB962C8B-B14F-4D97-AF65-F5344CB8AC3E}">
        <p14:creationId xmlns:p14="http://schemas.microsoft.com/office/powerpoint/2010/main" val="9591270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dirty="0"/>
              <a:t>Faculty Alpha List (FAL)</a:t>
            </a:r>
          </a:p>
        </p:txBody>
      </p:sp>
      <p:sp>
        <p:nvSpPr>
          <p:cNvPr id="5" name="Content Placeholder 4"/>
          <p:cNvSpPr>
            <a:spLocks noGrp="1"/>
          </p:cNvSpPr>
          <p:nvPr>
            <p:ph idx="1"/>
          </p:nvPr>
        </p:nvSpPr>
        <p:spPr/>
        <p:txBody>
          <a:bodyPr/>
          <a:lstStyle/>
          <a:p>
            <a:r>
              <a:rPr lang="en-US" dirty="0"/>
              <a:t>Enter instructor N number, percentage of responsibility, and session  - Click Update        </a:t>
            </a:r>
          </a:p>
          <a:p>
            <a:pPr lvl="8"/>
            <a:r>
              <a:rPr lang="en-US" dirty="0"/>
              <a:t> Entry must </a:t>
            </a:r>
            <a:r>
              <a:rPr lang="en-US" u="sng" dirty="0"/>
              <a:t>equal</a:t>
            </a:r>
            <a:r>
              <a:rPr lang="en-US" dirty="0"/>
              <a:t> 100% to be saved, so you will get an error message until all instructors are entered (if there are multiple instructors).   </a:t>
            </a:r>
          </a:p>
        </p:txBody>
      </p:sp>
      <p:pic>
        <p:nvPicPr>
          <p:cNvPr id="6" name="Picture 5" descr="Faculty alpha list with update selected"/>
          <p:cNvPicPr/>
          <p:nvPr/>
        </p:nvPicPr>
        <p:blipFill>
          <a:blip r:embed="rId3"/>
          <a:stretch>
            <a:fillRect/>
          </a:stretch>
        </p:blipFill>
        <p:spPr>
          <a:xfrm>
            <a:off x="351559" y="2741280"/>
            <a:ext cx="3590290" cy="1599565"/>
          </a:xfrm>
          <a:prstGeom prst="rect">
            <a:avLst/>
          </a:prstGeom>
        </p:spPr>
      </p:pic>
      <p:pic>
        <p:nvPicPr>
          <p:cNvPr id="7" name="Picture 6" descr="Faculty alpha list showing 1 record updated"/>
          <p:cNvPicPr/>
          <p:nvPr/>
        </p:nvPicPr>
        <p:blipFill>
          <a:blip r:embed="rId4"/>
          <a:stretch>
            <a:fillRect/>
          </a:stretch>
        </p:blipFill>
        <p:spPr>
          <a:xfrm>
            <a:off x="4353791" y="3931225"/>
            <a:ext cx="4180840" cy="1837690"/>
          </a:xfrm>
          <a:prstGeom prst="rect">
            <a:avLst/>
          </a:prstGeom>
        </p:spPr>
      </p:pic>
      <p:sp>
        <p:nvSpPr>
          <p:cNvPr id="4" name="Slide Number Placeholder 3"/>
          <p:cNvSpPr>
            <a:spLocks noGrp="1"/>
          </p:cNvSpPr>
          <p:nvPr>
            <p:ph type="sldNum" sz="quarter" idx="12"/>
          </p:nvPr>
        </p:nvSpPr>
        <p:spPr/>
        <p:txBody>
          <a:bodyPr/>
          <a:lstStyle/>
          <a:p>
            <a:fld id="{A3B9111F-877B-1B46-805A-DF6BB7876DFE}" type="slidenum">
              <a:rPr lang="en-US" smtClean="0">
                <a:solidFill>
                  <a:schemeClr val="tx1"/>
                </a:solidFill>
              </a:rPr>
              <a:t>38</a:t>
            </a:fld>
            <a:endParaRPr lang="en-US" dirty="0">
              <a:solidFill>
                <a:schemeClr val="tx1"/>
              </a:solidFill>
            </a:endParaRPr>
          </a:p>
        </p:txBody>
      </p:sp>
    </p:spTree>
    <p:extLst>
      <p:ext uri="{BB962C8B-B14F-4D97-AF65-F5344CB8AC3E}">
        <p14:creationId xmlns:p14="http://schemas.microsoft.com/office/powerpoint/2010/main" val="30031674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SIS Reports</a:t>
            </a:r>
          </a:p>
        </p:txBody>
      </p:sp>
      <p:sp>
        <p:nvSpPr>
          <p:cNvPr id="3" name="Content Placeholder 2"/>
          <p:cNvSpPr>
            <a:spLocks noGrp="1"/>
          </p:cNvSpPr>
          <p:nvPr>
            <p:ph idx="1"/>
          </p:nvPr>
        </p:nvSpPr>
        <p:spPr>
          <a:xfrm>
            <a:off x="457200" y="1205342"/>
            <a:ext cx="8229600" cy="4525963"/>
          </a:xfrm>
        </p:spPr>
        <p:txBody>
          <a:bodyPr>
            <a:normAutofit/>
          </a:bodyPr>
          <a:lstStyle/>
          <a:p>
            <a:r>
              <a:rPr lang="en-US" dirty="0"/>
              <a:t>UNF Administrative Applications &gt; SIS Reports &gt; Report by Curriculum</a:t>
            </a:r>
          </a:p>
          <a:p>
            <a:r>
              <a:rPr lang="en-US" dirty="0"/>
              <a:t>Data Requests sent to Records if not handled by this query; must sign Non-Disclosure form</a:t>
            </a:r>
          </a:p>
        </p:txBody>
      </p:sp>
      <p:pic>
        <p:nvPicPr>
          <p:cNvPr id="18435" name="Picture 3" descr="Query by curriculum with submit query select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0720" y="3359508"/>
            <a:ext cx="7082559" cy="2371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A3B9111F-877B-1B46-805A-DF6BB7876DFE}" type="slidenum">
              <a:rPr lang="en-US" smtClean="0">
                <a:solidFill>
                  <a:schemeClr val="tx1"/>
                </a:solidFill>
              </a:rPr>
              <a:t>39</a:t>
            </a:fld>
            <a:endParaRPr lang="en-US" dirty="0">
              <a:solidFill>
                <a:schemeClr val="tx1"/>
              </a:solidFill>
            </a:endParaRPr>
          </a:p>
        </p:txBody>
      </p:sp>
    </p:spTree>
    <p:extLst>
      <p:ext uri="{BB962C8B-B14F-4D97-AF65-F5344CB8AC3E}">
        <p14:creationId xmlns:p14="http://schemas.microsoft.com/office/powerpoint/2010/main" val="4267612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9723"/>
            <a:ext cx="8229600" cy="1143000"/>
          </a:xfrm>
        </p:spPr>
        <p:txBody>
          <a:bodyPr>
            <a:normAutofit/>
          </a:bodyPr>
          <a:lstStyle/>
          <a:p>
            <a:r>
              <a:rPr lang="en-US" dirty="0"/>
              <a:t>Registration Restrictions</a:t>
            </a:r>
          </a:p>
        </p:txBody>
      </p:sp>
      <p:sp>
        <p:nvSpPr>
          <p:cNvPr id="3" name="Content Placeholder 2"/>
          <p:cNvSpPr>
            <a:spLocks noGrp="1"/>
          </p:cNvSpPr>
          <p:nvPr>
            <p:ph idx="1"/>
          </p:nvPr>
        </p:nvSpPr>
        <p:spPr>
          <a:xfrm>
            <a:off x="457200" y="1633251"/>
            <a:ext cx="8229600" cy="4525963"/>
          </a:xfrm>
        </p:spPr>
        <p:txBody>
          <a:bodyPr>
            <a:normAutofit fontScale="77500" lnSpcReduction="20000"/>
          </a:bodyPr>
          <a:lstStyle/>
          <a:p>
            <a:r>
              <a:rPr lang="en-US" sz="3100" dirty="0"/>
              <a:t>Can be by: College, Department, Field of Study (Major/Minor/Concentration), Class, Level, Degree, Program</a:t>
            </a:r>
          </a:p>
          <a:p>
            <a:endParaRPr lang="en-US" sz="3100" dirty="0"/>
          </a:p>
          <a:p>
            <a:r>
              <a:rPr lang="en-US" sz="3100" dirty="0"/>
              <a:t>Student Attribute – currently Honors sections only</a:t>
            </a:r>
          </a:p>
          <a:p>
            <a:endParaRPr lang="en-US" sz="3100" dirty="0"/>
          </a:p>
          <a:p>
            <a:r>
              <a:rPr lang="en-US" sz="3100" dirty="0"/>
              <a:t>Use as few restrictions as possible to avoid multiple registration add errors</a:t>
            </a:r>
          </a:p>
          <a:p>
            <a:endParaRPr lang="en-US" sz="3100" dirty="0"/>
          </a:p>
          <a:p>
            <a:r>
              <a:rPr lang="en-US" sz="3100" dirty="0"/>
              <a:t>Advising directors can adjust sections; submit a Non-APC Change Request for catalog updates</a:t>
            </a:r>
          </a:p>
          <a:p>
            <a:endParaRPr lang="en-US" sz="3100" dirty="0"/>
          </a:p>
          <a:p>
            <a:r>
              <a:rPr lang="en-US" sz="3100" dirty="0"/>
              <a:t>Special Approval –  can be granted by Department or Advisor </a:t>
            </a:r>
          </a:p>
          <a:p>
            <a:pPr lvl="1"/>
            <a:endParaRPr lang="en-US" dirty="0"/>
          </a:p>
        </p:txBody>
      </p:sp>
      <p:sp>
        <p:nvSpPr>
          <p:cNvPr id="5" name="Slide Number Placeholder 4"/>
          <p:cNvSpPr>
            <a:spLocks noGrp="1"/>
          </p:cNvSpPr>
          <p:nvPr>
            <p:ph type="sldNum" sz="quarter" idx="12"/>
          </p:nvPr>
        </p:nvSpPr>
        <p:spPr/>
        <p:txBody>
          <a:bodyPr/>
          <a:lstStyle/>
          <a:p>
            <a:fld id="{A3B9111F-877B-1B46-805A-DF6BB7876DFE}" type="slidenum">
              <a:rPr lang="en-US" smtClean="0">
                <a:solidFill>
                  <a:schemeClr val="tx1"/>
                </a:solidFill>
              </a:rPr>
              <a:t>4</a:t>
            </a:fld>
            <a:endParaRPr lang="en-US" dirty="0">
              <a:solidFill>
                <a:schemeClr val="tx1"/>
              </a:solidFill>
            </a:endParaRPr>
          </a:p>
        </p:txBody>
      </p:sp>
    </p:spTree>
    <p:extLst>
      <p:ext uri="{BB962C8B-B14F-4D97-AF65-F5344CB8AC3E}">
        <p14:creationId xmlns:p14="http://schemas.microsoft.com/office/powerpoint/2010/main" val="5983892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FERPA</a:t>
            </a:r>
          </a:p>
        </p:txBody>
      </p:sp>
      <p:sp>
        <p:nvSpPr>
          <p:cNvPr id="3" name="Content Placeholder 2"/>
          <p:cNvSpPr>
            <a:spLocks noGrp="1"/>
          </p:cNvSpPr>
          <p:nvPr>
            <p:ph idx="1"/>
          </p:nvPr>
        </p:nvSpPr>
        <p:spPr>
          <a:xfrm>
            <a:off x="457200" y="1431409"/>
            <a:ext cx="8229600" cy="4525963"/>
          </a:xfrm>
        </p:spPr>
        <p:txBody>
          <a:bodyPr>
            <a:normAutofit fontScale="85000" lnSpcReduction="20000"/>
          </a:bodyPr>
          <a:lstStyle/>
          <a:p>
            <a:r>
              <a:rPr lang="en-US" dirty="0"/>
              <a:t>FERPA FAQs for Faculty: </a:t>
            </a:r>
            <a:r>
              <a:rPr lang="en-US" sz="2800" dirty="0">
                <a:hlinkClick r:id="rId3"/>
              </a:rPr>
              <a:t>http://www.unf.edu/onestop/registrar/FERPA_-_Faculty.aspx</a:t>
            </a:r>
            <a:endParaRPr lang="en-US" sz="2800" dirty="0"/>
          </a:p>
          <a:p>
            <a:endParaRPr lang="en-US" dirty="0"/>
          </a:p>
          <a:p>
            <a:r>
              <a:rPr lang="en-US" dirty="0"/>
              <a:t>Confidentiality of student records is critical- particularly grades and UNF email addresses</a:t>
            </a:r>
          </a:p>
          <a:p>
            <a:endParaRPr lang="en-US" dirty="0"/>
          </a:p>
          <a:p>
            <a:r>
              <a:rPr lang="en-US" dirty="0"/>
              <a:t>Refer requests for student information to Registrar’s Office</a:t>
            </a:r>
          </a:p>
          <a:p>
            <a:pPr marL="0" indent="0">
              <a:buNone/>
            </a:pPr>
            <a:endParaRPr lang="en-US" dirty="0"/>
          </a:p>
          <a:p>
            <a:r>
              <a:rPr lang="en-US" dirty="0"/>
              <a:t>Presentations can be given to departments or groups by Records staff, upon request</a:t>
            </a:r>
          </a:p>
          <a:p>
            <a:endParaRPr lang="en-US" dirty="0"/>
          </a:p>
        </p:txBody>
      </p:sp>
      <p:sp>
        <p:nvSpPr>
          <p:cNvPr id="5" name="Slide Number Placeholder 4"/>
          <p:cNvSpPr>
            <a:spLocks noGrp="1"/>
          </p:cNvSpPr>
          <p:nvPr>
            <p:ph type="sldNum" sz="quarter" idx="12"/>
          </p:nvPr>
        </p:nvSpPr>
        <p:spPr/>
        <p:txBody>
          <a:bodyPr/>
          <a:lstStyle/>
          <a:p>
            <a:fld id="{A3B9111F-877B-1B46-805A-DF6BB7876DFE}" type="slidenum">
              <a:rPr lang="en-US" smtClean="0">
                <a:solidFill>
                  <a:schemeClr val="tx1"/>
                </a:solidFill>
              </a:rPr>
              <a:t>40</a:t>
            </a:fld>
            <a:endParaRPr lang="en-US" dirty="0">
              <a:solidFill>
                <a:schemeClr val="tx1"/>
              </a:solidFill>
            </a:endParaRPr>
          </a:p>
        </p:txBody>
      </p:sp>
    </p:spTree>
    <p:extLst>
      <p:ext uri="{BB962C8B-B14F-4D97-AF65-F5344CB8AC3E}">
        <p14:creationId xmlns:p14="http://schemas.microsoft.com/office/powerpoint/2010/main" val="360343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Registration Overrides</a:t>
            </a:r>
          </a:p>
        </p:txBody>
      </p:sp>
      <p:sp>
        <p:nvSpPr>
          <p:cNvPr id="3" name="Content Placeholder 2"/>
          <p:cNvSpPr>
            <a:spLocks noGrp="1"/>
          </p:cNvSpPr>
          <p:nvPr>
            <p:ph idx="1"/>
          </p:nvPr>
        </p:nvSpPr>
        <p:spPr>
          <a:xfrm>
            <a:off x="457200" y="1412911"/>
            <a:ext cx="8229600" cy="5073387"/>
          </a:xfrm>
        </p:spPr>
        <p:txBody>
          <a:bodyPr>
            <a:normAutofit fontScale="77500" lnSpcReduction="20000"/>
          </a:bodyPr>
          <a:lstStyle/>
          <a:p>
            <a:r>
              <a:rPr lang="en-US" sz="3800" b="1" dirty="0"/>
              <a:t>SFASRPO</a:t>
            </a:r>
            <a:r>
              <a:rPr lang="en-US" sz="3800" dirty="0"/>
              <a:t> – Student Registration Permit-Override</a:t>
            </a:r>
          </a:p>
          <a:p>
            <a:pPr lvl="1">
              <a:buFont typeface="Courier New" panose="02070309020205020404" pitchFamily="49" charset="0"/>
              <a:buChar char="o"/>
            </a:pPr>
            <a:r>
              <a:rPr lang="en-US" sz="3800" dirty="0"/>
              <a:t>Prerequisite (PREQ), Co-requisite (CORQ), Time, Special Approval (SPEC APPR), Level (LEVL), Class (CLAS), College (COLL), Program (PROG), Duplicates (DUPL), Field of Study/Major (FIELD), Degree (DEGR)</a:t>
            </a:r>
          </a:p>
          <a:p>
            <a:pPr marL="457200" lvl="1" indent="0">
              <a:buNone/>
            </a:pPr>
            <a:endParaRPr lang="en-US" sz="3800" dirty="0"/>
          </a:p>
          <a:p>
            <a:r>
              <a:rPr lang="en-US" sz="3800" dirty="0"/>
              <a:t>Can give override by Course or CRN</a:t>
            </a:r>
          </a:p>
          <a:p>
            <a:endParaRPr lang="en-US" sz="3800" dirty="0"/>
          </a:p>
          <a:p>
            <a:r>
              <a:rPr lang="en-US" sz="3800" dirty="0"/>
              <a:t>User N number is recorded</a:t>
            </a:r>
          </a:p>
          <a:p>
            <a:endParaRPr lang="en-US" sz="3800" dirty="0"/>
          </a:p>
          <a:p>
            <a:r>
              <a:rPr lang="en-US" sz="3800" dirty="0"/>
              <a:t>Always follow up with student</a:t>
            </a:r>
          </a:p>
          <a:p>
            <a:endParaRPr lang="en-US" dirty="0"/>
          </a:p>
          <a:p>
            <a:pPr marL="274320" lvl="1" indent="0">
              <a:buNone/>
            </a:pPr>
            <a:endParaRPr lang="en-US" dirty="0"/>
          </a:p>
        </p:txBody>
      </p:sp>
      <p:sp>
        <p:nvSpPr>
          <p:cNvPr id="5" name="Slide Number Placeholder 4"/>
          <p:cNvSpPr>
            <a:spLocks noGrp="1"/>
          </p:cNvSpPr>
          <p:nvPr>
            <p:ph type="sldNum" sz="quarter" idx="12"/>
          </p:nvPr>
        </p:nvSpPr>
        <p:spPr/>
        <p:txBody>
          <a:bodyPr/>
          <a:lstStyle/>
          <a:p>
            <a:fld id="{A3B9111F-877B-1B46-805A-DF6BB7876DFE}" type="slidenum">
              <a:rPr lang="en-US" smtClean="0">
                <a:solidFill>
                  <a:schemeClr val="tx1"/>
                </a:solidFill>
              </a:rPr>
              <a:t>5</a:t>
            </a:fld>
            <a:endParaRPr lang="en-US" dirty="0">
              <a:solidFill>
                <a:schemeClr val="tx1"/>
              </a:solidFill>
            </a:endParaRPr>
          </a:p>
        </p:txBody>
      </p:sp>
    </p:spTree>
    <p:extLst>
      <p:ext uri="{BB962C8B-B14F-4D97-AF65-F5344CB8AC3E}">
        <p14:creationId xmlns:p14="http://schemas.microsoft.com/office/powerpoint/2010/main" val="34397800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F1A3F75-712B-423B-9858-CB7A567E211A}"/>
              </a:ext>
            </a:extLst>
          </p:cNvPr>
          <p:cNvSpPr>
            <a:spLocks noGrp="1"/>
          </p:cNvSpPr>
          <p:nvPr>
            <p:ph type="title"/>
          </p:nvPr>
        </p:nvSpPr>
        <p:spPr>
          <a:xfrm>
            <a:off x="457200" y="432486"/>
            <a:ext cx="8229600" cy="604060"/>
          </a:xfrm>
        </p:spPr>
        <p:txBody>
          <a:bodyPr>
            <a:normAutofit fontScale="90000"/>
          </a:bodyPr>
          <a:lstStyle/>
          <a:p>
            <a:r>
              <a:rPr lang="en-US" b="1" dirty="0"/>
              <a:t>SFASRPO</a:t>
            </a:r>
            <a:endParaRPr lang="en-US" dirty="0"/>
          </a:p>
        </p:txBody>
      </p:sp>
      <p:pic>
        <p:nvPicPr>
          <p:cNvPr id="5" name="Picture 4" descr="Student registration permit override"/>
          <p:cNvPicPr>
            <a:picLocks noChangeAspect="1"/>
          </p:cNvPicPr>
          <p:nvPr/>
        </p:nvPicPr>
        <p:blipFill>
          <a:blip r:embed="rId3"/>
          <a:stretch>
            <a:fillRect/>
          </a:stretch>
        </p:blipFill>
        <p:spPr>
          <a:xfrm>
            <a:off x="396606" y="1036546"/>
            <a:ext cx="8416887" cy="2202411"/>
          </a:xfrm>
          <a:prstGeom prst="rect">
            <a:avLst/>
          </a:prstGeom>
        </p:spPr>
      </p:pic>
      <p:sp>
        <p:nvSpPr>
          <p:cNvPr id="11" name="TextBox 10"/>
          <p:cNvSpPr txBox="1"/>
          <p:nvPr/>
        </p:nvSpPr>
        <p:spPr>
          <a:xfrm>
            <a:off x="396606" y="3138392"/>
            <a:ext cx="8290194" cy="2800767"/>
          </a:xfrm>
          <a:prstGeom prst="rect">
            <a:avLst/>
          </a:prstGeom>
          <a:noFill/>
        </p:spPr>
        <p:txBody>
          <a:bodyPr wrap="square" rtlCol="0">
            <a:spAutoFit/>
          </a:bodyPr>
          <a:lstStyle/>
          <a:p>
            <a:pPr marL="285750" indent="-285750">
              <a:buFont typeface="Arial" panose="020B0604020202020204" pitchFamily="34" charset="0"/>
              <a:buChar char="•"/>
            </a:pPr>
            <a:r>
              <a:rPr lang="en-US" dirty="0"/>
              <a:t>To add an override, insert a new record to add an override by clicking the              You can enter the override name on the line or search available overrides by clicking the ellipsis next to the field  </a:t>
            </a:r>
          </a:p>
          <a:p>
            <a:pPr marL="285750" indent="-285750">
              <a:buFont typeface="Arial" panose="020B0604020202020204" pitchFamily="34" charset="0"/>
              <a:buChar char="•"/>
            </a:pPr>
            <a:r>
              <a:rPr lang="en-US" dirty="0"/>
              <a:t>You can enter the override course CRN or Subject and Course Number and all are searchable using the ellipsis function. Click </a:t>
            </a:r>
            <a:r>
              <a:rPr lang="en-US" b="1" dirty="0"/>
              <a:t>Save</a:t>
            </a:r>
            <a:r>
              <a:rPr lang="en-US" dirty="0"/>
              <a:t> in the bottom right to complete the process.</a:t>
            </a:r>
          </a:p>
          <a:p>
            <a:pPr marL="285750" indent="-285750">
              <a:buFont typeface="Arial" panose="020B0604020202020204" pitchFamily="34" charset="0"/>
              <a:buChar char="•"/>
            </a:pPr>
            <a:r>
              <a:rPr lang="en-US" dirty="0"/>
              <a:t>A green message will appear in the top right as confirmation. Messages are coded by color and numbered to help users.  You can click the number to acknowledge and remove the message. </a:t>
            </a:r>
          </a:p>
          <a:p>
            <a:r>
              <a:rPr lang="en-US" sz="1400" b="1" i="1" dirty="0"/>
              <a:t>*For more details, see the Registration Override documentation posted to our Faculty/Staff Resources </a:t>
            </a:r>
            <a:r>
              <a:rPr lang="en-US" sz="1400" b="1" i="1" dirty="0">
                <a:hlinkClick r:id="rId4"/>
              </a:rPr>
              <a:t>page</a:t>
            </a:r>
            <a:r>
              <a:rPr lang="en-US" sz="1400" b="1" i="1" dirty="0"/>
              <a:t>.</a:t>
            </a:r>
          </a:p>
        </p:txBody>
      </p:sp>
      <p:pic>
        <p:nvPicPr>
          <p:cNvPr id="14" name="Picture 13" descr="Insert button"/>
          <p:cNvPicPr/>
          <p:nvPr/>
        </p:nvPicPr>
        <p:blipFill>
          <a:blip r:embed="rId5"/>
          <a:stretch>
            <a:fillRect/>
          </a:stretch>
        </p:blipFill>
        <p:spPr>
          <a:xfrm>
            <a:off x="7620000" y="3395921"/>
            <a:ext cx="570865" cy="275590"/>
          </a:xfrm>
          <a:prstGeom prst="rect">
            <a:avLst/>
          </a:prstGeom>
        </p:spPr>
      </p:pic>
      <p:sp>
        <p:nvSpPr>
          <p:cNvPr id="4" name="Slide Number Placeholder 3"/>
          <p:cNvSpPr>
            <a:spLocks noGrp="1"/>
          </p:cNvSpPr>
          <p:nvPr>
            <p:ph type="sldNum" sz="quarter" idx="12"/>
          </p:nvPr>
        </p:nvSpPr>
        <p:spPr/>
        <p:txBody>
          <a:bodyPr/>
          <a:lstStyle/>
          <a:p>
            <a:fld id="{A3B9111F-877B-1B46-805A-DF6BB7876DFE}" type="slidenum">
              <a:rPr lang="en-US" smtClean="0">
                <a:solidFill>
                  <a:schemeClr val="tx1"/>
                </a:solidFill>
              </a:rPr>
              <a:pPr/>
              <a:t>6</a:t>
            </a:fld>
            <a:endParaRPr lang="en-US" dirty="0">
              <a:solidFill>
                <a:schemeClr val="tx1"/>
              </a:solidFill>
            </a:endParaRPr>
          </a:p>
        </p:txBody>
      </p:sp>
    </p:spTree>
    <p:extLst>
      <p:ext uri="{BB962C8B-B14F-4D97-AF65-F5344CB8AC3E}">
        <p14:creationId xmlns:p14="http://schemas.microsoft.com/office/powerpoint/2010/main" val="13134807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Waitlists</a:t>
            </a:r>
          </a:p>
        </p:txBody>
      </p:sp>
      <p:sp>
        <p:nvSpPr>
          <p:cNvPr id="3" name="Content Placeholder 2"/>
          <p:cNvSpPr>
            <a:spLocks noGrp="1"/>
          </p:cNvSpPr>
          <p:nvPr>
            <p:ph idx="1"/>
          </p:nvPr>
        </p:nvSpPr>
        <p:spPr>
          <a:xfrm>
            <a:off x="457200" y="1278082"/>
            <a:ext cx="8229600" cy="4848081"/>
          </a:xfrm>
        </p:spPr>
        <p:txBody>
          <a:bodyPr>
            <a:normAutofit fontScale="62500" lnSpcReduction="20000"/>
          </a:bodyPr>
          <a:lstStyle/>
          <a:p>
            <a:endParaRPr lang="en-US" dirty="0"/>
          </a:p>
          <a:p>
            <a:r>
              <a:rPr lang="en-US" dirty="0"/>
              <a:t>Managing waitlists help maximize course enrollment</a:t>
            </a:r>
          </a:p>
          <a:p>
            <a:endParaRPr lang="en-US" dirty="0"/>
          </a:p>
          <a:p>
            <a:r>
              <a:rPr lang="en-US" dirty="0"/>
              <a:t>Automatic job runs on even hours from the first day of registration through 4</a:t>
            </a:r>
            <a:r>
              <a:rPr lang="en-US" baseline="30000" dirty="0"/>
              <a:t>th</a:t>
            </a:r>
            <a:r>
              <a:rPr lang="en-US" dirty="0"/>
              <a:t> day of add/drop</a:t>
            </a:r>
          </a:p>
          <a:p>
            <a:endParaRPr lang="en-US" dirty="0"/>
          </a:p>
          <a:p>
            <a:r>
              <a:rPr lang="en-US" dirty="0"/>
              <a:t>Only Chairs initiate waitlist moves on final add/drop day</a:t>
            </a:r>
          </a:p>
          <a:p>
            <a:endParaRPr lang="en-US" dirty="0"/>
          </a:p>
          <a:p>
            <a:r>
              <a:rPr lang="en-US" dirty="0"/>
              <a:t>Students receive auto email upon movement from wait list into class section</a:t>
            </a:r>
          </a:p>
          <a:p>
            <a:pPr marL="0" indent="0">
              <a:buNone/>
            </a:pPr>
            <a:endParaRPr lang="en-US" dirty="0"/>
          </a:p>
          <a:p>
            <a:r>
              <a:rPr lang="en-US" dirty="0"/>
              <a:t>NOTE: Students may place themselves on a wait list from the first day of a registration period through the 3</a:t>
            </a:r>
            <a:r>
              <a:rPr lang="en-US" baseline="30000" dirty="0"/>
              <a:t>rd</a:t>
            </a:r>
            <a:r>
              <a:rPr lang="en-US" dirty="0"/>
              <a:t> day of add/drop week</a:t>
            </a:r>
          </a:p>
          <a:p>
            <a:endParaRPr lang="en-US" dirty="0"/>
          </a:p>
          <a:p>
            <a:r>
              <a:rPr lang="en-US" dirty="0"/>
              <a:t>Drops from the waitlist occur after add/drop ends – save your list of waitlisted students or compare against the drop list send by Records</a:t>
            </a:r>
          </a:p>
          <a:p>
            <a:pPr lvl="1"/>
            <a:endParaRPr lang="en-US" dirty="0"/>
          </a:p>
          <a:p>
            <a:pPr marL="274320" lvl="1" indent="0">
              <a:buNone/>
            </a:pPr>
            <a:endParaRPr lang="en-US" dirty="0"/>
          </a:p>
        </p:txBody>
      </p:sp>
      <p:sp>
        <p:nvSpPr>
          <p:cNvPr id="5" name="Slide Number Placeholder 4"/>
          <p:cNvSpPr>
            <a:spLocks noGrp="1"/>
          </p:cNvSpPr>
          <p:nvPr>
            <p:ph type="sldNum" sz="quarter" idx="12"/>
          </p:nvPr>
        </p:nvSpPr>
        <p:spPr/>
        <p:txBody>
          <a:bodyPr/>
          <a:lstStyle/>
          <a:p>
            <a:fld id="{A3B9111F-877B-1B46-805A-DF6BB7876DFE}" type="slidenum">
              <a:rPr lang="en-US" smtClean="0">
                <a:solidFill>
                  <a:schemeClr val="tx1"/>
                </a:solidFill>
              </a:rPr>
              <a:t>7</a:t>
            </a:fld>
            <a:endParaRPr lang="en-US" dirty="0">
              <a:solidFill>
                <a:schemeClr val="tx1"/>
              </a:solidFill>
            </a:endParaRPr>
          </a:p>
        </p:txBody>
      </p:sp>
    </p:spTree>
    <p:extLst>
      <p:ext uri="{BB962C8B-B14F-4D97-AF65-F5344CB8AC3E}">
        <p14:creationId xmlns:p14="http://schemas.microsoft.com/office/powerpoint/2010/main" val="6006964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Waitlists</a:t>
            </a:r>
          </a:p>
        </p:txBody>
      </p:sp>
      <p:sp>
        <p:nvSpPr>
          <p:cNvPr id="3" name="Content Placeholder 2"/>
          <p:cNvSpPr>
            <a:spLocks noGrp="1"/>
          </p:cNvSpPr>
          <p:nvPr>
            <p:ph idx="1"/>
          </p:nvPr>
        </p:nvSpPr>
        <p:spPr>
          <a:xfrm>
            <a:off x="457200" y="1112704"/>
            <a:ext cx="8229600" cy="5013460"/>
          </a:xfrm>
        </p:spPr>
        <p:txBody>
          <a:bodyPr>
            <a:normAutofit/>
          </a:bodyPr>
          <a:lstStyle/>
          <a:p>
            <a:r>
              <a:rPr lang="en-US" sz="2800" dirty="0"/>
              <a:t>UNF Administrative Applications &gt; Course Enrollment</a:t>
            </a:r>
          </a:p>
          <a:p>
            <a:endParaRPr lang="en-US" dirty="0"/>
          </a:p>
          <a:p>
            <a:endParaRPr lang="en-US" dirty="0"/>
          </a:p>
          <a:p>
            <a:r>
              <a:rPr lang="en-US" sz="2800" dirty="0"/>
              <a:t>Select Term and Department, then click Select</a:t>
            </a:r>
          </a:p>
          <a:p>
            <a:endParaRPr lang="en-US" dirty="0"/>
          </a:p>
        </p:txBody>
      </p:sp>
      <p:pic>
        <p:nvPicPr>
          <p:cNvPr id="4098" name="Picture 2" descr="Course Enrollment with wait lists select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3383" y="1596921"/>
            <a:ext cx="2241881" cy="1152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Course Wait List with move selected"/>
          <p:cNvPicPr>
            <a:picLocks noChangeAspect="1"/>
          </p:cNvPicPr>
          <p:nvPr/>
        </p:nvPicPr>
        <p:blipFill>
          <a:blip r:embed="rId4"/>
          <a:stretch>
            <a:fillRect/>
          </a:stretch>
        </p:blipFill>
        <p:spPr>
          <a:xfrm>
            <a:off x="771189" y="3313621"/>
            <a:ext cx="7425360" cy="2380597"/>
          </a:xfrm>
          <a:prstGeom prst="rect">
            <a:avLst/>
          </a:prstGeom>
        </p:spPr>
      </p:pic>
      <p:sp>
        <p:nvSpPr>
          <p:cNvPr id="6" name="Slide Number Placeholder 5"/>
          <p:cNvSpPr>
            <a:spLocks noGrp="1"/>
          </p:cNvSpPr>
          <p:nvPr>
            <p:ph type="sldNum" sz="quarter" idx="12"/>
          </p:nvPr>
        </p:nvSpPr>
        <p:spPr/>
        <p:txBody>
          <a:bodyPr/>
          <a:lstStyle/>
          <a:p>
            <a:fld id="{A3B9111F-877B-1B46-805A-DF6BB7876DFE}" type="slidenum">
              <a:rPr lang="en-US" smtClean="0">
                <a:solidFill>
                  <a:schemeClr val="tx1"/>
                </a:solidFill>
              </a:rPr>
              <a:t>8</a:t>
            </a:fld>
            <a:endParaRPr lang="en-US" dirty="0">
              <a:solidFill>
                <a:schemeClr val="tx1"/>
              </a:solidFill>
            </a:endParaRPr>
          </a:p>
        </p:txBody>
      </p:sp>
    </p:spTree>
    <p:extLst>
      <p:ext uri="{BB962C8B-B14F-4D97-AF65-F5344CB8AC3E}">
        <p14:creationId xmlns:p14="http://schemas.microsoft.com/office/powerpoint/2010/main" val="22868926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dirty="0"/>
              <a:t>Waitlists</a:t>
            </a:r>
          </a:p>
        </p:txBody>
      </p:sp>
      <p:pic>
        <p:nvPicPr>
          <p:cNvPr id="3" name="Picture 2" descr="Waitlist with move this student now selected"/>
          <p:cNvPicPr>
            <a:picLocks noChangeAspect="1"/>
          </p:cNvPicPr>
          <p:nvPr/>
        </p:nvPicPr>
        <p:blipFill>
          <a:blip r:embed="rId3"/>
          <a:stretch>
            <a:fillRect/>
          </a:stretch>
        </p:blipFill>
        <p:spPr>
          <a:xfrm>
            <a:off x="457200" y="1371600"/>
            <a:ext cx="8418706" cy="3553691"/>
          </a:xfrm>
          <a:prstGeom prst="rect">
            <a:avLst/>
          </a:prstGeom>
        </p:spPr>
      </p:pic>
      <p:sp>
        <p:nvSpPr>
          <p:cNvPr id="6" name="Slide Number Placeholder 5"/>
          <p:cNvSpPr>
            <a:spLocks noGrp="1"/>
          </p:cNvSpPr>
          <p:nvPr>
            <p:ph type="sldNum" sz="quarter" idx="12"/>
          </p:nvPr>
        </p:nvSpPr>
        <p:spPr/>
        <p:txBody>
          <a:bodyPr/>
          <a:lstStyle/>
          <a:p>
            <a:fld id="{A3B9111F-877B-1B46-805A-DF6BB7876DFE}" type="slidenum">
              <a:rPr lang="en-US" smtClean="0">
                <a:solidFill>
                  <a:schemeClr val="tx1"/>
                </a:solidFill>
              </a:rPr>
              <a:t>9</a:t>
            </a:fld>
            <a:endParaRPr lang="en-US" dirty="0">
              <a:solidFill>
                <a:schemeClr val="tx1"/>
              </a:solidFill>
            </a:endParaRPr>
          </a:p>
        </p:txBody>
      </p:sp>
    </p:spTree>
    <p:extLst>
      <p:ext uri="{BB962C8B-B14F-4D97-AF65-F5344CB8AC3E}">
        <p14:creationId xmlns:p14="http://schemas.microsoft.com/office/powerpoint/2010/main" val="2285177035"/>
      </p:ext>
    </p:extLst>
  </p:cSld>
  <p:clrMapOvr>
    <a:masterClrMapping/>
  </p:clrMapOvr>
</p:sld>
</file>

<file path=ppt/theme/theme1.xml><?xml version="1.0" encoding="utf-8"?>
<a:theme xmlns:a="http://schemas.openxmlformats.org/drawingml/2006/main" name="unfpresentation_1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onth xmlns="a8fbf49f-21ba-4487-b1fa-ffc4a5473ca3">January</Month>
    <Division xmlns="a8fbf49f-21ba-4487-b1fa-ffc4a5473ca3">AA &amp; SA</Division>
    <Department xmlns="a8fbf49f-21ba-4487-b1fa-ffc4a5473ca3">ENROLLMENT</Department>
    <Document_x0020_Status xmlns="a8fbf49f-21ba-4487-b1fa-ffc4a5473ca3">Certified</Document_x0020_Status>
    <lx4h xmlns="a8fbf49f-21ba-4487-b1fa-ffc4a5473ca3">
      <UserInfo>
        <DisplayName/>
        <AccountId xsi:nil="true"/>
        <AccountType/>
      </UserInfo>
    </lx4h>
    <pgjr xmlns="a8fbf49f-21ba-4487-b1fa-ffc4a5473ca3">
      <UserInfo>
        <DisplayName/>
        <AccountId xsi:nil="true"/>
        <AccountType/>
      </UserInfo>
    </pgjr>
    <wskv xmlns="a8fbf49f-21ba-4487-b1fa-ffc4a5473ca3" xsi:nil="true"/>
    <wuxb xmlns="a8fbf49f-21ba-4487-b1fa-ffc4a5473ca3" xsi:nil="true"/>
    <cuke xmlns="a8fbf49f-21ba-4487-b1fa-ffc4a5473ca3" xsi:nil="true"/>
    <uq5p xmlns="a8fbf49f-21ba-4487-b1fa-ffc4a5473ca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30B4FFE9BA0204FB96D85A847CFAF2C" ma:contentTypeVersion="11" ma:contentTypeDescription="Create a new document." ma:contentTypeScope="" ma:versionID="017886dce8b5dcc2d2088a0668a1fa2a">
  <xsd:schema xmlns:xsd="http://www.w3.org/2001/XMLSchema" xmlns:xs="http://www.w3.org/2001/XMLSchema" xmlns:p="http://schemas.microsoft.com/office/2006/metadata/properties" xmlns:ns2="a8fbf49f-21ba-4487-b1fa-ffc4a5473ca3" targetNamespace="http://schemas.microsoft.com/office/2006/metadata/properties" ma:root="true" ma:fieldsID="a04e1d5b3d9bed366664fda78c7c06d9" ns2:_="">
    <xsd:import namespace="a8fbf49f-21ba-4487-b1fa-ffc4a5473ca3"/>
    <xsd:element name="properties">
      <xsd:complexType>
        <xsd:sequence>
          <xsd:element name="documentManagement">
            <xsd:complexType>
              <xsd:all>
                <xsd:element ref="ns2:Division" minOccurs="0"/>
                <xsd:element ref="ns2:Department" minOccurs="0"/>
                <xsd:element ref="ns2:Document_x0020_Status"/>
                <xsd:element ref="ns2:Month" minOccurs="0"/>
                <xsd:element ref="ns2:lx4h" minOccurs="0"/>
                <xsd:element ref="ns2:uq5p" minOccurs="0"/>
                <xsd:element ref="ns2:wskv" minOccurs="0"/>
                <xsd:element ref="ns2:cuke" minOccurs="0"/>
                <xsd:element ref="ns2:wuxb" minOccurs="0"/>
                <xsd:element ref="ns2:pgj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fbf49f-21ba-4487-b1fa-ffc4a5473ca3" elementFormDefault="qualified">
    <xsd:import namespace="http://schemas.microsoft.com/office/2006/documentManagement/types"/>
    <xsd:import namespace="http://schemas.microsoft.com/office/infopath/2007/PartnerControls"/>
    <xsd:element name="Division" ma:index="2" nillable="true" ma:displayName="Division" ma:default="AA &amp; SA" ma:format="Dropdown" ma:internalName="Division">
      <xsd:simpleType>
        <xsd:restriction base="dms:Choice">
          <xsd:enumeration value="AA &amp; SA"/>
          <xsd:enumeration value="ANF"/>
          <xsd:enumeration value="Committee"/>
          <xsd:enumeration value="Info"/>
          <xsd:enumeration value="Initatives"/>
          <xsd:enumeration value="President"/>
          <xsd:enumeration value="UDAE"/>
          <xsd:enumeration value="Other"/>
        </xsd:restriction>
      </xsd:simpleType>
    </xsd:element>
    <xsd:element name="Department" ma:index="3" nillable="true" ma:displayName="Department" ma:default="ADA Compliance" ma:format="Dropdown" ma:internalName="Department">
      <xsd:simpleType>
        <xsd:restriction base="dms:Choice">
          <xsd:enumeration value="AAFSA (The African American Faculty and Staff Association)"/>
          <xsd:enumeration value="Acadaffairs CMS Folder (Academic Affairs)"/>
          <xsd:enumeration value="ACADEMIC ADVISING"/>
          <xsd:enumeration value="ACE (First-Year Advising)"/>
          <xsd:enumeration value="ADA Compliance"/>
          <xsd:enumeration value="ADMIN &amp; FINANCE (CMS Folder)"/>
          <xsd:enumeration value="ADVANCEMENT"/>
          <xsd:enumeration value="ALUMNI"/>
          <xsd:enumeration value="ANF"/>
          <xsd:enumeration value="ANNUAL GIVING"/>
          <xsd:enumeration value="APA (Administrative and Professional Association)"/>
          <xsd:enumeration value="ARMY ROTC"/>
          <xsd:enumeration value="ASSESSMENT"/>
          <xsd:enumeration value="Athletics"/>
          <xsd:enumeration value="AUXILIARY OVERSIGHT COMMITTEE"/>
          <xsd:enumeration value="BIOSAFETY (Institutional Biosafety Committee)"/>
          <xsd:enumeration value="BOOKSTORE (Site and Bookstore Advisory Council)"/>
          <xsd:enumeration value="BROOKS COLLEGE OF HEALTH"/>
          <xsd:enumeration value="BUSINESS SERVICES"/>
          <xsd:enumeration value="CAMPS"/>
          <xsd:enumeration value="CAMPUS LIFE"/>
          <xsd:enumeration value="CAMPUS PLANNING"/>
          <xsd:enumeration value="CAREER SERVICES"/>
          <xsd:enumeration value="CATALOGS"/>
          <xsd:enumeration value="CCBL (Center for Community-Based Learning)"/>
          <xsd:enumeration value="CCEC (College of Computing, Engineering and Construction)"/>
          <xsd:enumeration value="CE (Division of Continuing Education)"/>
          <xsd:enumeration value="CIRT (Center for Instruction and Research Technology)"/>
          <xsd:enumeration value="CLERY ACT Committee"/>
          <xsd:enumeration value="CLUB ALLIANCE (Student Government)"/>
          <xsd:enumeration value="COAS (College of Arts &amp; Sciences)"/>
          <xsd:enumeration value="COEHS (College of Education and Human Services)"/>
          <xsd:enumeration value="COGGIN (Coggin College of Business)"/>
          <xsd:enumeration value="COMMENCEMENT"/>
          <xsd:enumeration value="COMMUNICATION TRAINING"/>
          <xsd:enumeration value="COMMUNITY ENGAGEMENT"/>
          <xsd:enumeration value="COMPLIANCE OFFICE"/>
          <xsd:enumeration value="CONDUCT (Student Conduct Office)"/>
          <xsd:enumeration value="CONTINUING EDUCATION"/>
          <xsd:enumeration value="CONTROLLER"/>
          <xsd:enumeration value="COUNSELING CENTER"/>
          <xsd:enumeration value="CPDT (Center for Professional Development and Training)"/>
          <xsd:enumeration value="DDI (Department of Diversity Initiatives)"/>
          <xsd:enumeration value="DEAN OF STUDENTS"/>
          <xsd:enumeration value="DEVELOPMENT (University Development and Alumni Engagement )"/>
          <xsd:enumeration value="DHI (Digital Humanities Institute)"/>
          <xsd:enumeration value="DINING SERVICES"/>
          <xsd:enumeration value="DISTANCE LEARNING"/>
          <xsd:enumeration value="DIVERSITY (Commission on Diversity and Inclusion (CODI))"/>
          <xsd:enumeration value="DRC (Disability Resource Center)"/>
          <xsd:enumeration value="ECENTER (Environmental Center)"/>
          <xsd:enumeration value="EMERGENCY"/>
          <xsd:enumeration value="ENGLISH LANGUAGE PROGRAM"/>
          <xsd:enumeration value="ENROLLMENT"/>
          <xsd:enumeration value="EOI (Equal Opportunity and Inclusion)"/>
          <xsd:enumeration value="Employment Opportunities"/>
          <xsd:enumeration value="ETHICS (Compliance, Ethics and Risk Oversight Committee (CEROC))"/>
          <xsd:enumeration value="EHS (Environmental Health &amp; Safety)"/>
          <xsd:enumeration value="FIE (Florida Institute of Education)"/>
          <xsd:enumeration value="FINE ARTS CENTER"/>
          <xsd:enumeration value="FOOD SERVICE (Food Services Advisory Council)"/>
          <xsd:enumeration value="FRATERNITY AND SORORITY"/>
          <xsd:enumeration value="FOUNDATION"/>
          <xsd:enumeration value="FOUNDATION SCHOLARSHIP"/>
          <xsd:enumeration value="FURC (Florida Undergraduate Research Conference)"/>
          <xsd:enumeration value="GALLERY OF ART"/>
          <xsd:enumeration value="GENERAL COUNSEL"/>
          <xsd:enumeration value="GOV AFFAIRS (Government and Community Relation)"/>
          <xsd:enumeration value="GOLF COMPLEX (Golf Complex at the Hayt Learning Center)"/>
          <xsd:enumeration value="GRADUATE SCHOOL"/>
          <xsd:enumeration value="HICKS (Hicks Honors College)"/>
          <xsd:enumeration value="HIGH LEVEL"/>
          <xsd:enumeration value="HOMECOMING"/>
          <xsd:enumeration value="HOUSING"/>
          <xsd:enumeration value="HR (Human Resources)"/>
          <xsd:enumeration value="ICP (Intercultural Center for Peace )"/>
          <xsd:enumeration value="INTERCULTURAL CENTER"/>
          <xsd:enumeration value="INTERFAITH CENTER"/>
          <xsd:enumeration value="INTERNAL AUDITING"/>
          <xsd:enumeration value="INTL CENTER (International Center)"/>
          <xsd:enumeration value="IPC (Internet Presence Committee)"/>
          <xsd:enumeration value="IPTM"/>
          <xsd:enumeration value="ISQ (Instructional Satisfaction Questionnaire)"/>
          <xsd:enumeration value="IR (Office of Institutional Research and Assessment)"/>
          <xsd:enumeration value="ITS (Information Technology Services)"/>
          <xsd:enumeration value="LGBT RESOURCE CENTER"/>
          <xsd:enumeration value="LIBRARY"/>
          <xsd:enumeration value="MARKETING AND COMMUNICATIONS"/>
          <xsd:enumeration value="MASTER PLAN"/>
          <xsd:enumeration value="MILITARY VETERANS (Military &amp; Veterans Resource Center)"/>
          <xsd:enumeration value="MOCA"/>
          <xsd:enumeration value="MOTH (Movies on the House)"/>
          <xsd:enumeration value="NCAA (NCAA Self-Study Steering Committee)"/>
          <xsd:enumeration value="OFFICE OF FACULTY ENHANCEMENT"/>
          <xsd:enumeration value="OMBUDS (Student Ombuds)"/>
          <xsd:enumeration value="ON CAMPUS TRANSITION"/>
          <xsd:enumeration value="ONE JAX"/>
          <xsd:enumeration value="OSPREY LIFE &amp; PRODUCTION"/>
          <xsd:enumeration value="PARENTS (Parents Association)"/>
          <xsd:enumeration value="PARKING (Parking and Transportation Services)"/>
          <xsd:enumeration value="PARKING ADVISORY (Parking Advisory Council)"/>
          <xsd:enumeration value="PHYSICAL FACILITIES"/>
          <xsd:enumeration value="PLANNING BUDGET (Office of Planning and Budget)"/>
          <xsd:enumeration value="POLICIES AND REGULATIONS"/>
          <xsd:enumeration value="PMO (Project Management Office)"/>
          <xsd:enumeration value="PRESCHOOL"/>
          <xsd:enumeration value="PRIVACY OFFICE"/>
          <xsd:enumeration value="PROCUREMENT"/>
          <xsd:enumeration value="PRESIDENT(MAIN+GC,Policies)"/>
          <xsd:enumeration value="PUBLIC RELATIONS"/>
          <xsd:enumeration value="RECWELL (Recreation and Wellness)"/>
          <xsd:enumeration value="RESEARCH (Office of Research and Sponsored Programs)"/>
          <xsd:enumeration value="RETIRED FACULTY (The Retired Faculty Association )"/>
          <xsd:enumeration value="SASS (Student Academic Success Services)"/>
          <xsd:enumeration value="SG (Student Government)"/>
          <xsd:enumeration value="SHS (Student Health Services)"/>
          <xsd:enumeration value="SPACE (Space Committee)"/>
          <xsd:enumeration value="SRER (Institute for the Study of Race and Ethnic Relations)"/>
          <xsd:enumeration value="STUDENT AFFAIRS CMS folder"/>
          <xsd:enumeration value="STUDENT CONDUCT"/>
          <xsd:enumeration value="STUDENT FEES"/>
          <xsd:enumeration value="STUDENT HEALTH"/>
          <xsd:enumeration value="STUDENT MEDIA"/>
          <xsd:enumeration value="STUDENT UNION"/>
          <xsd:enumeration value="SUSTAINABILITY (Sustainability Committee)"/>
          <xsd:enumeration value="TAYLOR LEADERSHIP"/>
          <xsd:enumeration value="TIMELINE"/>
          <xsd:enumeration value="TITLE IX"/>
          <xsd:enumeration value="TRUSTEES"/>
          <xsd:enumeration value="TREASURY"/>
          <xsd:enumeration value="TSI/FOUNDATION ACCOUNTING"/>
          <xsd:enumeration value="UPD (University Police Department)"/>
          <xsd:enumeration value="UG STUDIES (Undergraduate Studies)"/>
          <xsd:enumeration value="UNFFA (Faculty Association)"/>
          <xsd:enumeration value="UNITED WAY"/>
          <xsd:enumeration value="UNIVERSITY CENTER"/>
          <xsd:enumeration value="USPA (University Support Personnel Association)"/>
          <xsd:enumeration value="UTC (University Technology Committee)"/>
          <xsd:enumeration value="VISUAL IDENTITY"/>
          <xsd:enumeration value="WE TRANSFORM"/>
          <xsd:enumeration value="WOMENS CENTER"/>
          <xsd:enumeration value="2002"/>
          <xsd:enumeration value="2003"/>
          <xsd:enumeration value="2004"/>
          <xsd:enumeration value="2005"/>
          <xsd:enumeration value="2006"/>
          <xsd:enumeration value="2007"/>
          <xsd:enumeration value="2008"/>
          <xsd:enumeration value="2009"/>
          <xsd:enumeration value="2010"/>
          <xsd:enumeration value="2011"/>
          <xsd:enumeration value="2012"/>
          <xsd:enumeration value="2013"/>
          <xsd:enumeration value="2014"/>
          <xsd:enumeration value="2015"/>
          <xsd:enumeration value="2016"/>
          <xsd:enumeration value="2017"/>
          <xsd:enumeration value="2018"/>
          <xsd:enumeration value="2019"/>
          <xsd:enumeration value="2020"/>
          <xsd:enumeration value="2021"/>
          <xsd:enumeration value="2022"/>
          <xsd:enumeration value="2023"/>
          <xsd:enumeration value="2024"/>
          <xsd:enumeration value="BOT New Regulations"/>
          <xsd:enumeration value="Policy and Regulations Templates"/>
          <xsd:enumeration value="Office of Undergraduate Research (OUR)"/>
          <xsd:enumeration value="(DLI) Digital Learning and Innovation Initiatives"/>
          <xsd:enumeration value="Global"/>
          <xsd:enumeration value="Community Alliance for Student Success (CASS)"/>
          <xsd:enumeration value="University Development and Alumni Engagement (UDAE)"/>
          <xsd:enumeration value="Guide to the Files in ADA Training"/>
          <xsd:enumeration value="Student Accessibility Services (SAS)"/>
        </xsd:restriction>
      </xsd:simpleType>
    </xsd:element>
    <xsd:element name="Document_x0020_Status" ma:index="4" ma:displayName="Status" ma:default="ADA Audit" ma:format="RadioButtons" ma:internalName="Document_x0020_Status">
      <xsd:simpleType>
        <xsd:restriction base="dms:Choice">
          <xsd:enumeration value="Certified"/>
          <xsd:enumeration value="ADA Audit"/>
          <xsd:enumeration value="Training Information"/>
          <xsd:enumeration value="Superuser/Editor Needs Assistance"/>
          <xsd:enumeration value="Certified Regulations"/>
          <xsd:enumeration value="Certified Files Loaded to Ektron"/>
        </xsd:restriction>
      </xsd:simpleType>
    </xsd:element>
    <xsd:element name="Month" ma:index="11" nillable="true" ma:displayName="Month" ma:default="NONE" ma:format="Dropdown" ma:internalName="Month">
      <xsd:simpleType>
        <xsd:restriction base="dms:Choice">
          <xsd:enumeration value="NONE"/>
          <xsd:enumeration value="January"/>
          <xsd:enumeration value="February"/>
          <xsd:enumeration value="March"/>
          <xsd:enumeration value="April"/>
          <xsd:enumeration value="May"/>
          <xsd:enumeration value="June"/>
          <xsd:enumeration value="July"/>
          <xsd:enumeration value="August"/>
          <xsd:enumeration value="September"/>
          <xsd:enumeration value="October"/>
          <xsd:enumeration value="November"/>
          <xsd:enumeration value="December"/>
          <xsd:enumeration value="January 2020"/>
          <xsd:enumeration value="February  2020"/>
          <xsd:enumeration value="March 2020"/>
          <xsd:enumeration value="April 2020"/>
          <xsd:enumeration value="May 2020"/>
          <xsd:enumeration value="June 2020"/>
          <xsd:enumeration value="July 2020"/>
          <xsd:enumeration value="August 2020"/>
          <xsd:enumeration value="September 2020"/>
          <xsd:enumeration value="October 2020"/>
          <xsd:enumeration value="November 2020"/>
          <xsd:enumeration value="December 2020"/>
        </xsd:restriction>
      </xsd:simpleType>
    </xsd:element>
    <xsd:element name="lx4h" ma:index="12" nillable="true" ma:displayName="Person or Group" ma:list="UserInfo" ma:internalName="lx4h">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uq5p" ma:index="13" nillable="true" ma:displayName="Date and Time" ma:internalName="uq5p">
      <xsd:simpleType>
        <xsd:restriction base="dms:DateTime"/>
      </xsd:simpleType>
    </xsd:element>
    <xsd:element name="wskv" ma:index="14" nillable="true" ma:displayName="Number" ma:internalName="wskv">
      <xsd:simpleType>
        <xsd:restriction base="dms:Number"/>
      </xsd:simpleType>
    </xsd:element>
    <xsd:element name="cuke" ma:index="15" nillable="true" ma:displayName="Text" ma:internalName="cuke">
      <xsd:simpleType>
        <xsd:restriction base="dms:Text"/>
      </xsd:simpleType>
    </xsd:element>
    <xsd:element name="wuxb" ma:index="16" nillable="true" ma:displayName="Number" ma:internalName="wuxb">
      <xsd:simpleType>
        <xsd:restriction base="dms:Number"/>
      </xsd:simpleType>
    </xsd:element>
    <xsd:element name="pgjr" ma:index="17" nillable="true" ma:displayName="Person or Group" ma:list="UserInfo" ma:internalName="pgj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269B737-9C9C-403D-9F59-F46D7146D416}">
  <ds:schemaRefs>
    <ds:schemaRef ds:uri="http://schemas.microsoft.com/sharepoint/v3/contenttype/forms"/>
  </ds:schemaRefs>
</ds:datastoreItem>
</file>

<file path=customXml/itemProps2.xml><?xml version="1.0" encoding="utf-8"?>
<ds:datastoreItem xmlns:ds="http://schemas.openxmlformats.org/officeDocument/2006/customXml" ds:itemID="{38AE04B2-0C1E-4093-84CB-B571CD765C3D}">
  <ds:schemaRefs>
    <ds:schemaRef ds:uri="http://schemas.openxmlformats.org/package/2006/metadata/core-properties"/>
    <ds:schemaRef ds:uri="http://purl.org/dc/terms/"/>
    <ds:schemaRef ds:uri="a8fbf49f-21ba-4487-b1fa-ffc4a5473ca3"/>
    <ds:schemaRef ds:uri="http://schemas.microsoft.com/office/infopath/2007/PartnerControls"/>
    <ds:schemaRef ds:uri="http://schemas.microsoft.com/office/2006/documentManagement/types"/>
    <ds:schemaRef ds:uri="http://schemas.microsoft.com/office/2006/metadata/properties"/>
    <ds:schemaRef ds:uri="http://purl.org/dc/elements/1.1/"/>
    <ds:schemaRef ds:uri="http://www.w3.org/XML/1998/namespace"/>
    <ds:schemaRef ds:uri="http://purl.org/dc/dcmitype/"/>
  </ds:schemaRefs>
</ds:datastoreItem>
</file>

<file path=customXml/itemProps3.xml><?xml version="1.0" encoding="utf-8"?>
<ds:datastoreItem xmlns:ds="http://schemas.openxmlformats.org/officeDocument/2006/customXml" ds:itemID="{C7BC4C72-5460-4746-9101-A84CF5BF5C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8fbf49f-21ba-4487-b1fa-ffc4a5473c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unfpresentation_11</Template>
  <TotalTime>29228</TotalTime>
  <Words>2277</Words>
  <Application>Microsoft Office PowerPoint</Application>
  <PresentationFormat>On-screen Show (4:3)</PresentationFormat>
  <Paragraphs>319</Paragraphs>
  <Slides>40</Slides>
  <Notes>32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Arial</vt:lpstr>
      <vt:lpstr>Calibri</vt:lpstr>
      <vt:lpstr>Courier New</vt:lpstr>
      <vt:lpstr>Times New Roman</vt:lpstr>
      <vt:lpstr>Wingdings</vt:lpstr>
      <vt:lpstr>unfpresentation_11</vt:lpstr>
      <vt:lpstr>    Records and Registration Training for Department Chairs   </vt:lpstr>
      <vt:lpstr>Topics</vt:lpstr>
      <vt:lpstr>Prerequisites</vt:lpstr>
      <vt:lpstr>Registration Restrictions</vt:lpstr>
      <vt:lpstr>Registration Overrides</vt:lpstr>
      <vt:lpstr>SFASRPO</vt:lpstr>
      <vt:lpstr>Waitlists</vt:lpstr>
      <vt:lpstr>Waitlists</vt:lpstr>
      <vt:lpstr>Waitlists</vt:lpstr>
      <vt:lpstr>Enrollment Capacity Management</vt:lpstr>
      <vt:lpstr>Enrollment Capacity Management</vt:lpstr>
      <vt:lpstr>Administrative Drop for Non-Attendance</vt:lpstr>
      <vt:lpstr>Late Registration</vt:lpstr>
      <vt:lpstr>Course Transfer</vt:lpstr>
      <vt:lpstr>Administrative Drop for Non-Payment</vt:lpstr>
      <vt:lpstr>Reinstatement</vt:lpstr>
      <vt:lpstr>Academic Activity Tracking</vt:lpstr>
      <vt:lpstr>Academic Activity Tracking</vt:lpstr>
      <vt:lpstr>Academic Activity Tracking</vt:lpstr>
      <vt:lpstr>Academic Activity Tracking</vt:lpstr>
      <vt:lpstr>Academic Activity Tracking</vt:lpstr>
      <vt:lpstr>Academic Activity Tracking</vt:lpstr>
      <vt:lpstr>Course Withdrawal Limits</vt:lpstr>
      <vt:lpstr>Withdrawal Screen (Student View)</vt:lpstr>
      <vt:lpstr>Petitions and Forms</vt:lpstr>
      <vt:lpstr>Academic Misconduct</vt:lpstr>
      <vt:lpstr>Grading</vt:lpstr>
      <vt:lpstr>Grading</vt:lpstr>
      <vt:lpstr>Grading</vt:lpstr>
      <vt:lpstr>Grading</vt:lpstr>
      <vt:lpstr>Suspension Processing</vt:lpstr>
      <vt:lpstr>Suspension Processing</vt:lpstr>
      <vt:lpstr>Suspension Processing</vt:lpstr>
      <vt:lpstr>DIS Course Titles</vt:lpstr>
      <vt:lpstr>DIS Course Titles </vt:lpstr>
      <vt:lpstr>Faculty Alpha List (FAL) </vt:lpstr>
      <vt:lpstr>Faculty Alpha List (FAL)</vt:lpstr>
      <vt:lpstr>Faculty Alpha List (FAL)</vt:lpstr>
      <vt:lpstr>SIS Reports</vt:lpstr>
      <vt:lpstr>FERPA</vt:lpstr>
    </vt:vector>
  </TitlesOfParts>
  <Company>University of North Florida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Spruell, Jamie</dc:creator>
  <cp:lastModifiedBy>Ashley, Catrina</cp:lastModifiedBy>
  <cp:revision>74</cp:revision>
  <dcterms:created xsi:type="dcterms:W3CDTF">2013-03-27T12:35:23Z</dcterms:created>
  <dcterms:modified xsi:type="dcterms:W3CDTF">2021-06-24T20:07:27Z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0x010100330B4FFE9BA0204FB96D85A847CFAF2C</vt:lpwstr>
  </property>
</Properties>
</file>