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59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7B10D0-0D93-49B4-8006-9F50631AD07F}"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356034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B10D0-0D93-49B4-8006-9F50631AD07F}"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9597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B10D0-0D93-49B4-8006-9F50631AD07F}"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251256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B10D0-0D93-49B4-8006-9F50631AD07F}"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248997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B10D0-0D93-49B4-8006-9F50631AD07F}"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420813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7B10D0-0D93-49B4-8006-9F50631AD07F}"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36700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7B10D0-0D93-49B4-8006-9F50631AD07F}"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259028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7B10D0-0D93-49B4-8006-9F50631AD07F}"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179003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B10D0-0D93-49B4-8006-9F50631AD07F}"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305119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B10D0-0D93-49B4-8006-9F50631AD07F}"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35311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B10D0-0D93-49B4-8006-9F50631AD07F}"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5DB30-7489-4329-B554-4E65E1F39821}" type="slidenum">
              <a:rPr lang="en-US" smtClean="0"/>
              <a:t>‹#›</a:t>
            </a:fld>
            <a:endParaRPr lang="en-US"/>
          </a:p>
        </p:txBody>
      </p:sp>
    </p:spTree>
    <p:extLst>
      <p:ext uri="{BB962C8B-B14F-4D97-AF65-F5344CB8AC3E}">
        <p14:creationId xmlns:p14="http://schemas.microsoft.com/office/powerpoint/2010/main" val="342899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B10D0-0D93-49B4-8006-9F50631AD07F}" type="datetimeFigureOut">
              <a:rPr lang="en-US" smtClean="0"/>
              <a:t>6/22/2021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5DB30-7489-4329-B554-4E65E1F39821}" type="slidenum">
              <a:rPr lang="en-US" smtClean="0"/>
              <a:t>‹#›</a:t>
            </a:fld>
            <a:endParaRPr lang="en-US"/>
          </a:p>
        </p:txBody>
      </p:sp>
    </p:spTree>
    <p:extLst>
      <p:ext uri="{BB962C8B-B14F-4D97-AF65-F5344CB8AC3E}">
        <p14:creationId xmlns:p14="http://schemas.microsoft.com/office/powerpoint/2010/main" val="1851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41BD-63DD-465A-ACD8-AA8EDCFEA0C9}"/>
              </a:ext>
            </a:extLst>
          </p:cNvPr>
          <p:cNvSpPr>
            <a:spLocks noGrp="1"/>
          </p:cNvSpPr>
          <p:nvPr>
            <p:ph type="title"/>
          </p:nvPr>
        </p:nvSpPr>
        <p:spPr>
          <a:xfrm>
            <a:off x="479394" y="65510"/>
            <a:ext cx="8229600" cy="669926"/>
          </a:xfrm>
        </p:spPr>
        <p:txBody>
          <a:bodyPr>
            <a:noAutofit/>
          </a:bodyPr>
          <a:lstStyle/>
          <a:p>
            <a:r>
              <a:rPr lang="en-US" sz="2400" b="1" dirty="0">
                <a:latin typeface="Century Gothic" pitchFamily="34" charset="0"/>
              </a:rPr>
              <a:t>Change of Grade</a:t>
            </a:r>
            <a:endParaRPr lang="en-US" sz="2400" dirty="0"/>
          </a:p>
        </p:txBody>
      </p:sp>
      <p:sp>
        <p:nvSpPr>
          <p:cNvPr id="3" name="Content Placeholder 2">
            <a:extLst>
              <a:ext uri="{FF2B5EF4-FFF2-40B4-BE49-F238E27FC236}">
                <a16:creationId xmlns:a16="http://schemas.microsoft.com/office/drawing/2014/main" id="{A10F5A18-853B-430F-AA03-1F9A07DE3D3E}"/>
              </a:ext>
            </a:extLst>
          </p:cNvPr>
          <p:cNvSpPr>
            <a:spLocks noGrp="1"/>
          </p:cNvSpPr>
          <p:nvPr>
            <p:ph sz="half" idx="1"/>
          </p:nvPr>
        </p:nvSpPr>
        <p:spPr>
          <a:xfrm>
            <a:off x="479394" y="570930"/>
            <a:ext cx="8229600" cy="1219770"/>
          </a:xfrm>
        </p:spPr>
        <p:txBody>
          <a:bodyPr>
            <a:normAutofit fontScale="47500" lnSpcReduction="20000"/>
          </a:bodyPr>
          <a:lstStyle/>
          <a:p>
            <a:pPr marL="0" indent="0">
              <a:buNone/>
            </a:pPr>
            <a:r>
              <a:rPr lang="en-US" dirty="0">
                <a:latin typeface="Century Gothic" pitchFamily="34" charset="0"/>
              </a:rPr>
              <a:t>Use this form to change the final grade assigned to a student registered in any course in which you are an assigned instructor.  This form will allow you to access any past course and will only allow updates to final grades.  </a:t>
            </a:r>
          </a:p>
          <a:p>
            <a:endParaRPr lang="en-US" dirty="0">
              <a:latin typeface="Century Gothic" pitchFamily="34" charset="0"/>
            </a:endParaRPr>
          </a:p>
          <a:p>
            <a:pPr marL="0" indent="0">
              <a:buNone/>
            </a:pPr>
            <a:r>
              <a:rPr lang="en-US" dirty="0">
                <a:latin typeface="Century Gothic" pitchFamily="34" charset="0"/>
              </a:rPr>
              <a:t>Access the Change of Grade form found under the Faculty Services tab on the Faculty and Advisors Menu.</a:t>
            </a:r>
          </a:p>
          <a:p>
            <a:endParaRPr lang="en-US" dirty="0"/>
          </a:p>
        </p:txBody>
      </p:sp>
      <p:pic>
        <p:nvPicPr>
          <p:cNvPr id="7" name="Content Placeholder 6" descr="Faculty and advisors menu with faculty services tab and change of grade selected">
            <a:extLst>
              <a:ext uri="{FF2B5EF4-FFF2-40B4-BE49-F238E27FC236}">
                <a16:creationId xmlns:a16="http://schemas.microsoft.com/office/drawing/2014/main" id="{AD579229-1FA7-4971-A84E-44E7AAEB73DC}"/>
              </a:ext>
            </a:extLst>
          </p:cNvPr>
          <p:cNvPicPr>
            <a:picLocks noGrp="1"/>
          </p:cNvPicPr>
          <p:nvPr>
            <p:ph sz="half" idx="2"/>
          </p:nvPr>
        </p:nvPicPr>
        <p:blipFill>
          <a:blip r:embed="rId2"/>
          <a:stretch>
            <a:fillRect/>
          </a:stretch>
        </p:blipFill>
        <p:spPr>
          <a:xfrm>
            <a:off x="479394" y="1905000"/>
            <a:ext cx="8077200" cy="4308951"/>
          </a:xfrm>
          <a:prstGeom prst="rect">
            <a:avLst/>
          </a:prstGeom>
        </p:spPr>
      </p:pic>
    </p:spTree>
    <p:extLst>
      <p:ext uri="{BB962C8B-B14F-4D97-AF65-F5344CB8AC3E}">
        <p14:creationId xmlns:p14="http://schemas.microsoft.com/office/powerpoint/2010/main" val="65318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
            <a:ext cx="8229600" cy="563562"/>
          </a:xfrm>
        </p:spPr>
        <p:txBody>
          <a:bodyPr>
            <a:normAutofit/>
          </a:bodyPr>
          <a:lstStyle/>
          <a:p>
            <a:pPr algn="l"/>
            <a:r>
              <a:rPr lang="en-US" sz="1400" dirty="0">
                <a:latin typeface="Century Gothic" pitchFamily="34" charset="0"/>
              </a:rPr>
              <a:t>Select the term for the course you wish to view.  If the student requiring the update completed the course in Fall 2013 then you will select “Fall 2013” in the drop down.</a:t>
            </a:r>
          </a:p>
        </p:txBody>
      </p:sp>
      <p:pic>
        <p:nvPicPr>
          <p:cNvPr id="4" name="Picture 3" descr="Change of grade with term selected"/>
          <p:cNvPicPr/>
          <p:nvPr/>
        </p:nvPicPr>
        <p:blipFill rotWithShape="1">
          <a:blip r:embed="rId2"/>
          <a:srcRect t="1" b="53622"/>
          <a:stretch/>
        </p:blipFill>
        <p:spPr>
          <a:xfrm>
            <a:off x="457200" y="623455"/>
            <a:ext cx="7620000" cy="2103120"/>
          </a:xfrm>
          <a:prstGeom prst="rect">
            <a:avLst/>
          </a:prstGeom>
        </p:spPr>
      </p:pic>
      <p:sp>
        <p:nvSpPr>
          <p:cNvPr id="5" name="TextBox 4"/>
          <p:cNvSpPr txBox="1"/>
          <p:nvPr/>
        </p:nvSpPr>
        <p:spPr>
          <a:xfrm>
            <a:off x="457200" y="2809702"/>
            <a:ext cx="7620000" cy="523220"/>
          </a:xfrm>
          <a:prstGeom prst="rect">
            <a:avLst/>
          </a:prstGeom>
          <a:noFill/>
        </p:spPr>
        <p:txBody>
          <a:bodyPr wrap="square" rtlCol="0">
            <a:spAutoFit/>
          </a:bodyPr>
          <a:lstStyle/>
          <a:p>
            <a:r>
              <a:rPr lang="en-US" sz="1400" dirty="0">
                <a:latin typeface="Century Gothic" pitchFamily="34" charset="0"/>
              </a:rPr>
              <a:t>Once you select the term, all courses for which you are assigned as an instructor will appear.  Select the appropriate CRN for the course you wish to review. </a:t>
            </a:r>
          </a:p>
        </p:txBody>
      </p:sp>
      <p:pic>
        <p:nvPicPr>
          <p:cNvPr id="6" name="Picture 5" descr="Change of grade with course crn selected"/>
          <p:cNvPicPr/>
          <p:nvPr/>
        </p:nvPicPr>
        <p:blipFill rotWithShape="1">
          <a:blip r:embed="rId3"/>
          <a:srcRect t="2" b="28754"/>
          <a:stretch/>
        </p:blipFill>
        <p:spPr>
          <a:xfrm>
            <a:off x="554182" y="3426440"/>
            <a:ext cx="7543800" cy="3383280"/>
          </a:xfrm>
          <a:prstGeom prst="rect">
            <a:avLst/>
          </a:prstGeom>
        </p:spPr>
      </p:pic>
    </p:spTree>
    <p:extLst>
      <p:ext uri="{BB962C8B-B14F-4D97-AF65-F5344CB8AC3E}">
        <p14:creationId xmlns:p14="http://schemas.microsoft.com/office/powerpoint/2010/main" val="294629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5246"/>
            <a:ext cx="8229600" cy="786245"/>
          </a:xfrm>
        </p:spPr>
        <p:txBody>
          <a:bodyPr>
            <a:noAutofit/>
          </a:bodyPr>
          <a:lstStyle/>
          <a:p>
            <a:pPr algn="l"/>
            <a:r>
              <a:rPr lang="en-US" sz="1400" dirty="0">
                <a:latin typeface="Century Gothic" pitchFamily="34" charset="0"/>
              </a:rPr>
              <a:t>All students from the selected CRN will appear and you will see the “Roll Grade” which is the grade that rolled to academic history, the “</a:t>
            </a:r>
            <a:r>
              <a:rPr lang="en-US" sz="1400" dirty="0" err="1">
                <a:latin typeface="Century Gothic" pitchFamily="34" charset="0"/>
              </a:rPr>
              <a:t>Acad</a:t>
            </a:r>
            <a:r>
              <a:rPr lang="en-US" sz="1400" dirty="0">
                <a:latin typeface="Century Gothic" pitchFamily="34" charset="0"/>
              </a:rPr>
              <a:t> Grade” which is the grade previously assigned and the drop down for the “New Grade”. </a:t>
            </a:r>
          </a:p>
        </p:txBody>
      </p:sp>
      <p:pic>
        <p:nvPicPr>
          <p:cNvPr id="6" name="Picture 5" descr="Change of grade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348858"/>
          </a:xfrm>
          <a:prstGeom prst="rect">
            <a:avLst/>
          </a:prstGeom>
        </p:spPr>
      </p:pic>
    </p:spTree>
    <p:extLst>
      <p:ext uri="{BB962C8B-B14F-4D97-AF65-F5344CB8AC3E}">
        <p14:creationId xmlns:p14="http://schemas.microsoft.com/office/powerpoint/2010/main" val="190140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A545F-08B0-4D29-8025-4C82099DFBBB}"/>
              </a:ext>
            </a:extLst>
          </p:cNvPr>
          <p:cNvSpPr>
            <a:spLocks noGrp="1"/>
          </p:cNvSpPr>
          <p:nvPr>
            <p:ph type="title"/>
          </p:nvPr>
        </p:nvSpPr>
        <p:spPr/>
        <p:txBody>
          <a:bodyPr>
            <a:noAutofit/>
          </a:bodyPr>
          <a:lstStyle/>
          <a:p>
            <a:r>
              <a:rPr lang="en-US" sz="2400" dirty="0">
                <a:latin typeface="Century Gothic" pitchFamily="34" charset="0"/>
              </a:rPr>
              <a:t>Select the new grade and indicate the reason for the change.  Click Update once this process is complete.</a:t>
            </a:r>
            <a:br>
              <a:rPr lang="en-US" sz="2400" dirty="0">
                <a:latin typeface="Century Gothic" pitchFamily="34" charset="0"/>
              </a:rPr>
            </a:br>
            <a:endParaRPr lang="en-US" sz="2400" dirty="0"/>
          </a:p>
        </p:txBody>
      </p:sp>
      <p:pic>
        <p:nvPicPr>
          <p:cNvPr id="2" name="Picture 1" descr="Change of grade screen with new grade and reason filled out and update button selec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348858"/>
          </a:xfrm>
          <a:prstGeom prst="rect">
            <a:avLst/>
          </a:prstGeom>
        </p:spPr>
      </p:pic>
    </p:spTree>
    <p:extLst>
      <p:ext uri="{BB962C8B-B14F-4D97-AF65-F5344CB8AC3E}">
        <p14:creationId xmlns:p14="http://schemas.microsoft.com/office/powerpoint/2010/main" val="390023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1400" dirty="0">
                <a:latin typeface="Century Gothic" pitchFamily="34" charset="0"/>
              </a:rPr>
              <a:t>Submission will be confirmed by the “Pending Approval” notice found under status.  The pending approval notice means that the request was forwarded to the assigned Department Chair for final approval and automatic updating. </a:t>
            </a:r>
          </a:p>
        </p:txBody>
      </p:sp>
      <p:pic>
        <p:nvPicPr>
          <p:cNvPr id="4" name="Picture 3" descr="Change of grade screen with status pending approval show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348858"/>
          </a:xfrm>
          <a:prstGeom prst="rect">
            <a:avLst/>
          </a:prstGeom>
        </p:spPr>
      </p:pic>
    </p:spTree>
    <p:extLst>
      <p:ext uri="{BB962C8B-B14F-4D97-AF65-F5344CB8AC3E}">
        <p14:creationId xmlns:p14="http://schemas.microsoft.com/office/powerpoint/2010/main" val="1362677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onth xmlns="a8fbf49f-21ba-4487-b1fa-ffc4a5473ca3">January</Month>
    <Division xmlns="a8fbf49f-21ba-4487-b1fa-ffc4a5473ca3">AA &amp; SA</Division>
    <Department xmlns="a8fbf49f-21ba-4487-b1fa-ffc4a5473ca3">ENROLLMENT</Department>
    <Document_x0020_Status xmlns="a8fbf49f-21ba-4487-b1fa-ffc4a5473ca3">Certified</Document_x0020_Status>
    <lx4h xmlns="a8fbf49f-21ba-4487-b1fa-ffc4a5473ca3">
      <UserInfo>
        <DisplayName/>
        <AccountId xsi:nil="true"/>
        <AccountType/>
      </UserInfo>
    </lx4h>
    <pgjr xmlns="a8fbf49f-21ba-4487-b1fa-ffc4a5473ca3">
      <UserInfo>
        <DisplayName/>
        <AccountId xsi:nil="true"/>
        <AccountType/>
      </UserInfo>
    </pgjr>
    <wskv xmlns="a8fbf49f-21ba-4487-b1fa-ffc4a5473ca3" xsi:nil="true"/>
    <wuxb xmlns="a8fbf49f-21ba-4487-b1fa-ffc4a5473ca3" xsi:nil="true"/>
    <cuke xmlns="a8fbf49f-21ba-4487-b1fa-ffc4a5473ca3" xsi:nil="true"/>
    <uq5p xmlns="a8fbf49f-21ba-4487-b1fa-ffc4a5473c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0B4FFE9BA0204FB96D85A847CFAF2C" ma:contentTypeVersion="11" ma:contentTypeDescription="Create a new document." ma:contentTypeScope="" ma:versionID="017886dce8b5dcc2d2088a0668a1fa2a">
  <xsd:schema xmlns:xsd="http://www.w3.org/2001/XMLSchema" xmlns:xs="http://www.w3.org/2001/XMLSchema" xmlns:p="http://schemas.microsoft.com/office/2006/metadata/properties" xmlns:ns2="a8fbf49f-21ba-4487-b1fa-ffc4a5473ca3" targetNamespace="http://schemas.microsoft.com/office/2006/metadata/properties" ma:root="true" ma:fieldsID="a04e1d5b3d9bed366664fda78c7c06d9" ns2:_="">
    <xsd:import namespace="a8fbf49f-21ba-4487-b1fa-ffc4a5473ca3"/>
    <xsd:element name="properties">
      <xsd:complexType>
        <xsd:sequence>
          <xsd:element name="documentManagement">
            <xsd:complexType>
              <xsd:all>
                <xsd:element ref="ns2:Division" minOccurs="0"/>
                <xsd:element ref="ns2:Department" minOccurs="0"/>
                <xsd:element ref="ns2:Document_x0020_Status"/>
                <xsd:element ref="ns2:Month" minOccurs="0"/>
                <xsd:element ref="ns2:lx4h" minOccurs="0"/>
                <xsd:element ref="ns2:uq5p" minOccurs="0"/>
                <xsd:element ref="ns2:wskv" minOccurs="0"/>
                <xsd:element ref="ns2:cuke" minOccurs="0"/>
                <xsd:element ref="ns2:wuxb" minOccurs="0"/>
                <xsd:element ref="ns2:pgj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f49f-21ba-4487-b1fa-ffc4a5473ca3" elementFormDefault="qualified">
    <xsd:import namespace="http://schemas.microsoft.com/office/2006/documentManagement/types"/>
    <xsd:import namespace="http://schemas.microsoft.com/office/infopath/2007/PartnerControls"/>
    <xsd:element name="Division" ma:index="2" nillable="true" ma:displayName="Division" ma:default="AA &amp; SA" ma:format="Dropdown" ma:internalName="Division">
      <xsd:simpleType>
        <xsd:restriction base="dms:Choice">
          <xsd:enumeration value="AA &amp; SA"/>
          <xsd:enumeration value="ANF"/>
          <xsd:enumeration value="Committee"/>
          <xsd:enumeration value="Info"/>
          <xsd:enumeration value="Initatives"/>
          <xsd:enumeration value="President"/>
          <xsd:enumeration value="UDAE"/>
          <xsd:enumeration value="Other"/>
        </xsd:restriction>
      </xsd:simpleType>
    </xsd:element>
    <xsd:element name="Department" ma:index="3" nillable="true" ma:displayName="Department" ma:default="ADA Compliance" ma:format="Dropdown" ma:internalName="Department">
      <xsd:simpleType>
        <xsd:restriction base="dms:Choice">
          <xsd:enumeration value="AAFSA (The African American Faculty and Staff Association)"/>
          <xsd:enumeration value="Acadaffairs CMS Folder (Academic Affairs)"/>
          <xsd:enumeration value="ACADEMIC ADVISING"/>
          <xsd:enumeration value="ACE (First-Year Advising)"/>
          <xsd:enumeration value="ADA Compliance"/>
          <xsd:enumeration value="ADMIN &amp; FINANCE (CMS Folder)"/>
          <xsd:enumeration value="ADVANCEMENT"/>
          <xsd:enumeration value="ALUMNI"/>
          <xsd:enumeration value="ANF"/>
          <xsd:enumeration value="ANNUAL GIVING"/>
          <xsd:enumeration value="APA (Administrative and Professional Association)"/>
          <xsd:enumeration value="ARMY ROTC"/>
          <xsd:enumeration value="ASSESSMENT"/>
          <xsd:enumeration value="Athletics"/>
          <xsd:enumeration value="AUXILIARY OVERSIGHT COMMITTEE"/>
          <xsd:enumeration value="BIOSAFETY (Institutional Biosafety Committee)"/>
          <xsd:enumeration value="BOOKSTORE (Site and Bookstore Advisory Council)"/>
          <xsd:enumeration value="BROOKS COLLEGE OF HEALTH"/>
          <xsd:enumeration value="BUSINESS SERVICES"/>
          <xsd:enumeration value="CAMPS"/>
          <xsd:enumeration value="CAMPUS LIFE"/>
          <xsd:enumeration value="CAMPUS PLANNING"/>
          <xsd:enumeration value="CAREER SERVICES"/>
          <xsd:enumeration value="CATALOGS"/>
          <xsd:enumeration value="CCBL (Center for Community-Based Learning)"/>
          <xsd:enumeration value="CCEC (College of Computing, Engineering and Construction)"/>
          <xsd:enumeration value="CE (Division of Continuing Education)"/>
          <xsd:enumeration value="CIRT (Center for Instruction and Research Technology)"/>
          <xsd:enumeration value="CLERY ACT Committee"/>
          <xsd:enumeration value="CLUB ALLIANCE (Student Government)"/>
          <xsd:enumeration value="COAS (College of Arts &amp; Sciences)"/>
          <xsd:enumeration value="COEHS (College of Education and Human Services)"/>
          <xsd:enumeration value="COGGIN (Coggin College of Business)"/>
          <xsd:enumeration value="COMMENCEMENT"/>
          <xsd:enumeration value="COMMUNICATION TRAINING"/>
          <xsd:enumeration value="COMMUNITY ENGAGEMENT"/>
          <xsd:enumeration value="COMPLIANCE OFFICE"/>
          <xsd:enumeration value="CONDUCT (Student Conduct Office)"/>
          <xsd:enumeration value="CONTINUING EDUCATION"/>
          <xsd:enumeration value="CONTROLLER"/>
          <xsd:enumeration value="COUNSELING CENTER"/>
          <xsd:enumeration value="CPDT (Center for Professional Development and Training)"/>
          <xsd:enumeration value="DDI (Department of Diversity Initiatives)"/>
          <xsd:enumeration value="DEAN OF STUDENTS"/>
          <xsd:enumeration value="DEVELOPMENT (University Development and Alumni Engagement )"/>
          <xsd:enumeration value="DHI (Digital Humanities Institute)"/>
          <xsd:enumeration value="DINING SERVICES"/>
          <xsd:enumeration value="DISTANCE LEARNING"/>
          <xsd:enumeration value="DIVERSITY (Commission on Diversity and Inclusion (CODI))"/>
          <xsd:enumeration value="DRC (Disability Resource Center)"/>
          <xsd:enumeration value="ECENTER (Environmental Center)"/>
          <xsd:enumeration value="EMERGENCY"/>
          <xsd:enumeration value="ENGLISH LANGUAGE PROGRAM"/>
          <xsd:enumeration value="ENROLLMENT"/>
          <xsd:enumeration value="EOI (Equal Opportunity and Inclusion)"/>
          <xsd:enumeration value="Employment Opportunities"/>
          <xsd:enumeration value="ETHICS (Compliance, Ethics and Risk Oversight Committee (CEROC))"/>
          <xsd:enumeration value="EHS (Environmental Health &amp; Safety)"/>
          <xsd:enumeration value="FIE (Florida Institute of Education)"/>
          <xsd:enumeration value="FINE ARTS CENTER"/>
          <xsd:enumeration value="FOOD SERVICE (Food Services Advisory Council)"/>
          <xsd:enumeration value="FRATERNITY AND SORORITY"/>
          <xsd:enumeration value="FOUNDATION"/>
          <xsd:enumeration value="FOUNDATION SCHOLARSHIP"/>
          <xsd:enumeration value="FURC (Florida Undergraduate Research Conference)"/>
          <xsd:enumeration value="GALLERY OF ART"/>
          <xsd:enumeration value="GENERAL COUNSEL"/>
          <xsd:enumeration value="GOV AFFAIRS (Government and Community Relation)"/>
          <xsd:enumeration value="GOLF COMPLEX (Golf Complex at the Hayt Learning Center)"/>
          <xsd:enumeration value="GRADUATE SCHOOL"/>
          <xsd:enumeration value="HICKS (Hicks Honors College)"/>
          <xsd:enumeration value="HIGH LEVEL"/>
          <xsd:enumeration value="HOMECOMING"/>
          <xsd:enumeration value="HOUSING"/>
          <xsd:enumeration value="HR (Human Resources)"/>
          <xsd:enumeration value="ICP (Intercultural Center for Peace )"/>
          <xsd:enumeration value="INTERCULTURAL CENTER"/>
          <xsd:enumeration value="INTERFAITH CENTER"/>
          <xsd:enumeration value="INTERNAL AUDITING"/>
          <xsd:enumeration value="INTL CENTER (International Center)"/>
          <xsd:enumeration value="IPC (Internet Presence Committee)"/>
          <xsd:enumeration value="IPTM"/>
          <xsd:enumeration value="ISQ (Instructional Satisfaction Questionnaire)"/>
          <xsd:enumeration value="IR (Office of Institutional Research and Assessment)"/>
          <xsd:enumeration value="ITS (Information Technology Services)"/>
          <xsd:enumeration value="LGBT RESOURCE CENTER"/>
          <xsd:enumeration value="LIBRARY"/>
          <xsd:enumeration value="MARKETING AND COMMUNICATIONS"/>
          <xsd:enumeration value="MASTER PLAN"/>
          <xsd:enumeration value="MILITARY VETERANS (Military &amp; Veterans Resource Center)"/>
          <xsd:enumeration value="MOCA"/>
          <xsd:enumeration value="MOTH (Movies on the House)"/>
          <xsd:enumeration value="NCAA (NCAA Self-Study Steering Committee)"/>
          <xsd:enumeration value="OFFICE OF FACULTY ENHANCEMENT"/>
          <xsd:enumeration value="OMBUDS (Student Ombuds)"/>
          <xsd:enumeration value="ON CAMPUS TRANSITION"/>
          <xsd:enumeration value="ONE JAX"/>
          <xsd:enumeration value="OSPREY LIFE &amp; PRODUCTION"/>
          <xsd:enumeration value="PARENTS (Parents Association)"/>
          <xsd:enumeration value="PARKING (Parking and Transportation Services)"/>
          <xsd:enumeration value="PARKING ADVISORY (Parking Advisory Council)"/>
          <xsd:enumeration value="PHYSICAL FACILITIES"/>
          <xsd:enumeration value="PLANNING BUDGET (Office of Planning and Budget)"/>
          <xsd:enumeration value="POLICIES AND REGULATIONS"/>
          <xsd:enumeration value="PMO (Project Management Office)"/>
          <xsd:enumeration value="PRESCHOOL"/>
          <xsd:enumeration value="PRIVACY OFFICE"/>
          <xsd:enumeration value="PROCUREMENT"/>
          <xsd:enumeration value="PRESIDENT(MAIN+GC,Policies)"/>
          <xsd:enumeration value="PUBLIC RELATIONS"/>
          <xsd:enumeration value="RECWELL (Recreation and Wellness)"/>
          <xsd:enumeration value="RESEARCH (Office of Research and Sponsored Programs)"/>
          <xsd:enumeration value="RETIRED FACULTY (The Retired Faculty Association )"/>
          <xsd:enumeration value="SASS (Student Academic Success Services)"/>
          <xsd:enumeration value="SG (Student Government)"/>
          <xsd:enumeration value="SHS (Student Health Services)"/>
          <xsd:enumeration value="SPACE (Space Committee)"/>
          <xsd:enumeration value="SRER (Institute for the Study of Race and Ethnic Relations)"/>
          <xsd:enumeration value="STUDENT AFFAIRS CMS folder"/>
          <xsd:enumeration value="STUDENT CONDUCT"/>
          <xsd:enumeration value="STUDENT FEES"/>
          <xsd:enumeration value="STUDENT HEALTH"/>
          <xsd:enumeration value="STUDENT MEDIA"/>
          <xsd:enumeration value="STUDENT UNION"/>
          <xsd:enumeration value="SUSTAINABILITY (Sustainability Committee)"/>
          <xsd:enumeration value="TAYLOR LEADERSHIP"/>
          <xsd:enumeration value="TIMELINE"/>
          <xsd:enumeration value="TITLE IX"/>
          <xsd:enumeration value="TRUSTEES"/>
          <xsd:enumeration value="TREASURY"/>
          <xsd:enumeration value="TSI/FOUNDATION ACCOUNTING"/>
          <xsd:enumeration value="UPD (University Police Department)"/>
          <xsd:enumeration value="UG STUDIES (Undergraduate Studies)"/>
          <xsd:enumeration value="UNFFA (Faculty Association)"/>
          <xsd:enumeration value="UNITED WAY"/>
          <xsd:enumeration value="UNIVERSITY CENTER"/>
          <xsd:enumeration value="USPA (University Support Personnel Association)"/>
          <xsd:enumeration value="UTC (University Technology Committee)"/>
          <xsd:enumeration value="VISUAL IDENTITY"/>
          <xsd:enumeration value="WE TRANSFORM"/>
          <xsd:enumeration value="WOMENS CENTER"/>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BOT New Regulations"/>
          <xsd:enumeration value="Policy and Regulations Templates"/>
          <xsd:enumeration value="Office of Undergraduate Research (OUR)"/>
          <xsd:enumeration value="(DLI) Digital Learning and Innovation Initiatives"/>
          <xsd:enumeration value="Global"/>
          <xsd:enumeration value="Community Alliance for Student Success (CASS)"/>
          <xsd:enumeration value="University Development and Alumni Engagement (UDAE)"/>
          <xsd:enumeration value="Guide to the Files in ADA Training"/>
          <xsd:enumeration value="Student Accessibility Services (SAS)"/>
        </xsd:restriction>
      </xsd:simpleType>
    </xsd:element>
    <xsd:element name="Document_x0020_Status" ma:index="4" ma:displayName="Status" ma:default="ADA Audit" ma:format="RadioButtons" ma:internalName="Document_x0020_Status">
      <xsd:simpleType>
        <xsd:restriction base="dms:Choice">
          <xsd:enumeration value="Certified"/>
          <xsd:enumeration value="ADA Audit"/>
          <xsd:enumeration value="Training Information"/>
          <xsd:enumeration value="Superuser/Editor Needs Assistance"/>
          <xsd:enumeration value="Certified Regulations"/>
          <xsd:enumeration value="Certified Files Loaded to Ektron"/>
        </xsd:restriction>
      </xsd:simpleType>
    </xsd:element>
    <xsd:element name="Month" ma:index="11" nillable="true" ma:displayName="Month" ma:default="NONE" ma:format="Dropdown" ma:internalName="Month">
      <xsd:simpleType>
        <xsd:restriction base="dms:Choice">
          <xsd:enumeration value="NON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enumeration value="January 2020"/>
          <xsd:enumeration value="February  2020"/>
          <xsd:enumeration value="March 2020"/>
          <xsd:enumeration value="April 2020"/>
          <xsd:enumeration value="May 2020"/>
          <xsd:enumeration value="June 2020"/>
          <xsd:enumeration value="July 2020"/>
          <xsd:enumeration value="August 2020"/>
          <xsd:enumeration value="September 2020"/>
          <xsd:enumeration value="October 2020"/>
          <xsd:enumeration value="November 2020"/>
          <xsd:enumeration value="December 2020"/>
        </xsd:restriction>
      </xsd:simpleType>
    </xsd:element>
    <xsd:element name="lx4h" ma:index="12" nillable="true" ma:displayName="Person or Group" ma:list="UserInfo" ma:internalName="lx4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q5p" ma:index="13" nillable="true" ma:displayName="Date and Time" ma:internalName="uq5p">
      <xsd:simpleType>
        <xsd:restriction base="dms:DateTime"/>
      </xsd:simpleType>
    </xsd:element>
    <xsd:element name="wskv" ma:index="14" nillable="true" ma:displayName="Number" ma:internalName="wskv">
      <xsd:simpleType>
        <xsd:restriction base="dms:Number"/>
      </xsd:simpleType>
    </xsd:element>
    <xsd:element name="cuke" ma:index="15" nillable="true" ma:displayName="Text" ma:internalName="cuke">
      <xsd:simpleType>
        <xsd:restriction base="dms:Text"/>
      </xsd:simpleType>
    </xsd:element>
    <xsd:element name="wuxb" ma:index="16" nillable="true" ma:displayName="Number" ma:internalName="wuxb">
      <xsd:simpleType>
        <xsd:restriction base="dms:Number"/>
      </xsd:simpleType>
    </xsd:element>
    <xsd:element name="pgjr" ma:index="17" nillable="true" ma:displayName="Person or Group" ma:list="UserInfo" ma:internalName="pgj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D0B3D-D2A9-469A-BE18-8D1157C852B1}">
  <ds:schemaRefs>
    <ds:schemaRef ds:uri="http://purl.org/dc/terms/"/>
    <ds:schemaRef ds:uri="http://schemas.microsoft.com/office/2006/documentManagement/types"/>
    <ds:schemaRef ds:uri="http://schemas.openxmlformats.org/package/2006/metadata/core-properties"/>
    <ds:schemaRef ds:uri="http://purl.org/dc/elements/1.1/"/>
    <ds:schemaRef ds:uri="a8fbf49f-21ba-4487-b1fa-ffc4a5473ca3"/>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8B319F2-5945-4DC1-9036-7088F78D6D7D}">
  <ds:schemaRefs>
    <ds:schemaRef ds:uri="http://schemas.microsoft.com/sharepoint/v3/contenttype/forms"/>
  </ds:schemaRefs>
</ds:datastoreItem>
</file>

<file path=customXml/itemProps3.xml><?xml version="1.0" encoding="utf-8"?>
<ds:datastoreItem xmlns:ds="http://schemas.openxmlformats.org/officeDocument/2006/customXml" ds:itemID="{8FAA0868-3BDD-4E93-B5E9-05A941668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bf49f-21ba-4487-b1fa-ffc4a5473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336</TotalTime>
  <Words>238</Words>
  <Application>Microsoft Office PowerPoint</Application>
  <PresentationFormat>On-screen Show (4:3)</PresentationFormat>
  <Paragraphs>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Office Theme</vt:lpstr>
      <vt:lpstr>Change of Grade</vt:lpstr>
      <vt:lpstr>Select the term for the course you wish to view.  If the student requiring the update completed the course in Fall 2013 then you will select “Fall 2013” in the drop down.</vt:lpstr>
      <vt:lpstr>All students from the selected CRN will appear and you will see the “Roll Grade” which is the grade that rolled to academic history, the “Acad Grade” which is the grade previously assigned and the drop down for the “New Grade”. </vt:lpstr>
      <vt:lpstr>Select the new grade and indicate the reason for the change.  Click Update once this process is complete. </vt:lpstr>
      <vt:lpstr>Submission will be confirmed by the “Pending Approval” notice found under status.  The pending approval notice means that the request was forwarded to the assigned Department Chair for final approval and automatic updating. </vt:lpstr>
    </vt:vector>
  </TitlesOfParts>
  <Company>University of North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Leah</dc:creator>
  <cp:lastModifiedBy>Ashley, Catrina</cp:lastModifiedBy>
  <cp:revision>13</cp:revision>
  <dcterms:created xsi:type="dcterms:W3CDTF">2014-04-29T15:44:51Z</dcterms:created>
  <dcterms:modified xsi:type="dcterms:W3CDTF">2021-06-22T14:21:15Z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0x010100330B4FFE9BA0204FB96D85A847CFAF2C</vt:lpwstr>
  </property>
</Properties>
</file>