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63"/>
  </p:notesMasterIdLst>
  <p:sldIdLst>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50" r:id="rId21"/>
    <p:sldId id="344" r:id="rId22"/>
    <p:sldId id="274" r:id="rId23"/>
    <p:sldId id="275" r:id="rId24"/>
    <p:sldId id="276" r:id="rId25"/>
    <p:sldId id="277" r:id="rId26"/>
    <p:sldId id="278" r:id="rId27"/>
    <p:sldId id="351" r:id="rId28"/>
    <p:sldId id="280" r:id="rId29"/>
    <p:sldId id="282" r:id="rId30"/>
    <p:sldId id="352" r:id="rId31"/>
    <p:sldId id="283" r:id="rId32"/>
    <p:sldId id="285" r:id="rId33"/>
    <p:sldId id="340" r:id="rId34"/>
    <p:sldId id="299" r:id="rId35"/>
    <p:sldId id="302" r:id="rId36"/>
    <p:sldId id="301" r:id="rId37"/>
    <p:sldId id="354" r:id="rId38"/>
    <p:sldId id="348" r:id="rId39"/>
    <p:sldId id="303" r:id="rId40"/>
    <p:sldId id="286" r:id="rId41"/>
    <p:sldId id="287" r:id="rId42"/>
    <p:sldId id="288" r:id="rId43"/>
    <p:sldId id="304" r:id="rId44"/>
    <p:sldId id="305" r:id="rId45"/>
    <p:sldId id="308" r:id="rId46"/>
    <p:sldId id="309" r:id="rId47"/>
    <p:sldId id="306" r:id="rId48"/>
    <p:sldId id="310" r:id="rId49"/>
    <p:sldId id="311" r:id="rId50"/>
    <p:sldId id="346" r:id="rId51"/>
    <p:sldId id="357" r:id="rId52"/>
    <p:sldId id="341" r:id="rId53"/>
    <p:sldId id="316" r:id="rId54"/>
    <p:sldId id="314" r:id="rId55"/>
    <p:sldId id="315" r:id="rId56"/>
    <p:sldId id="317" r:id="rId57"/>
    <p:sldId id="318" r:id="rId58"/>
    <p:sldId id="319" r:id="rId59"/>
    <p:sldId id="320" r:id="rId60"/>
    <p:sldId id="321" r:id="rId61"/>
    <p:sldId id="349" r:id="rId62"/>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5" autoAdjust="0"/>
    <p:restoredTop sz="91572" autoAdjust="0"/>
  </p:normalViewPr>
  <p:slideViewPr>
    <p:cSldViewPr snapToGrid="0">
      <p:cViewPr varScale="1">
        <p:scale>
          <a:sx n="53" d="100"/>
          <a:sy n="53" d="100"/>
        </p:scale>
        <p:origin x="700" y="40"/>
      </p:cViewPr>
      <p:guideLst>
        <p:guide orient="horz" pos="2160"/>
        <p:guide pos="3840"/>
      </p:guideLst>
    </p:cSldViewPr>
  </p:slideViewPr>
  <p:outlineViewPr>
    <p:cViewPr>
      <p:scale>
        <a:sx n="33" d="100"/>
        <a:sy n="33" d="100"/>
      </p:scale>
      <p:origin x="0" y="-43278"/>
    </p:cViewPr>
    <p:sldLst>
      <p:sld r:id="rId1" collapse="1"/>
    </p:sldLst>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1" d="100"/>
          <a:sy n="71" d="100"/>
        </p:scale>
        <p:origin x="3168"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tter, Todd" userId="95dde1c5-62f5-4cd1-a25f-5ad97edb64aa" providerId="ADAL" clId="{2098C511-B1EA-4859-BE17-0A62FDAC8B61}"/>
    <pc:docChg chg="undo custSel mod addSld delSld modSld sldOrd">
      <pc:chgData name="Vatter, Todd" userId="95dde1c5-62f5-4cd1-a25f-5ad97edb64aa" providerId="ADAL" clId="{2098C511-B1EA-4859-BE17-0A62FDAC8B61}" dt="2020-10-21T19:20:25.261" v="877" actId="13244"/>
      <pc:docMkLst>
        <pc:docMk/>
      </pc:docMkLst>
      <pc:sldChg chg="addSp delSp modSp">
        <pc:chgData name="Vatter, Todd" userId="95dde1c5-62f5-4cd1-a25f-5ad97edb64aa" providerId="ADAL" clId="{2098C511-B1EA-4859-BE17-0A62FDAC8B61}" dt="2020-10-09T19:26:51.280" v="428" actId="20577"/>
        <pc:sldMkLst>
          <pc:docMk/>
          <pc:sldMk cId="2068016074" sldId="283"/>
        </pc:sldMkLst>
        <pc:spChg chg="mod">
          <ac:chgData name="Vatter, Todd" userId="95dde1c5-62f5-4cd1-a25f-5ad97edb64aa" providerId="ADAL" clId="{2098C511-B1EA-4859-BE17-0A62FDAC8B61}" dt="2020-10-09T19:26:51.280" v="428" actId="20577"/>
          <ac:spMkLst>
            <pc:docMk/>
            <pc:sldMk cId="2068016074" sldId="283"/>
            <ac:spMk id="2" creationId="{00000000-0000-0000-0000-000000000000}"/>
          </ac:spMkLst>
        </pc:spChg>
        <pc:spChg chg="add mod">
          <ac:chgData name="Vatter, Todd" userId="95dde1c5-62f5-4cd1-a25f-5ad97edb64aa" providerId="ADAL" clId="{2098C511-B1EA-4859-BE17-0A62FDAC8B61}" dt="2020-10-09T19:26:32.241" v="427" actId="6549"/>
          <ac:spMkLst>
            <pc:docMk/>
            <pc:sldMk cId="2068016074" sldId="283"/>
            <ac:spMk id="3" creationId="{06C7671D-8623-4648-BCBC-3CAD541D5867}"/>
          </ac:spMkLst>
        </pc:spChg>
        <pc:spChg chg="mod">
          <ac:chgData name="Vatter, Todd" userId="95dde1c5-62f5-4cd1-a25f-5ad97edb64aa" providerId="ADAL" clId="{2098C511-B1EA-4859-BE17-0A62FDAC8B61}" dt="2020-10-09T19:25:35.731" v="402" actId="13244"/>
          <ac:spMkLst>
            <pc:docMk/>
            <pc:sldMk cId="2068016074" sldId="283"/>
            <ac:spMk id="6" creationId="{00000000-0000-0000-0000-000000000000}"/>
          </ac:spMkLst>
        </pc:spChg>
        <pc:spChg chg="del mod">
          <ac:chgData name="Vatter, Todd" userId="95dde1c5-62f5-4cd1-a25f-5ad97edb64aa" providerId="ADAL" clId="{2098C511-B1EA-4859-BE17-0A62FDAC8B61}" dt="2020-10-09T19:25:27.666" v="401" actId="478"/>
          <ac:spMkLst>
            <pc:docMk/>
            <pc:sldMk cId="2068016074" sldId="283"/>
            <ac:spMk id="11" creationId="{90CB2953-339A-B746-A091-4827B06A3A28}"/>
          </ac:spMkLst>
        </pc:spChg>
        <pc:spChg chg="del mod">
          <ac:chgData name="Vatter, Todd" userId="95dde1c5-62f5-4cd1-a25f-5ad97edb64aa" providerId="ADAL" clId="{2098C511-B1EA-4859-BE17-0A62FDAC8B61}" dt="2020-10-09T19:24:15.922" v="394" actId="478"/>
          <ac:spMkLst>
            <pc:docMk/>
            <pc:sldMk cId="2068016074" sldId="283"/>
            <ac:spMk id="12" creationId="{36C88BF9-D6F4-7C47-9FBA-257CEC3824F1}"/>
          </ac:spMkLst>
        </pc:spChg>
        <pc:graphicFrameChg chg="del mod">
          <ac:chgData name="Vatter, Todd" userId="95dde1c5-62f5-4cd1-a25f-5ad97edb64aa" providerId="ADAL" clId="{2098C511-B1EA-4859-BE17-0A62FDAC8B61}" dt="2020-10-09T19:25:42.127" v="403" actId="478"/>
          <ac:graphicFrameMkLst>
            <pc:docMk/>
            <pc:sldMk cId="2068016074" sldId="283"/>
            <ac:graphicFrameMk id="8" creationId="{00000000-0000-0000-0000-000000000000}"/>
          </ac:graphicFrameMkLst>
        </pc:graphicFrameChg>
        <pc:picChg chg="del">
          <ac:chgData name="Vatter, Todd" userId="95dde1c5-62f5-4cd1-a25f-5ad97edb64aa" providerId="ADAL" clId="{2098C511-B1EA-4859-BE17-0A62FDAC8B61}" dt="2020-10-09T19:24:12.272" v="392" actId="478"/>
          <ac:picMkLst>
            <pc:docMk/>
            <pc:sldMk cId="2068016074" sldId="283"/>
            <ac:picMk id="10" creationId="{00000000-0000-0000-0000-000000000000}"/>
          </ac:picMkLst>
        </pc:picChg>
      </pc:sldChg>
      <pc:sldChg chg="modSp">
        <pc:chgData name="Vatter, Todd" userId="95dde1c5-62f5-4cd1-a25f-5ad97edb64aa" providerId="ADAL" clId="{2098C511-B1EA-4859-BE17-0A62FDAC8B61}" dt="2020-10-09T14:53:57.549" v="0" actId="13244"/>
        <pc:sldMkLst>
          <pc:docMk/>
          <pc:sldMk cId="2658041724" sldId="304"/>
        </pc:sldMkLst>
        <pc:picChg chg="mod">
          <ac:chgData name="Vatter, Todd" userId="95dde1c5-62f5-4cd1-a25f-5ad97edb64aa" providerId="ADAL" clId="{2098C511-B1EA-4859-BE17-0A62FDAC8B61}" dt="2020-10-09T14:53:57.549" v="0" actId="13244"/>
          <ac:picMkLst>
            <pc:docMk/>
            <pc:sldMk cId="2658041724" sldId="304"/>
            <ac:picMk id="8" creationId="{00000000-0000-0000-0000-000000000000}"/>
          </ac:picMkLst>
        </pc:picChg>
      </pc:sldChg>
      <pc:sldChg chg="addSp delSp modSp">
        <pc:chgData name="Vatter, Todd" userId="95dde1c5-62f5-4cd1-a25f-5ad97edb64aa" providerId="ADAL" clId="{2098C511-B1EA-4859-BE17-0A62FDAC8B61}" dt="2020-10-09T14:55:43.700" v="27" actId="478"/>
        <pc:sldMkLst>
          <pc:docMk/>
          <pc:sldMk cId="3948064529" sldId="308"/>
        </pc:sldMkLst>
        <pc:spChg chg="add del mod">
          <ac:chgData name="Vatter, Todd" userId="95dde1c5-62f5-4cd1-a25f-5ad97edb64aa" providerId="ADAL" clId="{2098C511-B1EA-4859-BE17-0A62FDAC8B61}" dt="2020-10-09T14:55:43.700" v="27" actId="478"/>
          <ac:spMkLst>
            <pc:docMk/>
            <pc:sldMk cId="3948064529" sldId="308"/>
            <ac:spMk id="9" creationId="{35792034-966A-4FC8-97B0-F95167BB6AC9}"/>
          </ac:spMkLst>
        </pc:spChg>
        <pc:picChg chg="mod">
          <ac:chgData name="Vatter, Todd" userId="95dde1c5-62f5-4cd1-a25f-5ad97edb64aa" providerId="ADAL" clId="{2098C511-B1EA-4859-BE17-0A62FDAC8B61}" dt="2020-10-09T14:55:35.241" v="26" actId="962"/>
          <ac:picMkLst>
            <pc:docMk/>
            <pc:sldMk cId="3948064529" sldId="308"/>
            <ac:picMk id="8" creationId="{327871AD-C520-42C3-9965-96A3A7546980}"/>
          </ac:picMkLst>
        </pc:picChg>
      </pc:sldChg>
      <pc:sldChg chg="modSp">
        <pc:chgData name="Vatter, Todd" userId="95dde1c5-62f5-4cd1-a25f-5ad97edb64aa" providerId="ADAL" clId="{2098C511-B1EA-4859-BE17-0A62FDAC8B61}" dt="2020-10-09T14:56:19.184" v="28" actId="13244"/>
        <pc:sldMkLst>
          <pc:docMk/>
          <pc:sldMk cId="1798993883" sldId="311"/>
        </pc:sldMkLst>
        <pc:spChg chg="mod">
          <ac:chgData name="Vatter, Todd" userId="95dde1c5-62f5-4cd1-a25f-5ad97edb64aa" providerId="ADAL" clId="{2098C511-B1EA-4859-BE17-0A62FDAC8B61}" dt="2020-10-09T14:56:19.184" v="28" actId="13244"/>
          <ac:spMkLst>
            <pc:docMk/>
            <pc:sldMk cId="1798993883" sldId="311"/>
            <ac:spMk id="9" creationId="{00000000-0000-0000-0000-000000000000}"/>
          </ac:spMkLst>
        </pc:spChg>
      </pc:sldChg>
      <pc:sldChg chg="delSp modSp">
        <pc:chgData name="Vatter, Todd" userId="95dde1c5-62f5-4cd1-a25f-5ad97edb64aa" providerId="ADAL" clId="{2098C511-B1EA-4859-BE17-0A62FDAC8B61}" dt="2020-10-09T15:05:00.910" v="88" actId="1035"/>
        <pc:sldMkLst>
          <pc:docMk/>
          <pc:sldMk cId="2831886259" sldId="319"/>
        </pc:sldMkLst>
        <pc:spChg chg="del mod">
          <ac:chgData name="Vatter, Todd" userId="95dde1c5-62f5-4cd1-a25f-5ad97edb64aa" providerId="ADAL" clId="{2098C511-B1EA-4859-BE17-0A62FDAC8B61}" dt="2020-10-09T15:01:59.982" v="60" actId="478"/>
          <ac:spMkLst>
            <pc:docMk/>
            <pc:sldMk cId="2831886259" sldId="319"/>
            <ac:spMk id="3" creationId="{5E96387E-FEA6-3642-9A59-024DE6C2D209}"/>
          </ac:spMkLst>
        </pc:spChg>
        <pc:graphicFrameChg chg="mod modGraphic">
          <ac:chgData name="Vatter, Todd" userId="95dde1c5-62f5-4cd1-a25f-5ad97edb64aa" providerId="ADAL" clId="{2098C511-B1EA-4859-BE17-0A62FDAC8B61}" dt="2020-10-09T15:05:00.910" v="88" actId="1035"/>
          <ac:graphicFrameMkLst>
            <pc:docMk/>
            <pc:sldMk cId="2831886259" sldId="319"/>
            <ac:graphicFrameMk id="6" creationId="{5F870A15-88CB-4910-9404-0BF875247D2B}"/>
          </ac:graphicFrameMkLst>
        </pc:graphicFrameChg>
      </pc:sldChg>
      <pc:sldChg chg="modSp">
        <pc:chgData name="Vatter, Todd" userId="95dde1c5-62f5-4cd1-a25f-5ad97edb64aa" providerId="ADAL" clId="{2098C511-B1EA-4859-BE17-0A62FDAC8B61}" dt="2020-10-09T14:59:44.996" v="52" actId="13244"/>
        <pc:sldMkLst>
          <pc:docMk/>
          <pc:sldMk cId="1944860842" sldId="341"/>
        </pc:sldMkLst>
        <pc:picChg chg="mod">
          <ac:chgData name="Vatter, Todd" userId="95dde1c5-62f5-4cd1-a25f-5ad97edb64aa" providerId="ADAL" clId="{2098C511-B1EA-4859-BE17-0A62FDAC8B61}" dt="2020-10-09T14:59:44.996" v="52" actId="13244"/>
          <ac:picMkLst>
            <pc:docMk/>
            <pc:sldMk cId="1944860842" sldId="341"/>
            <ac:picMk id="12" creationId="{00000000-0000-0000-0000-000000000000}"/>
          </ac:picMkLst>
        </pc:picChg>
      </pc:sldChg>
      <pc:sldChg chg="addSp delSp modSp">
        <pc:chgData name="Vatter, Todd" userId="95dde1c5-62f5-4cd1-a25f-5ad97edb64aa" providerId="ADAL" clId="{2098C511-B1EA-4859-BE17-0A62FDAC8B61}" dt="2020-10-09T14:58:25.120" v="51" actId="478"/>
        <pc:sldMkLst>
          <pc:docMk/>
          <pc:sldMk cId="867993063" sldId="346"/>
        </pc:sldMkLst>
        <pc:spChg chg="mod">
          <ac:chgData name="Vatter, Todd" userId="95dde1c5-62f5-4cd1-a25f-5ad97edb64aa" providerId="ADAL" clId="{2098C511-B1EA-4859-BE17-0A62FDAC8B61}" dt="2020-10-09T14:57:42.727" v="43" actId="26606"/>
          <ac:spMkLst>
            <pc:docMk/>
            <pc:sldMk cId="867993063" sldId="346"/>
            <ac:spMk id="2" creationId="{0DB8B05B-6922-4325-BD9F-6EEE052AE117}"/>
          </ac:spMkLst>
        </pc:spChg>
        <pc:spChg chg="mod">
          <ac:chgData name="Vatter, Todd" userId="95dde1c5-62f5-4cd1-a25f-5ad97edb64aa" providerId="ADAL" clId="{2098C511-B1EA-4859-BE17-0A62FDAC8B61}" dt="2020-10-09T14:57:42.727" v="43" actId="26606"/>
          <ac:spMkLst>
            <pc:docMk/>
            <pc:sldMk cId="867993063" sldId="346"/>
            <ac:spMk id="4" creationId="{316F55B5-9E39-4E04-97AE-B243A1B94844}"/>
          </ac:spMkLst>
        </pc:spChg>
        <pc:spChg chg="mod">
          <ac:chgData name="Vatter, Todd" userId="95dde1c5-62f5-4cd1-a25f-5ad97edb64aa" providerId="ADAL" clId="{2098C511-B1EA-4859-BE17-0A62FDAC8B61}" dt="2020-10-09T14:57:54.192" v="45" actId="207"/>
          <ac:spMkLst>
            <pc:docMk/>
            <pc:sldMk cId="867993063" sldId="346"/>
            <ac:spMk id="5" creationId="{B1A31613-EA78-4A49-838F-0A4E99EDFB32}"/>
          </ac:spMkLst>
        </pc:spChg>
        <pc:spChg chg="mod">
          <ac:chgData name="Vatter, Todd" userId="95dde1c5-62f5-4cd1-a25f-5ad97edb64aa" providerId="ADAL" clId="{2098C511-B1EA-4859-BE17-0A62FDAC8B61}" dt="2020-10-09T14:57:42.727" v="43" actId="26606"/>
          <ac:spMkLst>
            <pc:docMk/>
            <pc:sldMk cId="867993063" sldId="346"/>
            <ac:spMk id="6" creationId="{FD375A79-92D8-4DB8-A202-B808EE5DC5E3}"/>
          </ac:spMkLst>
        </pc:spChg>
        <pc:spChg chg="add del">
          <ac:chgData name="Vatter, Todd" userId="95dde1c5-62f5-4cd1-a25f-5ad97edb64aa" providerId="ADAL" clId="{2098C511-B1EA-4859-BE17-0A62FDAC8B61}" dt="2020-10-09T14:58:15.249" v="46" actId="478"/>
          <ac:spMkLst>
            <pc:docMk/>
            <pc:sldMk cId="867993063" sldId="346"/>
            <ac:spMk id="13" creationId="{7D379150-F6B4-45C8-BE10-6B278AD400EB}"/>
          </ac:spMkLst>
        </pc:spChg>
        <pc:spChg chg="add del">
          <ac:chgData name="Vatter, Todd" userId="95dde1c5-62f5-4cd1-a25f-5ad97edb64aa" providerId="ADAL" clId="{2098C511-B1EA-4859-BE17-0A62FDAC8B61}" dt="2020-10-09T14:58:16.385" v="47" actId="478"/>
          <ac:spMkLst>
            <pc:docMk/>
            <pc:sldMk cId="867993063" sldId="346"/>
            <ac:spMk id="15" creationId="{5FFCF544-A370-4A5D-A95F-CA6E0E7191E6}"/>
          </ac:spMkLst>
        </pc:spChg>
        <pc:spChg chg="add del">
          <ac:chgData name="Vatter, Todd" userId="95dde1c5-62f5-4cd1-a25f-5ad97edb64aa" providerId="ADAL" clId="{2098C511-B1EA-4859-BE17-0A62FDAC8B61}" dt="2020-10-09T14:58:19.153" v="49" actId="478"/>
          <ac:spMkLst>
            <pc:docMk/>
            <pc:sldMk cId="867993063" sldId="346"/>
            <ac:spMk id="19" creationId="{44CC594A-A820-450F-B363-C19201FCFEC6}"/>
          </ac:spMkLst>
        </pc:spChg>
        <pc:spChg chg="add del">
          <ac:chgData name="Vatter, Todd" userId="95dde1c5-62f5-4cd1-a25f-5ad97edb64aa" providerId="ADAL" clId="{2098C511-B1EA-4859-BE17-0A62FDAC8B61}" dt="2020-10-09T14:58:20.529" v="50" actId="478"/>
          <ac:spMkLst>
            <pc:docMk/>
            <pc:sldMk cId="867993063" sldId="346"/>
            <ac:spMk id="21" creationId="{59FAB3DA-E9ED-4574-ABCC-378BC0FF1BBC}"/>
          </ac:spMkLst>
        </pc:spChg>
        <pc:spChg chg="add del">
          <ac:chgData name="Vatter, Todd" userId="95dde1c5-62f5-4cd1-a25f-5ad97edb64aa" providerId="ADAL" clId="{2098C511-B1EA-4859-BE17-0A62FDAC8B61}" dt="2020-10-09T14:58:25.120" v="51" actId="478"/>
          <ac:spMkLst>
            <pc:docMk/>
            <pc:sldMk cId="867993063" sldId="346"/>
            <ac:spMk id="23" creationId="{53B8D6B0-55D6-48DC-86D8-FD95D5F118AB}"/>
          </ac:spMkLst>
        </pc:spChg>
        <pc:spChg chg="del">
          <ac:chgData name="Vatter, Todd" userId="95dde1c5-62f5-4cd1-a25f-5ad97edb64aa" providerId="ADAL" clId="{2098C511-B1EA-4859-BE17-0A62FDAC8B61}" dt="2020-10-09T14:57:23.649" v="42" actId="478"/>
          <ac:spMkLst>
            <pc:docMk/>
            <pc:sldMk cId="867993063" sldId="346"/>
            <ac:spMk id="38" creationId="{8C04651D-B9F4-4935-A02D-364153FBDF54}"/>
          </ac:spMkLst>
        </pc:spChg>
        <pc:spChg chg="del mod">
          <ac:chgData name="Vatter, Todd" userId="95dde1c5-62f5-4cd1-a25f-5ad97edb64aa" providerId="ADAL" clId="{2098C511-B1EA-4859-BE17-0A62FDAC8B61}" dt="2020-10-09T14:56:50.386" v="33" actId="478"/>
          <ac:spMkLst>
            <pc:docMk/>
            <pc:sldMk cId="867993063" sldId="346"/>
            <ac:spMk id="39" creationId="{600B5AE2-C5CC-499C-8F2D-249888BE22C2}"/>
          </ac:spMkLst>
        </pc:spChg>
        <pc:spChg chg="del">
          <ac:chgData name="Vatter, Todd" userId="95dde1c5-62f5-4cd1-a25f-5ad97edb64aa" providerId="ADAL" clId="{2098C511-B1EA-4859-BE17-0A62FDAC8B61}" dt="2020-10-09T14:56:52.962" v="34" actId="478"/>
          <ac:spMkLst>
            <pc:docMk/>
            <pc:sldMk cId="867993063" sldId="346"/>
            <ac:spMk id="40" creationId="{BA7A3698-B350-40E5-8475-9BCC41A089FC}"/>
          </ac:spMkLst>
        </pc:spChg>
        <pc:spChg chg="del">
          <ac:chgData name="Vatter, Todd" userId="95dde1c5-62f5-4cd1-a25f-5ad97edb64aa" providerId="ADAL" clId="{2098C511-B1EA-4859-BE17-0A62FDAC8B61}" dt="2020-10-09T14:57:10.626" v="40" actId="478"/>
          <ac:spMkLst>
            <pc:docMk/>
            <pc:sldMk cId="867993063" sldId="346"/>
            <ac:spMk id="42" creationId="{990D0034-F768-41E7-85D4-F38C4DE85770}"/>
          </ac:spMkLst>
        </pc:spChg>
        <pc:spChg chg="del">
          <ac:chgData name="Vatter, Todd" userId="95dde1c5-62f5-4cd1-a25f-5ad97edb64aa" providerId="ADAL" clId="{2098C511-B1EA-4859-BE17-0A62FDAC8B61}" dt="2020-10-09T14:57:15.729" v="41" actId="478"/>
          <ac:spMkLst>
            <pc:docMk/>
            <pc:sldMk cId="867993063" sldId="346"/>
            <ac:spMk id="43" creationId="{C4F7E42D-8B5A-4FC8-81CD-9E60171F7FA8}"/>
          </ac:spMkLst>
        </pc:spChg>
        <pc:picChg chg="mod ord">
          <ac:chgData name="Vatter, Todd" userId="95dde1c5-62f5-4cd1-a25f-5ad97edb64aa" providerId="ADAL" clId="{2098C511-B1EA-4859-BE17-0A62FDAC8B61}" dt="2020-10-09T14:57:42.727" v="43" actId="26606"/>
          <ac:picMkLst>
            <pc:docMk/>
            <pc:sldMk cId="867993063" sldId="346"/>
            <ac:picMk id="8" creationId="{DFF25124-5523-4357-95B1-7C57B61BB1A6}"/>
          </ac:picMkLst>
        </pc:picChg>
        <pc:cxnChg chg="add del">
          <ac:chgData name="Vatter, Todd" userId="95dde1c5-62f5-4cd1-a25f-5ad97edb64aa" providerId="ADAL" clId="{2098C511-B1EA-4859-BE17-0A62FDAC8B61}" dt="2020-10-09T14:58:17.601" v="48" actId="478"/>
          <ac:cxnSpMkLst>
            <pc:docMk/>
            <pc:sldMk cId="867993063" sldId="346"/>
            <ac:cxnSpMk id="17" creationId="{6EEB3B97-A638-498B-8083-54191CE71E01}"/>
          </ac:cxnSpMkLst>
        </pc:cxnChg>
        <pc:cxnChg chg="add del mod">
          <ac:chgData name="Vatter, Todd" userId="95dde1c5-62f5-4cd1-a25f-5ad97edb64aa" providerId="ADAL" clId="{2098C511-B1EA-4859-BE17-0A62FDAC8B61}" dt="2020-10-09T14:57:08.115" v="39" actId="478"/>
          <ac:cxnSpMkLst>
            <pc:docMk/>
            <pc:sldMk cId="867993063" sldId="346"/>
            <ac:cxnSpMk id="41" creationId="{0AC655C7-EC94-4BE6-84C8-2F9EFBBB2789}"/>
          </ac:cxnSpMkLst>
        </pc:cxnChg>
      </pc:sldChg>
      <pc:sldChg chg="addSp delSp modSp add delDesignElem">
        <pc:chgData name="Vatter, Todd" userId="95dde1c5-62f5-4cd1-a25f-5ad97edb64aa" providerId="ADAL" clId="{2098C511-B1EA-4859-BE17-0A62FDAC8B61}" dt="2020-10-09T16:01:11.482" v="101" actId="478"/>
        <pc:sldMkLst>
          <pc:docMk/>
          <pc:sldMk cId="4053238596" sldId="349"/>
        </pc:sldMkLst>
        <pc:spChg chg="mod">
          <ac:chgData name="Vatter, Todd" userId="95dde1c5-62f5-4cd1-a25f-5ad97edb64aa" providerId="ADAL" clId="{2098C511-B1EA-4859-BE17-0A62FDAC8B61}" dt="2020-10-09T16:00:34.844" v="94" actId="26606"/>
          <ac:spMkLst>
            <pc:docMk/>
            <pc:sldMk cId="4053238596" sldId="349"/>
            <ac:spMk id="2" creationId="{82B11D8D-7712-4E27-BE00-3F2BD4784E21}"/>
          </ac:spMkLst>
        </pc:spChg>
        <pc:spChg chg="mod">
          <ac:chgData name="Vatter, Todd" userId="95dde1c5-62f5-4cd1-a25f-5ad97edb64aa" providerId="ADAL" clId="{2098C511-B1EA-4859-BE17-0A62FDAC8B61}" dt="2020-10-09T16:00:34.844" v="94" actId="26606"/>
          <ac:spMkLst>
            <pc:docMk/>
            <pc:sldMk cId="4053238596" sldId="349"/>
            <ac:spMk id="4" creationId="{18774DBD-6DCA-45D7-B66B-F496BA3AE3E8}"/>
          </ac:spMkLst>
        </pc:spChg>
        <pc:spChg chg="mod">
          <ac:chgData name="Vatter, Todd" userId="95dde1c5-62f5-4cd1-a25f-5ad97edb64aa" providerId="ADAL" clId="{2098C511-B1EA-4859-BE17-0A62FDAC8B61}" dt="2020-10-09T16:00:34.844" v="94" actId="26606"/>
          <ac:spMkLst>
            <pc:docMk/>
            <pc:sldMk cId="4053238596" sldId="349"/>
            <ac:spMk id="5" creationId="{45BA6D46-D489-44E5-BFCD-E4424ED0FAD6}"/>
          </ac:spMkLst>
        </pc:spChg>
        <pc:spChg chg="mod">
          <ac:chgData name="Vatter, Todd" userId="95dde1c5-62f5-4cd1-a25f-5ad97edb64aa" providerId="ADAL" clId="{2098C511-B1EA-4859-BE17-0A62FDAC8B61}" dt="2020-10-09T16:00:34.844" v="94" actId="26606"/>
          <ac:spMkLst>
            <pc:docMk/>
            <pc:sldMk cId="4053238596" sldId="349"/>
            <ac:spMk id="6" creationId="{08C8A8E1-C8AA-4AA9-9EBF-27190096EA15}"/>
          </ac:spMkLst>
        </pc:spChg>
        <pc:spChg chg="add del">
          <ac:chgData name="Vatter, Todd" userId="95dde1c5-62f5-4cd1-a25f-5ad97edb64aa" providerId="ADAL" clId="{2098C511-B1EA-4859-BE17-0A62FDAC8B61}" dt="2020-10-09T16:00:34.829" v="93" actId="26606"/>
          <ac:spMkLst>
            <pc:docMk/>
            <pc:sldMk cId="4053238596" sldId="349"/>
            <ac:spMk id="10" creationId="{600B5AE2-C5CC-499C-8F2D-249888BE22C2}"/>
          </ac:spMkLst>
        </pc:spChg>
        <pc:spChg chg="add del">
          <ac:chgData name="Vatter, Todd" userId="95dde1c5-62f5-4cd1-a25f-5ad97edb64aa" providerId="ADAL" clId="{2098C511-B1EA-4859-BE17-0A62FDAC8B61}" dt="2020-10-09T16:00:34.829" v="93" actId="26606"/>
          <ac:spMkLst>
            <pc:docMk/>
            <pc:sldMk cId="4053238596" sldId="349"/>
            <ac:spMk id="11" creationId="{BA7A3698-B350-40E5-8475-9BCC41A089FC}"/>
          </ac:spMkLst>
        </pc:spChg>
        <pc:spChg chg="del">
          <ac:chgData name="Vatter, Todd" userId="95dde1c5-62f5-4cd1-a25f-5ad97edb64aa" providerId="ADAL" clId="{2098C511-B1EA-4859-BE17-0A62FDAC8B61}" dt="2020-10-09T16:00:28.173" v="91"/>
          <ac:spMkLst>
            <pc:docMk/>
            <pc:sldMk cId="4053238596" sldId="349"/>
            <ac:spMk id="13" creationId="{600B5AE2-C5CC-499C-8F2D-249888BE22C2}"/>
          </ac:spMkLst>
        </pc:spChg>
        <pc:spChg chg="add del">
          <ac:chgData name="Vatter, Todd" userId="95dde1c5-62f5-4cd1-a25f-5ad97edb64aa" providerId="ADAL" clId="{2098C511-B1EA-4859-BE17-0A62FDAC8B61}" dt="2020-10-09T16:00:34.829" v="93" actId="26606"/>
          <ac:spMkLst>
            <pc:docMk/>
            <pc:sldMk cId="4053238596" sldId="349"/>
            <ac:spMk id="14" creationId="{990D0034-F768-41E7-85D4-F38C4DE85770}"/>
          </ac:spMkLst>
        </pc:spChg>
        <pc:spChg chg="del">
          <ac:chgData name="Vatter, Todd" userId="95dde1c5-62f5-4cd1-a25f-5ad97edb64aa" providerId="ADAL" clId="{2098C511-B1EA-4859-BE17-0A62FDAC8B61}" dt="2020-10-09T16:00:28.173" v="91"/>
          <ac:spMkLst>
            <pc:docMk/>
            <pc:sldMk cId="4053238596" sldId="349"/>
            <ac:spMk id="15" creationId="{BA7A3698-B350-40E5-8475-9BCC41A089FC}"/>
          </ac:spMkLst>
        </pc:spChg>
        <pc:spChg chg="add del">
          <ac:chgData name="Vatter, Todd" userId="95dde1c5-62f5-4cd1-a25f-5ad97edb64aa" providerId="ADAL" clId="{2098C511-B1EA-4859-BE17-0A62FDAC8B61}" dt="2020-10-09T16:00:34.829" v="93" actId="26606"/>
          <ac:spMkLst>
            <pc:docMk/>
            <pc:sldMk cId="4053238596" sldId="349"/>
            <ac:spMk id="16" creationId="{C4F7E42D-8B5A-4FC8-81CD-9E60171F7FA8}"/>
          </ac:spMkLst>
        </pc:spChg>
        <pc:spChg chg="add del">
          <ac:chgData name="Vatter, Todd" userId="95dde1c5-62f5-4cd1-a25f-5ad97edb64aa" providerId="ADAL" clId="{2098C511-B1EA-4859-BE17-0A62FDAC8B61}" dt="2020-10-09T16:00:34.829" v="93" actId="26606"/>
          <ac:spMkLst>
            <pc:docMk/>
            <pc:sldMk cId="4053238596" sldId="349"/>
            <ac:spMk id="18" creationId="{8C04651D-B9F4-4935-A02D-364153FBDF54}"/>
          </ac:spMkLst>
        </pc:spChg>
        <pc:spChg chg="del">
          <ac:chgData name="Vatter, Todd" userId="95dde1c5-62f5-4cd1-a25f-5ad97edb64aa" providerId="ADAL" clId="{2098C511-B1EA-4859-BE17-0A62FDAC8B61}" dt="2020-10-09T16:00:28.173" v="91"/>
          <ac:spMkLst>
            <pc:docMk/>
            <pc:sldMk cId="4053238596" sldId="349"/>
            <ac:spMk id="19" creationId="{10162E77-11AD-44A7-84EC-40C59EEFBD2E}"/>
          </ac:spMkLst>
        </pc:spChg>
        <pc:spChg chg="add del">
          <ac:chgData name="Vatter, Todd" userId="95dde1c5-62f5-4cd1-a25f-5ad97edb64aa" providerId="ADAL" clId="{2098C511-B1EA-4859-BE17-0A62FDAC8B61}" dt="2020-10-09T16:01:00.618" v="96" actId="478"/>
          <ac:spMkLst>
            <pc:docMk/>
            <pc:sldMk cId="4053238596" sldId="349"/>
            <ac:spMk id="20" creationId="{7D379150-F6B4-45C8-BE10-6B278AD400EB}"/>
          </ac:spMkLst>
        </pc:spChg>
        <pc:spChg chg="add del">
          <ac:chgData name="Vatter, Todd" userId="95dde1c5-62f5-4cd1-a25f-5ad97edb64aa" providerId="ADAL" clId="{2098C511-B1EA-4859-BE17-0A62FDAC8B61}" dt="2020-10-09T16:01:02.266" v="97" actId="478"/>
          <ac:spMkLst>
            <pc:docMk/>
            <pc:sldMk cId="4053238596" sldId="349"/>
            <ac:spMk id="22" creationId="{5FFCF544-A370-4A5D-A95F-CA6E0E7191E6}"/>
          </ac:spMkLst>
        </pc:spChg>
        <pc:spChg chg="del">
          <ac:chgData name="Vatter, Todd" userId="95dde1c5-62f5-4cd1-a25f-5ad97edb64aa" providerId="ADAL" clId="{2098C511-B1EA-4859-BE17-0A62FDAC8B61}" dt="2020-10-09T16:00:28.173" v="91"/>
          <ac:spMkLst>
            <pc:docMk/>
            <pc:sldMk cId="4053238596" sldId="349"/>
            <ac:spMk id="23" creationId="{6329CBCE-21AE-419D-AC1F-8ACF510A6670}"/>
          </ac:spMkLst>
        </pc:spChg>
        <pc:spChg chg="del">
          <ac:chgData name="Vatter, Todd" userId="95dde1c5-62f5-4cd1-a25f-5ad97edb64aa" providerId="ADAL" clId="{2098C511-B1EA-4859-BE17-0A62FDAC8B61}" dt="2020-10-09T16:00:28.173" v="91"/>
          <ac:spMkLst>
            <pc:docMk/>
            <pc:sldMk cId="4053238596" sldId="349"/>
            <ac:spMk id="25" creationId="{FF2DA012-1414-493D-888F-5D99D0BDA322}"/>
          </ac:spMkLst>
        </pc:spChg>
        <pc:spChg chg="add del">
          <ac:chgData name="Vatter, Todd" userId="95dde1c5-62f5-4cd1-a25f-5ad97edb64aa" providerId="ADAL" clId="{2098C511-B1EA-4859-BE17-0A62FDAC8B61}" dt="2020-10-09T16:01:05.833" v="99" actId="478"/>
          <ac:spMkLst>
            <pc:docMk/>
            <pc:sldMk cId="4053238596" sldId="349"/>
            <ac:spMk id="26" creationId="{44CC594A-A820-450F-B363-C19201FCFEC6}"/>
          </ac:spMkLst>
        </pc:spChg>
        <pc:spChg chg="add del">
          <ac:chgData name="Vatter, Todd" userId="95dde1c5-62f5-4cd1-a25f-5ad97edb64aa" providerId="ADAL" clId="{2098C511-B1EA-4859-BE17-0A62FDAC8B61}" dt="2020-10-09T16:01:07.098" v="100" actId="478"/>
          <ac:spMkLst>
            <pc:docMk/>
            <pc:sldMk cId="4053238596" sldId="349"/>
            <ac:spMk id="27" creationId="{59FAB3DA-E9ED-4574-ABCC-378BC0FF1BBC}"/>
          </ac:spMkLst>
        </pc:spChg>
        <pc:spChg chg="add del">
          <ac:chgData name="Vatter, Todd" userId="95dde1c5-62f5-4cd1-a25f-5ad97edb64aa" providerId="ADAL" clId="{2098C511-B1EA-4859-BE17-0A62FDAC8B61}" dt="2020-10-09T16:01:11.482" v="101" actId="478"/>
          <ac:spMkLst>
            <pc:docMk/>
            <pc:sldMk cId="4053238596" sldId="349"/>
            <ac:spMk id="28" creationId="{53B8D6B0-55D6-48DC-86D8-FD95D5F118AB}"/>
          </ac:spMkLst>
        </pc:spChg>
        <pc:picChg chg="mod ord">
          <ac:chgData name="Vatter, Todd" userId="95dde1c5-62f5-4cd1-a25f-5ad97edb64aa" providerId="ADAL" clId="{2098C511-B1EA-4859-BE17-0A62FDAC8B61}" dt="2020-10-09T16:00:34.844" v="94" actId="26606"/>
          <ac:picMkLst>
            <pc:docMk/>
            <pc:sldMk cId="4053238596" sldId="349"/>
            <ac:picMk id="8" creationId="{775B1D5F-518B-4DB4-9EC5-073F815BDB77}"/>
          </ac:picMkLst>
        </pc:picChg>
        <pc:cxnChg chg="add del">
          <ac:chgData name="Vatter, Todd" userId="95dde1c5-62f5-4cd1-a25f-5ad97edb64aa" providerId="ADAL" clId="{2098C511-B1EA-4859-BE17-0A62FDAC8B61}" dt="2020-10-09T16:00:34.829" v="93" actId="26606"/>
          <ac:cxnSpMkLst>
            <pc:docMk/>
            <pc:sldMk cId="4053238596" sldId="349"/>
            <ac:cxnSpMk id="12" creationId="{0AC655C7-EC94-4BE6-84C8-2F9EFBBB2789}"/>
          </ac:cxnSpMkLst>
        </pc:cxnChg>
        <pc:cxnChg chg="del">
          <ac:chgData name="Vatter, Todd" userId="95dde1c5-62f5-4cd1-a25f-5ad97edb64aa" providerId="ADAL" clId="{2098C511-B1EA-4859-BE17-0A62FDAC8B61}" dt="2020-10-09T16:00:28.173" v="91"/>
          <ac:cxnSpMkLst>
            <pc:docMk/>
            <pc:sldMk cId="4053238596" sldId="349"/>
            <ac:cxnSpMk id="17" creationId="{0AC655C7-EC94-4BE6-84C8-2F9EFBBB2789}"/>
          </ac:cxnSpMkLst>
        </pc:cxnChg>
        <pc:cxnChg chg="del">
          <ac:chgData name="Vatter, Todd" userId="95dde1c5-62f5-4cd1-a25f-5ad97edb64aa" providerId="ADAL" clId="{2098C511-B1EA-4859-BE17-0A62FDAC8B61}" dt="2020-10-09T16:00:28.173" v="91"/>
          <ac:cxnSpMkLst>
            <pc:docMk/>
            <pc:sldMk cId="4053238596" sldId="349"/>
            <ac:cxnSpMk id="21" creationId="{5AB158E9-1B40-4CD6-95F0-95CA11DF7B7A}"/>
          </ac:cxnSpMkLst>
        </pc:cxnChg>
        <pc:cxnChg chg="add del">
          <ac:chgData name="Vatter, Todd" userId="95dde1c5-62f5-4cd1-a25f-5ad97edb64aa" providerId="ADAL" clId="{2098C511-B1EA-4859-BE17-0A62FDAC8B61}" dt="2020-10-09T16:01:04.043" v="98" actId="478"/>
          <ac:cxnSpMkLst>
            <pc:docMk/>
            <pc:sldMk cId="4053238596" sldId="349"/>
            <ac:cxnSpMk id="24" creationId="{6EEB3B97-A638-498B-8083-54191CE71E01}"/>
          </ac:cxnSpMkLst>
        </pc:cxnChg>
      </pc:sldChg>
      <pc:sldChg chg="addSp delSp modSp add mod setBg">
        <pc:chgData name="Vatter, Todd" userId="95dde1c5-62f5-4cd1-a25f-5ad97edb64aa" providerId="ADAL" clId="{2098C511-B1EA-4859-BE17-0A62FDAC8B61}" dt="2020-10-21T19:20:25.261" v="877" actId="13244"/>
        <pc:sldMkLst>
          <pc:docMk/>
          <pc:sldMk cId="1628896594" sldId="350"/>
        </pc:sldMkLst>
        <pc:spChg chg="del">
          <ac:chgData name="Vatter, Todd" userId="95dde1c5-62f5-4cd1-a25f-5ad97edb64aa" providerId="ADAL" clId="{2098C511-B1EA-4859-BE17-0A62FDAC8B61}" dt="2020-10-09T16:20:01.257" v="191"/>
          <ac:spMkLst>
            <pc:docMk/>
            <pc:sldMk cId="1628896594" sldId="350"/>
            <ac:spMk id="2" creationId="{AC3A49EC-002F-49C2-B6B5-B1B350D559CF}"/>
          </ac:spMkLst>
        </pc:spChg>
        <pc:spChg chg="mod">
          <ac:chgData name="Vatter, Todd" userId="95dde1c5-62f5-4cd1-a25f-5ad97edb64aa" providerId="ADAL" clId="{2098C511-B1EA-4859-BE17-0A62FDAC8B61}" dt="2020-10-09T16:20:29.470" v="193" actId="26606"/>
          <ac:spMkLst>
            <pc:docMk/>
            <pc:sldMk cId="1628896594" sldId="350"/>
            <ac:spMk id="3" creationId="{DC9A4DD6-7423-4C8F-8EEC-584B0C832B2D}"/>
          </ac:spMkLst>
        </pc:spChg>
        <pc:spChg chg="mod">
          <ac:chgData name="Vatter, Todd" userId="95dde1c5-62f5-4cd1-a25f-5ad97edb64aa" providerId="ADAL" clId="{2098C511-B1EA-4859-BE17-0A62FDAC8B61}" dt="2020-10-09T16:20:29.470" v="193" actId="26606"/>
          <ac:spMkLst>
            <pc:docMk/>
            <pc:sldMk cId="1628896594" sldId="350"/>
            <ac:spMk id="4" creationId="{934ED483-E2F3-4433-B27C-58FC3C3A696A}"/>
          </ac:spMkLst>
        </pc:spChg>
        <pc:spChg chg="add mod">
          <ac:chgData name="Vatter, Todd" userId="95dde1c5-62f5-4cd1-a25f-5ad97edb64aa" providerId="ADAL" clId="{2098C511-B1EA-4859-BE17-0A62FDAC8B61}" dt="2020-10-09T16:22:03.850" v="213" actId="1076"/>
          <ac:spMkLst>
            <pc:docMk/>
            <pc:sldMk cId="1628896594" sldId="350"/>
            <ac:spMk id="5" creationId="{FC8F7FAA-4E2F-4678-B4C5-A28DDC1E5077}"/>
          </ac:spMkLst>
        </pc:spChg>
        <pc:spChg chg="add del mod">
          <ac:chgData name="Vatter, Todd" userId="95dde1c5-62f5-4cd1-a25f-5ad97edb64aa" providerId="ADAL" clId="{2098C511-B1EA-4859-BE17-0A62FDAC8B61}" dt="2020-10-09T16:20:14.972" v="192"/>
          <ac:spMkLst>
            <pc:docMk/>
            <pc:sldMk cId="1628896594" sldId="350"/>
            <ac:spMk id="6" creationId="{6E525644-65C7-44C8-8EE8-2BAE71A7AE40}"/>
          </ac:spMkLst>
        </pc:spChg>
        <pc:spChg chg="add mod">
          <ac:chgData name="Vatter, Todd" userId="95dde1c5-62f5-4cd1-a25f-5ad97edb64aa" providerId="ADAL" clId="{2098C511-B1EA-4859-BE17-0A62FDAC8B61}" dt="2020-10-21T19:20:25.261" v="877" actId="13244"/>
          <ac:spMkLst>
            <pc:docMk/>
            <pc:sldMk cId="1628896594" sldId="350"/>
            <ac:spMk id="7" creationId="{0B6CB2BE-3FE9-4242-8F81-5BB52BC6F13C}"/>
          </ac:spMkLst>
        </pc:spChg>
        <pc:spChg chg="add del">
          <ac:chgData name="Vatter, Todd" userId="95dde1c5-62f5-4cd1-a25f-5ad97edb64aa" providerId="ADAL" clId="{2098C511-B1EA-4859-BE17-0A62FDAC8B61}" dt="2020-10-09T16:22:20.830" v="214" actId="478"/>
          <ac:spMkLst>
            <pc:docMk/>
            <pc:sldMk cId="1628896594" sldId="350"/>
            <ac:spMk id="13" creationId="{7D379150-F6B4-45C8-BE10-6B278AD400EB}"/>
          </ac:spMkLst>
        </pc:spChg>
        <pc:spChg chg="add del">
          <ac:chgData name="Vatter, Todd" userId="95dde1c5-62f5-4cd1-a25f-5ad97edb64aa" providerId="ADAL" clId="{2098C511-B1EA-4859-BE17-0A62FDAC8B61}" dt="2020-10-09T16:22:22.654" v="215" actId="478"/>
          <ac:spMkLst>
            <pc:docMk/>
            <pc:sldMk cId="1628896594" sldId="350"/>
            <ac:spMk id="15" creationId="{5FFCF544-A370-4A5D-A95F-CA6E0E7191E6}"/>
          </ac:spMkLst>
        </pc:spChg>
        <pc:spChg chg="add del">
          <ac:chgData name="Vatter, Todd" userId="95dde1c5-62f5-4cd1-a25f-5ad97edb64aa" providerId="ADAL" clId="{2098C511-B1EA-4859-BE17-0A62FDAC8B61}" dt="2020-10-09T16:22:28.576" v="218" actId="478"/>
          <ac:spMkLst>
            <pc:docMk/>
            <pc:sldMk cId="1628896594" sldId="350"/>
            <ac:spMk id="19" creationId="{284B70D5-875B-433D-BDBD-1522A85D6C1D}"/>
          </ac:spMkLst>
        </pc:spChg>
        <pc:spChg chg="add">
          <ac:chgData name="Vatter, Todd" userId="95dde1c5-62f5-4cd1-a25f-5ad97edb64aa" providerId="ADAL" clId="{2098C511-B1EA-4859-BE17-0A62FDAC8B61}" dt="2020-10-09T16:20:29.470" v="193" actId="26606"/>
          <ac:spMkLst>
            <pc:docMk/>
            <pc:sldMk cId="1628896594" sldId="350"/>
            <ac:spMk id="23" creationId="{1E299956-A9E7-4FC1-A0B1-D590CA9730E8}"/>
          </ac:spMkLst>
        </pc:spChg>
        <pc:spChg chg="add">
          <ac:chgData name="Vatter, Todd" userId="95dde1c5-62f5-4cd1-a25f-5ad97edb64aa" providerId="ADAL" clId="{2098C511-B1EA-4859-BE17-0A62FDAC8B61}" dt="2020-10-09T16:20:29.470" v="193" actId="26606"/>
          <ac:spMkLst>
            <pc:docMk/>
            <pc:sldMk cId="1628896594" sldId="350"/>
            <ac:spMk id="25" creationId="{17FC539C-B783-4B03-9F9E-D13430F3F64F}"/>
          </ac:spMkLst>
        </pc:spChg>
        <pc:picChg chg="add mod ord">
          <ac:chgData name="Vatter, Todd" userId="95dde1c5-62f5-4cd1-a25f-5ad97edb64aa" providerId="ADAL" clId="{2098C511-B1EA-4859-BE17-0A62FDAC8B61}" dt="2020-10-09T16:36:17.004" v="277" actId="14100"/>
          <ac:picMkLst>
            <pc:docMk/>
            <pc:sldMk cId="1628896594" sldId="350"/>
            <ac:picMk id="8" creationId="{73BCC3F6-56DC-48D1-B776-5DCDB2ADCCE4}"/>
          </ac:picMkLst>
        </pc:picChg>
        <pc:cxnChg chg="add del">
          <ac:chgData name="Vatter, Todd" userId="95dde1c5-62f5-4cd1-a25f-5ad97edb64aa" providerId="ADAL" clId="{2098C511-B1EA-4859-BE17-0A62FDAC8B61}" dt="2020-10-09T16:22:24.225" v="216" actId="478"/>
          <ac:cxnSpMkLst>
            <pc:docMk/>
            <pc:sldMk cId="1628896594" sldId="350"/>
            <ac:cxnSpMk id="17" creationId="{6EEB3B97-A638-498B-8083-54191CE71E01}"/>
          </ac:cxnSpMkLst>
        </pc:cxnChg>
        <pc:cxnChg chg="add del">
          <ac:chgData name="Vatter, Todd" userId="95dde1c5-62f5-4cd1-a25f-5ad97edb64aa" providerId="ADAL" clId="{2098C511-B1EA-4859-BE17-0A62FDAC8B61}" dt="2020-10-09T16:22:38.142" v="219" actId="478"/>
          <ac:cxnSpMkLst>
            <pc:docMk/>
            <pc:sldMk cId="1628896594" sldId="350"/>
            <ac:cxnSpMk id="21" creationId="{C947DF4A-614C-4B4C-8B80-E5B9D8E8CFED}"/>
          </ac:cxnSpMkLst>
        </pc:cxnChg>
      </pc:sldChg>
      <pc:sldChg chg="addSp delSp modSp add mod setBg">
        <pc:chgData name="Vatter, Todd" userId="95dde1c5-62f5-4cd1-a25f-5ad97edb64aa" providerId="ADAL" clId="{2098C511-B1EA-4859-BE17-0A62FDAC8B61}" dt="2020-10-09T19:16:58.592" v="350" actId="948"/>
        <pc:sldMkLst>
          <pc:docMk/>
          <pc:sldMk cId="1766776029" sldId="351"/>
        </pc:sldMkLst>
        <pc:spChg chg="mod">
          <ac:chgData name="Vatter, Todd" userId="95dde1c5-62f5-4cd1-a25f-5ad97edb64aa" providerId="ADAL" clId="{2098C511-B1EA-4859-BE17-0A62FDAC8B61}" dt="2020-10-09T19:11:29.327" v="300" actId="14100"/>
          <ac:spMkLst>
            <pc:docMk/>
            <pc:sldMk cId="1766776029" sldId="351"/>
            <ac:spMk id="2" creationId="{00000000-0000-0000-0000-000000000000}"/>
          </ac:spMkLst>
        </pc:spChg>
        <pc:spChg chg="del">
          <ac:chgData name="Vatter, Todd" userId="95dde1c5-62f5-4cd1-a25f-5ad97edb64aa" providerId="ADAL" clId="{2098C511-B1EA-4859-BE17-0A62FDAC8B61}" dt="2020-10-09T19:11:01.499" v="281" actId="26606"/>
          <ac:spMkLst>
            <pc:docMk/>
            <pc:sldMk cId="1766776029" sldId="351"/>
            <ac:spMk id="3" creationId="{BCEB23C0-9DCD-6C48-A2C7-F1330EFBA5BA}"/>
          </ac:spMkLst>
        </pc:spChg>
        <pc:spChg chg="mod">
          <ac:chgData name="Vatter, Todd" userId="95dde1c5-62f5-4cd1-a25f-5ad97edb64aa" providerId="ADAL" clId="{2098C511-B1EA-4859-BE17-0A62FDAC8B61}" dt="2020-10-09T19:11:01.499" v="281" actId="26606"/>
          <ac:spMkLst>
            <pc:docMk/>
            <pc:sldMk cId="1766776029" sldId="351"/>
            <ac:spMk id="4" creationId="{00000000-0000-0000-0000-000000000000}"/>
          </ac:spMkLst>
        </pc:spChg>
        <pc:spChg chg="mod">
          <ac:chgData name="Vatter, Todd" userId="95dde1c5-62f5-4cd1-a25f-5ad97edb64aa" providerId="ADAL" clId="{2098C511-B1EA-4859-BE17-0A62FDAC8B61}" dt="2020-10-09T19:11:01.499" v="281" actId="26606"/>
          <ac:spMkLst>
            <pc:docMk/>
            <pc:sldMk cId="1766776029" sldId="351"/>
            <ac:spMk id="5" creationId="{00000000-0000-0000-0000-000000000000}"/>
          </ac:spMkLst>
        </pc:spChg>
        <pc:spChg chg="add mod">
          <ac:chgData name="Vatter, Todd" userId="95dde1c5-62f5-4cd1-a25f-5ad97edb64aa" providerId="ADAL" clId="{2098C511-B1EA-4859-BE17-0A62FDAC8B61}" dt="2020-10-09T19:16:58.592" v="350" actId="948"/>
          <ac:spMkLst>
            <pc:docMk/>
            <pc:sldMk cId="1766776029" sldId="351"/>
            <ac:spMk id="7" creationId="{52DFFC3B-8964-4120-B049-320022BB618C}"/>
          </ac:spMkLst>
        </pc:spChg>
        <pc:spChg chg="add del">
          <ac:chgData name="Vatter, Todd" userId="95dde1c5-62f5-4cd1-a25f-5ad97edb64aa" providerId="ADAL" clId="{2098C511-B1EA-4859-BE17-0A62FDAC8B61}" dt="2020-10-09T19:11:44.669" v="305" actId="478"/>
          <ac:spMkLst>
            <pc:docMk/>
            <pc:sldMk cId="1766776029" sldId="351"/>
            <ac:spMk id="12" creationId="{7D379150-F6B4-45C8-BE10-6B278AD400EB}"/>
          </ac:spMkLst>
        </pc:spChg>
        <pc:spChg chg="add del">
          <ac:chgData name="Vatter, Todd" userId="95dde1c5-62f5-4cd1-a25f-5ad97edb64aa" providerId="ADAL" clId="{2098C511-B1EA-4859-BE17-0A62FDAC8B61}" dt="2020-10-09T19:11:43.761" v="304" actId="478"/>
          <ac:spMkLst>
            <pc:docMk/>
            <pc:sldMk cId="1766776029" sldId="351"/>
            <ac:spMk id="14" creationId="{5FFCF544-A370-4A5D-A95F-CA6E0E7191E6}"/>
          </ac:spMkLst>
        </pc:spChg>
        <pc:spChg chg="add del">
          <ac:chgData name="Vatter, Todd" userId="95dde1c5-62f5-4cd1-a25f-5ad97edb64aa" providerId="ADAL" clId="{2098C511-B1EA-4859-BE17-0A62FDAC8B61}" dt="2020-10-09T19:11:48.558" v="307" actId="478"/>
          <ac:spMkLst>
            <pc:docMk/>
            <pc:sldMk cId="1766776029" sldId="351"/>
            <ac:spMk id="18" creationId="{284B70D5-875B-433D-BDBD-1522A85D6C1D}"/>
          </ac:spMkLst>
        </pc:spChg>
        <pc:spChg chg="add del">
          <ac:chgData name="Vatter, Todd" userId="95dde1c5-62f5-4cd1-a25f-5ad97edb64aa" providerId="ADAL" clId="{2098C511-B1EA-4859-BE17-0A62FDAC8B61}" dt="2020-10-09T19:12:00.653" v="312" actId="478"/>
          <ac:spMkLst>
            <pc:docMk/>
            <pc:sldMk cId="1766776029" sldId="351"/>
            <ac:spMk id="22" creationId="{1E299956-A9E7-4FC1-A0B1-D590CA9730E8}"/>
          </ac:spMkLst>
        </pc:spChg>
        <pc:spChg chg="add del">
          <ac:chgData name="Vatter, Todd" userId="95dde1c5-62f5-4cd1-a25f-5ad97edb64aa" providerId="ADAL" clId="{2098C511-B1EA-4859-BE17-0A62FDAC8B61}" dt="2020-10-09T19:12:00.221" v="311" actId="478"/>
          <ac:spMkLst>
            <pc:docMk/>
            <pc:sldMk cId="1766776029" sldId="351"/>
            <ac:spMk id="24" creationId="{17FC539C-B783-4B03-9F9E-D13430F3F64F}"/>
          </ac:spMkLst>
        </pc:spChg>
        <pc:picChg chg="mod">
          <ac:chgData name="Vatter, Todd" userId="95dde1c5-62f5-4cd1-a25f-5ad97edb64aa" providerId="ADAL" clId="{2098C511-B1EA-4859-BE17-0A62FDAC8B61}" dt="2020-10-09T19:16:33.353" v="348" actId="14100"/>
          <ac:picMkLst>
            <pc:docMk/>
            <pc:sldMk cId="1766776029" sldId="351"/>
            <ac:picMk id="6" creationId="{00000000-0000-0000-0000-000000000000}"/>
          </ac:picMkLst>
        </pc:picChg>
        <pc:cxnChg chg="add del">
          <ac:chgData name="Vatter, Todd" userId="95dde1c5-62f5-4cd1-a25f-5ad97edb64aa" providerId="ADAL" clId="{2098C511-B1EA-4859-BE17-0A62FDAC8B61}" dt="2020-10-09T19:11:41.791" v="303" actId="478"/>
          <ac:cxnSpMkLst>
            <pc:docMk/>
            <pc:sldMk cId="1766776029" sldId="351"/>
            <ac:cxnSpMk id="16" creationId="{6EEB3B97-A638-498B-8083-54191CE71E01}"/>
          </ac:cxnSpMkLst>
        </pc:cxnChg>
        <pc:cxnChg chg="add del">
          <ac:chgData name="Vatter, Todd" userId="95dde1c5-62f5-4cd1-a25f-5ad97edb64aa" providerId="ADAL" clId="{2098C511-B1EA-4859-BE17-0A62FDAC8B61}" dt="2020-10-09T19:11:52.765" v="308" actId="478"/>
          <ac:cxnSpMkLst>
            <pc:docMk/>
            <pc:sldMk cId="1766776029" sldId="351"/>
            <ac:cxnSpMk id="20" creationId="{C947DF4A-614C-4B4C-8B80-E5B9D8E8CFED}"/>
          </ac:cxnSpMkLst>
        </pc:cxnChg>
      </pc:sldChg>
      <pc:sldChg chg="addSp delSp modSp add ord">
        <pc:chgData name="Vatter, Todd" userId="95dde1c5-62f5-4cd1-a25f-5ad97edb64aa" providerId="ADAL" clId="{2098C511-B1EA-4859-BE17-0A62FDAC8B61}" dt="2020-10-09T19:23:57.688" v="391" actId="13244"/>
        <pc:sldMkLst>
          <pc:docMk/>
          <pc:sldMk cId="257063753" sldId="352"/>
        </pc:sldMkLst>
        <pc:spChg chg="add del mod">
          <ac:chgData name="Vatter, Todd" userId="95dde1c5-62f5-4cd1-a25f-5ad97edb64aa" providerId="ADAL" clId="{2098C511-B1EA-4859-BE17-0A62FDAC8B61}" dt="2020-10-09T19:21:56.883" v="372"/>
          <ac:spMkLst>
            <pc:docMk/>
            <pc:sldMk cId="257063753" sldId="352"/>
            <ac:spMk id="3" creationId="{6AD30B04-CF29-4EBC-B69B-EAD04CC16433}"/>
          </ac:spMkLst>
        </pc:spChg>
        <pc:spChg chg="mod">
          <ac:chgData name="Vatter, Todd" userId="95dde1c5-62f5-4cd1-a25f-5ad97edb64aa" providerId="ADAL" clId="{2098C511-B1EA-4859-BE17-0A62FDAC8B61}" dt="2020-10-09T19:19:49.255" v="363" actId="14100"/>
          <ac:spMkLst>
            <pc:docMk/>
            <pc:sldMk cId="257063753" sldId="352"/>
            <ac:spMk id="4" creationId="{00000000-0000-0000-0000-000000000000}"/>
          </ac:spMkLst>
        </pc:spChg>
        <pc:spChg chg="mod">
          <ac:chgData name="Vatter, Todd" userId="95dde1c5-62f5-4cd1-a25f-5ad97edb64aa" providerId="ADAL" clId="{2098C511-B1EA-4859-BE17-0A62FDAC8B61}" dt="2020-10-09T19:23:10.145" v="388" actId="27636"/>
          <ac:spMkLst>
            <pc:docMk/>
            <pc:sldMk cId="257063753" sldId="352"/>
            <ac:spMk id="6" creationId="{00000000-0000-0000-0000-000000000000}"/>
          </ac:spMkLst>
        </pc:spChg>
        <pc:spChg chg="add mod">
          <ac:chgData name="Vatter, Todd" userId="95dde1c5-62f5-4cd1-a25f-5ad97edb64aa" providerId="ADAL" clId="{2098C511-B1EA-4859-BE17-0A62FDAC8B61}" dt="2020-10-09T19:23:50.849" v="390" actId="13244"/>
          <ac:spMkLst>
            <pc:docMk/>
            <pc:sldMk cId="257063753" sldId="352"/>
            <ac:spMk id="7" creationId="{F0B64AFC-08DA-4377-817C-B16F91C83DB1}"/>
          </ac:spMkLst>
        </pc:spChg>
        <pc:spChg chg="del mod">
          <ac:chgData name="Vatter, Todd" userId="95dde1c5-62f5-4cd1-a25f-5ad97edb64aa" providerId="ADAL" clId="{2098C511-B1EA-4859-BE17-0A62FDAC8B61}" dt="2020-10-09T19:20:05.378" v="365" actId="478"/>
          <ac:spMkLst>
            <pc:docMk/>
            <pc:sldMk cId="257063753" sldId="352"/>
            <ac:spMk id="11" creationId="{90CB2953-339A-B746-A091-4827B06A3A28}"/>
          </ac:spMkLst>
        </pc:spChg>
        <pc:spChg chg="del mod">
          <ac:chgData name="Vatter, Todd" userId="95dde1c5-62f5-4cd1-a25f-5ad97edb64aa" providerId="ADAL" clId="{2098C511-B1EA-4859-BE17-0A62FDAC8B61}" dt="2020-10-09T19:22:50.977" v="378" actId="478"/>
          <ac:spMkLst>
            <pc:docMk/>
            <pc:sldMk cId="257063753" sldId="352"/>
            <ac:spMk id="12" creationId="{36C88BF9-D6F4-7C47-9FBA-257CEC3824F1}"/>
          </ac:spMkLst>
        </pc:spChg>
        <pc:graphicFrameChg chg="del mod">
          <ac:chgData name="Vatter, Todd" userId="95dde1c5-62f5-4cd1-a25f-5ad97edb64aa" providerId="ADAL" clId="{2098C511-B1EA-4859-BE17-0A62FDAC8B61}" dt="2020-10-09T19:19:25.507" v="361" actId="478"/>
          <ac:graphicFrameMkLst>
            <pc:docMk/>
            <pc:sldMk cId="257063753" sldId="352"/>
            <ac:graphicFrameMk id="8" creationId="{00000000-0000-0000-0000-000000000000}"/>
          </ac:graphicFrameMkLst>
        </pc:graphicFrameChg>
        <pc:picChg chg="mod">
          <ac:chgData name="Vatter, Todd" userId="95dde1c5-62f5-4cd1-a25f-5ad97edb64aa" providerId="ADAL" clId="{2098C511-B1EA-4859-BE17-0A62FDAC8B61}" dt="2020-10-09T19:23:57.688" v="391" actId="13244"/>
          <ac:picMkLst>
            <pc:docMk/>
            <pc:sldMk cId="257063753" sldId="352"/>
            <ac:picMk id="10" creationId="{00000000-0000-0000-0000-000000000000}"/>
          </ac:picMkLst>
        </pc:picChg>
      </pc:sldChg>
      <pc:sldChg chg="addSp delSp modSp add">
        <pc:chgData name="Vatter, Todd" userId="95dde1c5-62f5-4cd1-a25f-5ad97edb64aa" providerId="ADAL" clId="{2098C511-B1EA-4859-BE17-0A62FDAC8B61}" dt="2020-10-12T14:52:57.419" v="541" actId="13244"/>
        <pc:sldMkLst>
          <pc:docMk/>
          <pc:sldMk cId="34201876" sldId="354"/>
        </pc:sldMkLst>
        <pc:spChg chg="mod">
          <ac:chgData name="Vatter, Todd" userId="95dde1c5-62f5-4cd1-a25f-5ad97edb64aa" providerId="ADAL" clId="{2098C511-B1EA-4859-BE17-0A62FDAC8B61}" dt="2020-10-12T14:47:04.602" v="466" actId="1076"/>
          <ac:spMkLst>
            <pc:docMk/>
            <pc:sldMk cId="34201876" sldId="354"/>
            <ac:spMk id="2" creationId="{3A6EAEDF-4268-4BE7-8A0C-5D2539A11296}"/>
          </ac:spMkLst>
        </pc:spChg>
        <pc:spChg chg="mod">
          <ac:chgData name="Vatter, Todd" userId="95dde1c5-62f5-4cd1-a25f-5ad97edb64aa" providerId="ADAL" clId="{2098C511-B1EA-4859-BE17-0A62FDAC8B61}" dt="2020-10-12T14:52:24.739" v="539" actId="122"/>
          <ac:spMkLst>
            <pc:docMk/>
            <pc:sldMk cId="34201876" sldId="354"/>
            <ac:spMk id="3" creationId="{4535706F-6165-4750-B8D4-E825DEF8A40E}"/>
          </ac:spMkLst>
        </pc:spChg>
        <pc:spChg chg="del">
          <ac:chgData name="Vatter, Todd" userId="95dde1c5-62f5-4cd1-a25f-5ad97edb64aa" providerId="ADAL" clId="{2098C511-B1EA-4859-BE17-0A62FDAC8B61}" dt="2020-10-12T14:43:31.094" v="445" actId="478"/>
          <ac:spMkLst>
            <pc:docMk/>
            <pc:sldMk cId="34201876" sldId="354"/>
            <ac:spMk id="4" creationId="{EBD8ED3C-D7FF-4C35-8B94-677B1279D6B9}"/>
          </ac:spMkLst>
        </pc:spChg>
        <pc:spChg chg="add del">
          <ac:chgData name="Vatter, Todd" userId="95dde1c5-62f5-4cd1-a25f-5ad97edb64aa" providerId="ADAL" clId="{2098C511-B1EA-4859-BE17-0A62FDAC8B61}" dt="2020-10-12T14:47:29.905" v="468" actId="478"/>
          <ac:spMkLst>
            <pc:docMk/>
            <pc:sldMk cId="34201876" sldId="354"/>
            <ac:spMk id="8" creationId="{B6EC9F3F-04D3-4AE0-9462-6E56A6F99BB3}"/>
          </ac:spMkLst>
        </pc:spChg>
        <pc:spChg chg="add mod">
          <ac:chgData name="Vatter, Todd" userId="95dde1c5-62f5-4cd1-a25f-5ad97edb64aa" providerId="ADAL" clId="{2098C511-B1EA-4859-BE17-0A62FDAC8B61}" dt="2020-10-12T14:52:49.005" v="540" actId="13244"/>
          <ac:spMkLst>
            <pc:docMk/>
            <pc:sldMk cId="34201876" sldId="354"/>
            <ac:spMk id="9" creationId="{B33BAB16-4430-4DBD-BEAC-B842DD4CF254}"/>
          </ac:spMkLst>
        </pc:spChg>
        <pc:picChg chg="add mod">
          <ac:chgData name="Vatter, Todd" userId="95dde1c5-62f5-4cd1-a25f-5ad97edb64aa" providerId="ADAL" clId="{2098C511-B1EA-4859-BE17-0A62FDAC8B61}" dt="2020-10-12T14:52:57.419" v="541" actId="13244"/>
          <ac:picMkLst>
            <pc:docMk/>
            <pc:sldMk cId="34201876" sldId="354"/>
            <ac:picMk id="7" creationId="{EEDC648C-08CC-4A2E-B6B8-AB157018FC0E}"/>
          </ac:picMkLst>
        </pc:picChg>
      </pc:sldChg>
      <pc:sldChg chg="addSp delSp modSp add ord">
        <pc:chgData name="Vatter, Todd" userId="95dde1c5-62f5-4cd1-a25f-5ad97edb64aa" providerId="ADAL" clId="{2098C511-B1EA-4859-BE17-0A62FDAC8B61}" dt="2020-10-12T15:46:07.688" v="875"/>
        <pc:sldMkLst>
          <pc:docMk/>
          <pc:sldMk cId="1858278907" sldId="357"/>
        </pc:sldMkLst>
        <pc:spChg chg="del">
          <ac:chgData name="Vatter, Todd" userId="95dde1c5-62f5-4cd1-a25f-5ad97edb64aa" providerId="ADAL" clId="{2098C511-B1EA-4859-BE17-0A62FDAC8B61}" dt="2020-10-12T15:43:03.006" v="853"/>
          <ac:spMkLst>
            <pc:docMk/>
            <pc:sldMk cId="1858278907" sldId="357"/>
            <ac:spMk id="2" creationId="{7BBEEB48-1002-405E-A631-5D360F9D51DF}"/>
          </ac:spMkLst>
        </pc:spChg>
        <pc:spChg chg="del">
          <ac:chgData name="Vatter, Todd" userId="95dde1c5-62f5-4cd1-a25f-5ad97edb64aa" providerId="ADAL" clId="{2098C511-B1EA-4859-BE17-0A62FDAC8B61}" dt="2020-10-12T15:43:03.006" v="853"/>
          <ac:spMkLst>
            <pc:docMk/>
            <pc:sldMk cId="1858278907" sldId="357"/>
            <ac:spMk id="3" creationId="{60F3B08D-26D0-4CC5-8D79-9D72A9844687}"/>
          </ac:spMkLst>
        </pc:spChg>
        <pc:spChg chg="del">
          <ac:chgData name="Vatter, Todd" userId="95dde1c5-62f5-4cd1-a25f-5ad97edb64aa" providerId="ADAL" clId="{2098C511-B1EA-4859-BE17-0A62FDAC8B61}" dt="2020-10-12T15:43:03.006" v="853"/>
          <ac:spMkLst>
            <pc:docMk/>
            <pc:sldMk cId="1858278907" sldId="357"/>
            <ac:spMk id="4" creationId="{AAFE3165-4A34-4B81-8271-CFD832873426}"/>
          </ac:spMkLst>
        </pc:spChg>
        <pc:spChg chg="add mod">
          <ac:chgData name="Vatter, Todd" userId="95dde1c5-62f5-4cd1-a25f-5ad97edb64aa" providerId="ADAL" clId="{2098C511-B1EA-4859-BE17-0A62FDAC8B61}" dt="2020-10-12T15:45:36.454" v="872" actId="242"/>
          <ac:spMkLst>
            <pc:docMk/>
            <pc:sldMk cId="1858278907" sldId="357"/>
            <ac:spMk id="7" creationId="{AD653278-8F70-477F-B724-94BE1048DFF5}"/>
          </ac:spMkLst>
        </pc:spChg>
        <pc:spChg chg="add mod">
          <ac:chgData name="Vatter, Todd" userId="95dde1c5-62f5-4cd1-a25f-5ad97edb64aa" providerId="ADAL" clId="{2098C511-B1EA-4859-BE17-0A62FDAC8B61}" dt="2020-10-12T15:45:00.153" v="869" actId="27636"/>
          <ac:spMkLst>
            <pc:docMk/>
            <pc:sldMk cId="1858278907" sldId="357"/>
            <ac:spMk id="8" creationId="{0A8EF374-CAF8-40CC-8351-E209E5FF619E}"/>
          </ac:spMkLst>
        </pc:spChg>
        <pc:spChg chg="add del mod">
          <ac:chgData name="Vatter, Todd" userId="95dde1c5-62f5-4cd1-a25f-5ad97edb64aa" providerId="ADAL" clId="{2098C511-B1EA-4859-BE17-0A62FDAC8B61}" dt="2020-10-12T15:43:41.200" v="856" actId="478"/>
          <ac:spMkLst>
            <pc:docMk/>
            <pc:sldMk cId="1858278907" sldId="357"/>
            <ac:spMk id="9" creationId="{DE560588-E5A2-476E-ACD4-98C3C07499B9}"/>
          </ac:spMkLst>
        </pc:spChg>
        <pc:spChg chg="add mod">
          <ac:chgData name="Vatter, Todd" userId="95dde1c5-62f5-4cd1-a25f-5ad97edb64aa" providerId="ADAL" clId="{2098C511-B1EA-4859-BE17-0A62FDAC8B61}" dt="2020-10-12T15:45:24.953" v="871" actId="13244"/>
          <ac:spMkLst>
            <pc:docMk/>
            <pc:sldMk cId="1858278907" sldId="357"/>
            <ac:spMk id="12" creationId="{EEAFD101-FFC7-4E59-81C9-5BEA1C0211B7}"/>
          </ac:spMkLst>
        </pc:spChg>
        <pc:picChg chg="add mod">
          <ac:chgData name="Vatter, Todd" userId="95dde1c5-62f5-4cd1-a25f-5ad97edb64aa" providerId="ADAL" clId="{2098C511-B1EA-4859-BE17-0A62FDAC8B61}" dt="2020-10-12T15:43:55.982" v="857" actId="13244"/>
          <ac:picMkLst>
            <pc:docMk/>
            <pc:sldMk cId="1858278907" sldId="357"/>
            <ac:picMk id="10" creationId="{B008D5F5-E689-4F6B-8FEE-DE3714EC0A4A}"/>
          </ac:picMkLst>
        </pc:picChg>
        <pc:picChg chg="add mod">
          <ac:chgData name="Vatter, Todd" userId="95dde1c5-62f5-4cd1-a25f-5ad97edb64aa" providerId="ADAL" clId="{2098C511-B1EA-4859-BE17-0A62FDAC8B61}" dt="2020-10-12T15:44:52.987" v="867" actId="13244"/>
          <ac:picMkLst>
            <pc:docMk/>
            <pc:sldMk cId="1858278907" sldId="357"/>
            <ac:picMk id="11" creationId="{6A674F08-58D1-46E1-A9EB-366CFBE093BB}"/>
          </ac:picMkLst>
        </pc:picChg>
      </pc:sldChg>
    </pc:docChg>
  </pc:docChgLst>
  <pc:docChgLst>
    <pc:chgData name="Fieschko, Rachel" userId="4c171d70-74f8-439d-9166-2786f833c7bb" providerId="ADAL" clId="{569492C8-582E-4FB8-9030-DF8D9F7185FF}"/>
    <pc:docChg chg="undo custSel modSld">
      <pc:chgData name="Fieschko, Rachel" userId="4c171d70-74f8-439d-9166-2786f833c7bb" providerId="ADAL" clId="{569492C8-582E-4FB8-9030-DF8D9F7185FF}" dt="2020-10-29T20:21:38.453" v="338" actId="20577"/>
      <pc:docMkLst>
        <pc:docMk/>
      </pc:docMkLst>
      <pc:sldChg chg="modSp">
        <pc:chgData name="Fieschko, Rachel" userId="4c171d70-74f8-439d-9166-2786f833c7bb" providerId="ADAL" clId="{569492C8-582E-4FB8-9030-DF8D9F7185FF}" dt="2020-10-29T20:13:58.288" v="157" actId="15"/>
        <pc:sldMkLst>
          <pc:docMk/>
          <pc:sldMk cId="1628896594" sldId="350"/>
        </pc:sldMkLst>
        <pc:spChg chg="mod">
          <ac:chgData name="Fieschko, Rachel" userId="4c171d70-74f8-439d-9166-2786f833c7bb" providerId="ADAL" clId="{569492C8-582E-4FB8-9030-DF8D9F7185FF}" dt="2020-10-29T20:13:58.288" v="157" actId="15"/>
          <ac:spMkLst>
            <pc:docMk/>
            <pc:sldMk cId="1628896594" sldId="350"/>
            <ac:spMk id="7" creationId="{0B6CB2BE-3FE9-4242-8F81-5BB52BC6F13C}"/>
          </ac:spMkLst>
        </pc:spChg>
      </pc:sldChg>
      <pc:sldChg chg="modSp">
        <pc:chgData name="Fieschko, Rachel" userId="4c171d70-74f8-439d-9166-2786f833c7bb" providerId="ADAL" clId="{569492C8-582E-4FB8-9030-DF8D9F7185FF}" dt="2020-10-29T20:15:06.123" v="183" actId="20577"/>
        <pc:sldMkLst>
          <pc:docMk/>
          <pc:sldMk cId="1766776029" sldId="351"/>
        </pc:sldMkLst>
        <pc:spChg chg="mod">
          <ac:chgData name="Fieschko, Rachel" userId="4c171d70-74f8-439d-9166-2786f833c7bb" providerId="ADAL" clId="{569492C8-582E-4FB8-9030-DF8D9F7185FF}" dt="2020-10-29T20:15:06.123" v="183" actId="20577"/>
          <ac:spMkLst>
            <pc:docMk/>
            <pc:sldMk cId="1766776029" sldId="351"/>
            <ac:spMk id="7" creationId="{52DFFC3B-8964-4120-B049-320022BB618C}"/>
          </ac:spMkLst>
        </pc:spChg>
      </pc:sldChg>
      <pc:sldChg chg="modSp">
        <pc:chgData name="Fieschko, Rachel" userId="4c171d70-74f8-439d-9166-2786f833c7bb" providerId="ADAL" clId="{569492C8-582E-4FB8-9030-DF8D9F7185FF}" dt="2020-10-29T20:20:20.726" v="314" actId="20577"/>
        <pc:sldMkLst>
          <pc:docMk/>
          <pc:sldMk cId="257063753" sldId="352"/>
        </pc:sldMkLst>
        <pc:spChg chg="mod">
          <ac:chgData name="Fieschko, Rachel" userId="4c171d70-74f8-439d-9166-2786f833c7bb" providerId="ADAL" clId="{569492C8-582E-4FB8-9030-DF8D9F7185FF}" dt="2020-10-29T20:20:20.726" v="314" actId="20577"/>
          <ac:spMkLst>
            <pc:docMk/>
            <pc:sldMk cId="257063753" sldId="352"/>
            <ac:spMk id="6" creationId="{00000000-0000-0000-0000-000000000000}"/>
          </ac:spMkLst>
        </pc:spChg>
      </pc:sldChg>
      <pc:sldChg chg="modSp">
        <pc:chgData name="Fieschko, Rachel" userId="4c171d70-74f8-439d-9166-2786f833c7bb" providerId="ADAL" clId="{569492C8-582E-4FB8-9030-DF8D9F7185FF}" dt="2020-10-29T20:21:38.453" v="338" actId="20577"/>
        <pc:sldMkLst>
          <pc:docMk/>
          <pc:sldMk cId="1858278907" sldId="357"/>
        </pc:sldMkLst>
        <pc:spChg chg="mod">
          <ac:chgData name="Fieschko, Rachel" userId="4c171d70-74f8-439d-9166-2786f833c7bb" providerId="ADAL" clId="{569492C8-582E-4FB8-9030-DF8D9F7185FF}" dt="2020-10-29T20:21:38.453" v="338" actId="20577"/>
          <ac:spMkLst>
            <pc:docMk/>
            <pc:sldMk cId="1858278907" sldId="357"/>
            <ac:spMk id="8" creationId="{0A8EF374-CAF8-40CC-8351-E209E5FF619E}"/>
          </ac:spMkLst>
        </pc:spChg>
      </pc:sldChg>
    </pc:docChg>
  </pc:docChgLst>
  <pc:docChgLst>
    <pc:chgData name="Vatter, Todd" userId="95dde1c5-62f5-4cd1-a25f-5ad97edb64aa" providerId="ADAL" clId="{5234B639-07EA-F24B-87CA-E6371A638B39}"/>
    <pc:docChg chg="modSld">
      <pc:chgData name="Vatter, Todd" userId="95dde1c5-62f5-4cd1-a25f-5ad97edb64aa" providerId="ADAL" clId="{5234B639-07EA-F24B-87CA-E6371A638B39}" dt="2020-10-15T19:54:23.793" v="65" actId="962"/>
      <pc:docMkLst>
        <pc:docMk/>
      </pc:docMkLst>
      <pc:sldChg chg="modSp">
        <pc:chgData name="Vatter, Todd" userId="95dde1c5-62f5-4cd1-a25f-5ad97edb64aa" providerId="ADAL" clId="{5234B639-07EA-F24B-87CA-E6371A638B39}" dt="2020-10-15T19:54:23.793" v="65" actId="962"/>
        <pc:sldMkLst>
          <pc:docMk/>
          <pc:sldMk cId="1628896594" sldId="350"/>
        </pc:sldMkLst>
        <pc:picChg chg="mod">
          <ac:chgData name="Vatter, Todd" userId="95dde1c5-62f5-4cd1-a25f-5ad97edb64aa" providerId="ADAL" clId="{5234B639-07EA-F24B-87CA-E6371A638B39}" dt="2020-10-15T19:54:23.793" v="65" actId="962"/>
          <ac:picMkLst>
            <pc:docMk/>
            <pc:sldMk cId="1628896594" sldId="350"/>
            <ac:picMk id="8" creationId="{73BCC3F6-56DC-48D1-B776-5DCDB2ADCCE4}"/>
          </ac:picMkLst>
        </pc:picChg>
      </pc:sldChg>
      <pc:sldChg chg="modSp">
        <pc:chgData name="Vatter, Todd" userId="95dde1c5-62f5-4cd1-a25f-5ad97edb64aa" providerId="ADAL" clId="{5234B639-07EA-F24B-87CA-E6371A638B39}" dt="2020-10-15T19:48:35.002" v="43" actId="962"/>
        <pc:sldMkLst>
          <pc:docMk/>
          <pc:sldMk cId="1766776029" sldId="351"/>
        </pc:sldMkLst>
        <pc:picChg chg="mod">
          <ac:chgData name="Vatter, Todd" userId="95dde1c5-62f5-4cd1-a25f-5ad97edb64aa" providerId="ADAL" clId="{5234B639-07EA-F24B-87CA-E6371A638B39}" dt="2020-10-15T19:48:35.002" v="43" actId="962"/>
          <ac:picMkLst>
            <pc:docMk/>
            <pc:sldMk cId="1766776029" sldId="351"/>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84D1BE5E-5A09-4659-8EEE-6A68D89A272A}" type="datetimeFigureOut">
              <a:rPr lang="en-US" smtClean="0"/>
              <a:t>10/29/2020</a:t>
            </a:fld>
            <a:endParaRPr lang="en-US"/>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75244EB5-3CAC-4CAC-B0D6-AF5BFA20C5A6}" type="slidenum">
              <a:rPr lang="en-US" smtClean="0"/>
              <a:t>‹#›</a:t>
            </a:fld>
            <a:endParaRPr lang="en-US"/>
          </a:p>
        </p:txBody>
      </p:sp>
    </p:spTree>
    <p:extLst>
      <p:ext uri="{BB962C8B-B14F-4D97-AF65-F5344CB8AC3E}">
        <p14:creationId xmlns:p14="http://schemas.microsoft.com/office/powerpoint/2010/main" val="1566408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2</a:t>
            </a:fld>
            <a:endParaRPr lang="en-US" dirty="0"/>
          </a:p>
        </p:txBody>
      </p:sp>
    </p:spTree>
    <p:extLst>
      <p:ext uri="{BB962C8B-B14F-4D97-AF65-F5344CB8AC3E}">
        <p14:creationId xmlns:p14="http://schemas.microsoft.com/office/powerpoint/2010/main" val="3846767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12</a:t>
            </a:fld>
            <a:endParaRPr lang="en-US"/>
          </a:p>
        </p:txBody>
      </p:sp>
    </p:spTree>
    <p:extLst>
      <p:ext uri="{BB962C8B-B14F-4D97-AF65-F5344CB8AC3E}">
        <p14:creationId xmlns:p14="http://schemas.microsoft.com/office/powerpoint/2010/main" val="982228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13</a:t>
            </a:fld>
            <a:endParaRPr lang="en-US"/>
          </a:p>
        </p:txBody>
      </p:sp>
    </p:spTree>
    <p:extLst>
      <p:ext uri="{BB962C8B-B14F-4D97-AF65-F5344CB8AC3E}">
        <p14:creationId xmlns:p14="http://schemas.microsoft.com/office/powerpoint/2010/main" val="1870437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14</a:t>
            </a:fld>
            <a:endParaRPr lang="en-US"/>
          </a:p>
        </p:txBody>
      </p:sp>
    </p:spTree>
    <p:extLst>
      <p:ext uri="{BB962C8B-B14F-4D97-AF65-F5344CB8AC3E}">
        <p14:creationId xmlns:p14="http://schemas.microsoft.com/office/powerpoint/2010/main" val="3095265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15</a:t>
            </a:fld>
            <a:endParaRPr lang="en-US"/>
          </a:p>
        </p:txBody>
      </p:sp>
    </p:spTree>
    <p:extLst>
      <p:ext uri="{BB962C8B-B14F-4D97-AF65-F5344CB8AC3E}">
        <p14:creationId xmlns:p14="http://schemas.microsoft.com/office/powerpoint/2010/main" val="576215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16</a:t>
            </a:fld>
            <a:endParaRPr lang="en-US"/>
          </a:p>
        </p:txBody>
      </p:sp>
    </p:spTree>
    <p:extLst>
      <p:ext uri="{BB962C8B-B14F-4D97-AF65-F5344CB8AC3E}">
        <p14:creationId xmlns:p14="http://schemas.microsoft.com/office/powerpoint/2010/main" val="146443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18</a:t>
            </a:fld>
            <a:endParaRPr lang="en-US"/>
          </a:p>
        </p:txBody>
      </p:sp>
    </p:spTree>
    <p:extLst>
      <p:ext uri="{BB962C8B-B14F-4D97-AF65-F5344CB8AC3E}">
        <p14:creationId xmlns:p14="http://schemas.microsoft.com/office/powerpoint/2010/main" val="1082495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19</a:t>
            </a:fld>
            <a:endParaRPr lang="en-US"/>
          </a:p>
        </p:txBody>
      </p:sp>
    </p:spTree>
    <p:extLst>
      <p:ext uri="{BB962C8B-B14F-4D97-AF65-F5344CB8AC3E}">
        <p14:creationId xmlns:p14="http://schemas.microsoft.com/office/powerpoint/2010/main" val="268919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20</a:t>
            </a:fld>
            <a:endParaRPr lang="en-US"/>
          </a:p>
        </p:txBody>
      </p:sp>
    </p:spTree>
    <p:extLst>
      <p:ext uri="{BB962C8B-B14F-4D97-AF65-F5344CB8AC3E}">
        <p14:creationId xmlns:p14="http://schemas.microsoft.com/office/powerpoint/2010/main" val="1725059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21</a:t>
            </a:fld>
            <a:endParaRPr lang="en-US"/>
          </a:p>
        </p:txBody>
      </p:sp>
    </p:spTree>
    <p:extLst>
      <p:ext uri="{BB962C8B-B14F-4D97-AF65-F5344CB8AC3E}">
        <p14:creationId xmlns:p14="http://schemas.microsoft.com/office/powerpoint/2010/main" val="2434686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22</a:t>
            </a:fld>
            <a:endParaRPr lang="en-US"/>
          </a:p>
        </p:txBody>
      </p:sp>
    </p:spTree>
    <p:extLst>
      <p:ext uri="{BB962C8B-B14F-4D97-AF65-F5344CB8AC3E}">
        <p14:creationId xmlns:p14="http://schemas.microsoft.com/office/powerpoint/2010/main" val="141438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3</a:t>
            </a:fld>
            <a:endParaRPr lang="en-US" dirty="0"/>
          </a:p>
        </p:txBody>
      </p:sp>
    </p:spTree>
    <p:extLst>
      <p:ext uri="{BB962C8B-B14F-4D97-AF65-F5344CB8AC3E}">
        <p14:creationId xmlns:p14="http://schemas.microsoft.com/office/powerpoint/2010/main" val="2984715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23</a:t>
            </a:fld>
            <a:endParaRPr lang="en-US"/>
          </a:p>
        </p:txBody>
      </p:sp>
    </p:spTree>
    <p:extLst>
      <p:ext uri="{BB962C8B-B14F-4D97-AF65-F5344CB8AC3E}">
        <p14:creationId xmlns:p14="http://schemas.microsoft.com/office/powerpoint/2010/main" val="1668818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24</a:t>
            </a:fld>
            <a:endParaRPr lang="en-US"/>
          </a:p>
        </p:txBody>
      </p:sp>
    </p:spTree>
    <p:extLst>
      <p:ext uri="{BB962C8B-B14F-4D97-AF65-F5344CB8AC3E}">
        <p14:creationId xmlns:p14="http://schemas.microsoft.com/office/powerpoint/2010/main" val="141975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25</a:t>
            </a:fld>
            <a:endParaRPr lang="en-US"/>
          </a:p>
        </p:txBody>
      </p:sp>
    </p:spTree>
    <p:extLst>
      <p:ext uri="{BB962C8B-B14F-4D97-AF65-F5344CB8AC3E}">
        <p14:creationId xmlns:p14="http://schemas.microsoft.com/office/powerpoint/2010/main" val="517055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26</a:t>
            </a:fld>
            <a:endParaRPr lang="en-US"/>
          </a:p>
        </p:txBody>
      </p:sp>
    </p:spTree>
    <p:extLst>
      <p:ext uri="{BB962C8B-B14F-4D97-AF65-F5344CB8AC3E}">
        <p14:creationId xmlns:p14="http://schemas.microsoft.com/office/powerpoint/2010/main" val="4253575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27</a:t>
            </a:fld>
            <a:endParaRPr lang="en-US"/>
          </a:p>
        </p:txBody>
      </p:sp>
    </p:spTree>
    <p:extLst>
      <p:ext uri="{BB962C8B-B14F-4D97-AF65-F5344CB8AC3E}">
        <p14:creationId xmlns:p14="http://schemas.microsoft.com/office/powerpoint/2010/main" val="3599972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28</a:t>
            </a:fld>
            <a:endParaRPr lang="en-US"/>
          </a:p>
        </p:txBody>
      </p:sp>
    </p:spTree>
    <p:extLst>
      <p:ext uri="{BB962C8B-B14F-4D97-AF65-F5344CB8AC3E}">
        <p14:creationId xmlns:p14="http://schemas.microsoft.com/office/powerpoint/2010/main" val="2109934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29</a:t>
            </a:fld>
            <a:endParaRPr lang="en-US"/>
          </a:p>
        </p:txBody>
      </p:sp>
    </p:spTree>
    <p:extLst>
      <p:ext uri="{BB962C8B-B14F-4D97-AF65-F5344CB8AC3E}">
        <p14:creationId xmlns:p14="http://schemas.microsoft.com/office/powerpoint/2010/main" val="578266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30</a:t>
            </a:fld>
            <a:endParaRPr lang="en-US"/>
          </a:p>
        </p:txBody>
      </p:sp>
    </p:spTree>
    <p:extLst>
      <p:ext uri="{BB962C8B-B14F-4D97-AF65-F5344CB8AC3E}">
        <p14:creationId xmlns:p14="http://schemas.microsoft.com/office/powerpoint/2010/main" val="1778501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31</a:t>
            </a:fld>
            <a:endParaRPr lang="en-US"/>
          </a:p>
        </p:txBody>
      </p:sp>
    </p:spTree>
    <p:extLst>
      <p:ext uri="{BB962C8B-B14F-4D97-AF65-F5344CB8AC3E}">
        <p14:creationId xmlns:p14="http://schemas.microsoft.com/office/powerpoint/2010/main" val="2226643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36</a:t>
            </a:fld>
            <a:endParaRPr lang="en-US"/>
          </a:p>
        </p:txBody>
      </p:sp>
    </p:spTree>
    <p:extLst>
      <p:ext uri="{BB962C8B-B14F-4D97-AF65-F5344CB8AC3E}">
        <p14:creationId xmlns:p14="http://schemas.microsoft.com/office/powerpoint/2010/main" val="1481442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4</a:t>
            </a:fld>
            <a:endParaRPr lang="en-US"/>
          </a:p>
        </p:txBody>
      </p:sp>
    </p:spTree>
    <p:extLst>
      <p:ext uri="{BB962C8B-B14F-4D97-AF65-F5344CB8AC3E}">
        <p14:creationId xmlns:p14="http://schemas.microsoft.com/office/powerpoint/2010/main" val="1688034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37</a:t>
            </a:fld>
            <a:endParaRPr lang="en-US"/>
          </a:p>
        </p:txBody>
      </p:sp>
    </p:spTree>
    <p:extLst>
      <p:ext uri="{BB962C8B-B14F-4D97-AF65-F5344CB8AC3E}">
        <p14:creationId xmlns:p14="http://schemas.microsoft.com/office/powerpoint/2010/main" val="207171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38</a:t>
            </a:fld>
            <a:endParaRPr lang="en-US"/>
          </a:p>
        </p:txBody>
      </p:sp>
    </p:spTree>
    <p:extLst>
      <p:ext uri="{BB962C8B-B14F-4D97-AF65-F5344CB8AC3E}">
        <p14:creationId xmlns:p14="http://schemas.microsoft.com/office/powerpoint/2010/main" val="12905646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39</a:t>
            </a:fld>
            <a:endParaRPr lang="en-US"/>
          </a:p>
        </p:txBody>
      </p:sp>
    </p:spTree>
    <p:extLst>
      <p:ext uri="{BB962C8B-B14F-4D97-AF65-F5344CB8AC3E}">
        <p14:creationId xmlns:p14="http://schemas.microsoft.com/office/powerpoint/2010/main" val="29531279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40</a:t>
            </a:fld>
            <a:endParaRPr lang="en-US"/>
          </a:p>
        </p:txBody>
      </p:sp>
    </p:spTree>
    <p:extLst>
      <p:ext uri="{BB962C8B-B14F-4D97-AF65-F5344CB8AC3E}">
        <p14:creationId xmlns:p14="http://schemas.microsoft.com/office/powerpoint/2010/main" val="2440652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41</a:t>
            </a:fld>
            <a:endParaRPr lang="en-US"/>
          </a:p>
        </p:txBody>
      </p:sp>
    </p:spTree>
    <p:extLst>
      <p:ext uri="{BB962C8B-B14F-4D97-AF65-F5344CB8AC3E}">
        <p14:creationId xmlns:p14="http://schemas.microsoft.com/office/powerpoint/2010/main" val="2667700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42</a:t>
            </a:fld>
            <a:endParaRPr lang="en-US"/>
          </a:p>
        </p:txBody>
      </p:sp>
    </p:spTree>
    <p:extLst>
      <p:ext uri="{BB962C8B-B14F-4D97-AF65-F5344CB8AC3E}">
        <p14:creationId xmlns:p14="http://schemas.microsoft.com/office/powerpoint/2010/main" val="2919362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43</a:t>
            </a:fld>
            <a:endParaRPr lang="en-US"/>
          </a:p>
        </p:txBody>
      </p:sp>
    </p:spTree>
    <p:extLst>
      <p:ext uri="{BB962C8B-B14F-4D97-AF65-F5344CB8AC3E}">
        <p14:creationId xmlns:p14="http://schemas.microsoft.com/office/powerpoint/2010/main" val="2163437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5244EB5-3CAC-4CAC-B0D6-AF5BFA20C5A6}" type="slidenum">
              <a:rPr lang="en-US" smtClean="0"/>
              <a:t>44</a:t>
            </a:fld>
            <a:endParaRPr lang="en-US"/>
          </a:p>
        </p:txBody>
      </p:sp>
    </p:spTree>
    <p:extLst>
      <p:ext uri="{BB962C8B-B14F-4D97-AF65-F5344CB8AC3E}">
        <p14:creationId xmlns:p14="http://schemas.microsoft.com/office/powerpoint/2010/main" val="2967192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45</a:t>
            </a:fld>
            <a:endParaRPr lang="en-US"/>
          </a:p>
        </p:txBody>
      </p:sp>
    </p:spTree>
    <p:extLst>
      <p:ext uri="{BB962C8B-B14F-4D97-AF65-F5344CB8AC3E}">
        <p14:creationId xmlns:p14="http://schemas.microsoft.com/office/powerpoint/2010/main" val="790151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46</a:t>
            </a:fld>
            <a:endParaRPr lang="en-US"/>
          </a:p>
        </p:txBody>
      </p:sp>
    </p:spTree>
    <p:extLst>
      <p:ext uri="{BB962C8B-B14F-4D97-AF65-F5344CB8AC3E}">
        <p14:creationId xmlns:p14="http://schemas.microsoft.com/office/powerpoint/2010/main" val="136213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5</a:t>
            </a:fld>
            <a:endParaRPr lang="en-US"/>
          </a:p>
        </p:txBody>
      </p:sp>
    </p:spTree>
    <p:extLst>
      <p:ext uri="{BB962C8B-B14F-4D97-AF65-F5344CB8AC3E}">
        <p14:creationId xmlns:p14="http://schemas.microsoft.com/office/powerpoint/2010/main" val="3510044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47</a:t>
            </a:fld>
            <a:endParaRPr lang="en-US"/>
          </a:p>
        </p:txBody>
      </p:sp>
    </p:spTree>
    <p:extLst>
      <p:ext uri="{BB962C8B-B14F-4D97-AF65-F5344CB8AC3E}">
        <p14:creationId xmlns:p14="http://schemas.microsoft.com/office/powerpoint/2010/main" val="4051854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49</a:t>
            </a:fld>
            <a:endParaRPr lang="en-US"/>
          </a:p>
        </p:txBody>
      </p:sp>
    </p:spTree>
    <p:extLst>
      <p:ext uri="{BB962C8B-B14F-4D97-AF65-F5344CB8AC3E}">
        <p14:creationId xmlns:p14="http://schemas.microsoft.com/office/powerpoint/2010/main" val="19448873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50</a:t>
            </a:fld>
            <a:endParaRPr lang="en-US"/>
          </a:p>
        </p:txBody>
      </p:sp>
    </p:spTree>
    <p:extLst>
      <p:ext uri="{BB962C8B-B14F-4D97-AF65-F5344CB8AC3E}">
        <p14:creationId xmlns:p14="http://schemas.microsoft.com/office/powerpoint/2010/main" val="42918951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52</a:t>
            </a:fld>
            <a:endParaRPr lang="en-US"/>
          </a:p>
        </p:txBody>
      </p:sp>
    </p:spTree>
    <p:extLst>
      <p:ext uri="{BB962C8B-B14F-4D97-AF65-F5344CB8AC3E}">
        <p14:creationId xmlns:p14="http://schemas.microsoft.com/office/powerpoint/2010/main" val="40295376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53</a:t>
            </a:fld>
            <a:endParaRPr lang="en-US"/>
          </a:p>
        </p:txBody>
      </p:sp>
    </p:spTree>
    <p:extLst>
      <p:ext uri="{BB962C8B-B14F-4D97-AF65-F5344CB8AC3E}">
        <p14:creationId xmlns:p14="http://schemas.microsoft.com/office/powerpoint/2010/main" val="576293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55</a:t>
            </a:fld>
            <a:endParaRPr lang="en-US"/>
          </a:p>
        </p:txBody>
      </p:sp>
    </p:spTree>
    <p:extLst>
      <p:ext uri="{BB962C8B-B14F-4D97-AF65-F5344CB8AC3E}">
        <p14:creationId xmlns:p14="http://schemas.microsoft.com/office/powerpoint/2010/main" val="2567555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56</a:t>
            </a:fld>
            <a:endParaRPr lang="en-US"/>
          </a:p>
        </p:txBody>
      </p:sp>
    </p:spTree>
    <p:extLst>
      <p:ext uri="{BB962C8B-B14F-4D97-AF65-F5344CB8AC3E}">
        <p14:creationId xmlns:p14="http://schemas.microsoft.com/office/powerpoint/2010/main" val="42158296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58</a:t>
            </a:fld>
            <a:endParaRPr lang="en-US"/>
          </a:p>
        </p:txBody>
      </p:sp>
    </p:spTree>
    <p:extLst>
      <p:ext uri="{BB962C8B-B14F-4D97-AF65-F5344CB8AC3E}">
        <p14:creationId xmlns:p14="http://schemas.microsoft.com/office/powerpoint/2010/main" val="3135483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244EB5-3CAC-4CAC-B0D6-AF5BFA20C5A6}" type="slidenum">
              <a:rPr lang="en-US" smtClean="0"/>
              <a:t>7</a:t>
            </a:fld>
            <a:endParaRPr lang="en-US"/>
          </a:p>
        </p:txBody>
      </p:sp>
    </p:spTree>
    <p:extLst>
      <p:ext uri="{BB962C8B-B14F-4D97-AF65-F5344CB8AC3E}">
        <p14:creationId xmlns:p14="http://schemas.microsoft.com/office/powerpoint/2010/main" val="63291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75244EB5-3CAC-4CAC-B0D6-AF5BFA20C5A6}" type="slidenum">
              <a:rPr lang="en-US" smtClean="0"/>
              <a:t>8</a:t>
            </a:fld>
            <a:endParaRPr lang="en-US"/>
          </a:p>
        </p:txBody>
      </p:sp>
    </p:spTree>
    <p:extLst>
      <p:ext uri="{BB962C8B-B14F-4D97-AF65-F5344CB8AC3E}">
        <p14:creationId xmlns:p14="http://schemas.microsoft.com/office/powerpoint/2010/main" val="679585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9</a:t>
            </a:fld>
            <a:endParaRPr lang="en-US"/>
          </a:p>
        </p:txBody>
      </p:sp>
    </p:spTree>
    <p:extLst>
      <p:ext uri="{BB962C8B-B14F-4D97-AF65-F5344CB8AC3E}">
        <p14:creationId xmlns:p14="http://schemas.microsoft.com/office/powerpoint/2010/main" val="258978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10</a:t>
            </a:fld>
            <a:endParaRPr lang="en-US"/>
          </a:p>
        </p:txBody>
      </p:sp>
    </p:spTree>
    <p:extLst>
      <p:ext uri="{BB962C8B-B14F-4D97-AF65-F5344CB8AC3E}">
        <p14:creationId xmlns:p14="http://schemas.microsoft.com/office/powerpoint/2010/main" val="402914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244EB5-3CAC-4CAC-B0D6-AF5BFA20C5A6}" type="slidenum">
              <a:rPr lang="en-US" smtClean="0"/>
              <a:t>11</a:t>
            </a:fld>
            <a:endParaRPr lang="en-US"/>
          </a:p>
        </p:txBody>
      </p:sp>
    </p:spTree>
    <p:extLst>
      <p:ext uri="{BB962C8B-B14F-4D97-AF65-F5344CB8AC3E}">
        <p14:creationId xmlns:p14="http://schemas.microsoft.com/office/powerpoint/2010/main" val="1267754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B5F8CE-D822-4D35-8A4D-45BAC89A6BE9}" type="datetime1">
              <a:rPr lang="en-US" smtClean="0"/>
              <a:t>10/29/2020</a:t>
            </a:fld>
            <a:endParaRPr lang="en-US"/>
          </a:p>
        </p:txBody>
      </p:sp>
      <p:sp>
        <p:nvSpPr>
          <p:cNvPr id="5" name="Footer Placeholder 4"/>
          <p:cNvSpPr>
            <a:spLocks noGrp="1"/>
          </p:cNvSpPr>
          <p:nvPr>
            <p:ph type="ftr" sz="quarter" idx="11"/>
          </p:nvPr>
        </p:nvSpPr>
        <p:spPr/>
        <p:txBody>
          <a:bodyPr/>
          <a:lstStyle/>
          <a:p>
            <a:r>
              <a:rPr lang="en-US"/>
              <a:t>©Aequitas Counsel 2020 All Rights Reserved</a:t>
            </a:r>
          </a:p>
        </p:txBody>
      </p:sp>
      <p:sp>
        <p:nvSpPr>
          <p:cNvPr id="6" name="Slide Number Placeholder 5"/>
          <p:cNvSpPr>
            <a:spLocks noGrp="1"/>
          </p:cNvSpPr>
          <p:nvPr>
            <p:ph type="sldNum" sz="quarter" idx="12"/>
          </p:nvPr>
        </p:nvSpPr>
        <p:spPr/>
        <p:txBody>
          <a:bodyPr/>
          <a:lstStyle/>
          <a:p>
            <a:fld id="{CB2A5A4C-EB55-4870-972B-8DA361DD72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19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C44FD7-D937-4572-B403-14BE2D270DA6}" type="datetime1">
              <a:rPr lang="en-US" smtClean="0"/>
              <a:t>10/29/2020</a:t>
            </a:fld>
            <a:endParaRPr lang="en-US"/>
          </a:p>
        </p:txBody>
      </p:sp>
      <p:sp>
        <p:nvSpPr>
          <p:cNvPr id="5" name="Footer Placeholder 4"/>
          <p:cNvSpPr>
            <a:spLocks noGrp="1"/>
          </p:cNvSpPr>
          <p:nvPr>
            <p:ph type="ftr" sz="quarter" idx="11"/>
          </p:nvPr>
        </p:nvSpPr>
        <p:spPr/>
        <p:txBody>
          <a:bodyPr/>
          <a:lstStyle/>
          <a:p>
            <a:r>
              <a:rPr lang="en-US"/>
              <a:t>©Aequitas Counsel 2020 All Rights Reserved</a:t>
            </a:r>
          </a:p>
        </p:txBody>
      </p:sp>
      <p:sp>
        <p:nvSpPr>
          <p:cNvPr id="6" name="Slide Number Placeholder 5"/>
          <p:cNvSpPr>
            <a:spLocks noGrp="1"/>
          </p:cNvSpPr>
          <p:nvPr>
            <p:ph type="sldNum" sz="quarter" idx="12"/>
          </p:nvPr>
        </p:nvSpPr>
        <p:spPr/>
        <p:txBody>
          <a:bodyPr/>
          <a:lstStyle/>
          <a:p>
            <a:fld id="{CB2A5A4C-EB55-4870-972B-8DA361DD722D}" type="slidenum">
              <a:rPr lang="en-US" smtClean="0"/>
              <a:t>‹#›</a:t>
            </a:fld>
            <a:endParaRPr lang="en-US"/>
          </a:p>
        </p:txBody>
      </p:sp>
    </p:spTree>
    <p:extLst>
      <p:ext uri="{BB962C8B-B14F-4D97-AF65-F5344CB8AC3E}">
        <p14:creationId xmlns:p14="http://schemas.microsoft.com/office/powerpoint/2010/main" val="151049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0433B-41B3-447A-A136-9117C57A8BD7}" type="datetime1">
              <a:rPr lang="en-US" smtClean="0"/>
              <a:t>10/29/2020</a:t>
            </a:fld>
            <a:endParaRPr lang="en-US"/>
          </a:p>
        </p:txBody>
      </p:sp>
      <p:sp>
        <p:nvSpPr>
          <p:cNvPr id="5" name="Footer Placeholder 4"/>
          <p:cNvSpPr>
            <a:spLocks noGrp="1"/>
          </p:cNvSpPr>
          <p:nvPr>
            <p:ph type="ftr" sz="quarter" idx="11"/>
          </p:nvPr>
        </p:nvSpPr>
        <p:spPr/>
        <p:txBody>
          <a:bodyPr/>
          <a:lstStyle/>
          <a:p>
            <a:r>
              <a:rPr lang="en-US"/>
              <a:t>©Aequitas Counsel 2020 All Rights Reserved</a:t>
            </a:r>
          </a:p>
        </p:txBody>
      </p:sp>
      <p:sp>
        <p:nvSpPr>
          <p:cNvPr id="6" name="Slide Number Placeholder 5"/>
          <p:cNvSpPr>
            <a:spLocks noGrp="1"/>
          </p:cNvSpPr>
          <p:nvPr>
            <p:ph type="sldNum" sz="quarter" idx="12"/>
          </p:nvPr>
        </p:nvSpPr>
        <p:spPr/>
        <p:txBody>
          <a:bodyPr/>
          <a:lstStyle/>
          <a:p>
            <a:fld id="{CB2A5A4C-EB55-4870-972B-8DA361DD722D}" type="slidenum">
              <a:rPr lang="en-US" smtClean="0"/>
              <a:t>‹#›</a:t>
            </a:fld>
            <a:endParaRPr lang="en-US"/>
          </a:p>
        </p:txBody>
      </p:sp>
    </p:spTree>
    <p:extLst>
      <p:ext uri="{BB962C8B-B14F-4D97-AF65-F5344CB8AC3E}">
        <p14:creationId xmlns:p14="http://schemas.microsoft.com/office/powerpoint/2010/main" val="70092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E1DD36-3A9C-4BC7-8B8D-CE4832D5D710}" type="datetime1">
              <a:rPr lang="en-US" smtClean="0"/>
              <a:t>10/29/2020</a:t>
            </a:fld>
            <a:endParaRPr lang="en-US"/>
          </a:p>
        </p:txBody>
      </p:sp>
      <p:sp>
        <p:nvSpPr>
          <p:cNvPr id="5" name="Footer Placeholder 4"/>
          <p:cNvSpPr>
            <a:spLocks noGrp="1"/>
          </p:cNvSpPr>
          <p:nvPr>
            <p:ph type="ftr" sz="quarter" idx="11"/>
          </p:nvPr>
        </p:nvSpPr>
        <p:spPr/>
        <p:txBody>
          <a:bodyPr/>
          <a:lstStyle/>
          <a:p>
            <a:r>
              <a:rPr lang="en-US"/>
              <a:t>©Aequitas Counsel 2020 All Rights Reserved</a:t>
            </a:r>
          </a:p>
        </p:txBody>
      </p:sp>
      <p:sp>
        <p:nvSpPr>
          <p:cNvPr id="6" name="Slide Number Placeholder 5"/>
          <p:cNvSpPr>
            <a:spLocks noGrp="1"/>
          </p:cNvSpPr>
          <p:nvPr>
            <p:ph type="sldNum" sz="quarter" idx="12"/>
          </p:nvPr>
        </p:nvSpPr>
        <p:spPr/>
        <p:txBody>
          <a:bodyPr/>
          <a:lstStyle/>
          <a:p>
            <a:fld id="{CB2A5A4C-EB55-4870-972B-8DA361DD722D}" type="slidenum">
              <a:rPr lang="en-US" smtClean="0"/>
              <a:t>‹#›</a:t>
            </a:fld>
            <a:endParaRPr lang="en-US"/>
          </a:p>
        </p:txBody>
      </p:sp>
    </p:spTree>
    <p:extLst>
      <p:ext uri="{BB962C8B-B14F-4D97-AF65-F5344CB8AC3E}">
        <p14:creationId xmlns:p14="http://schemas.microsoft.com/office/powerpoint/2010/main" val="118127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C73C35-0993-4F30-80FB-E64B1FB773EB}" type="datetime1">
              <a:rPr lang="en-US" smtClean="0"/>
              <a:t>10/29/2020</a:t>
            </a:fld>
            <a:endParaRPr lang="en-US"/>
          </a:p>
        </p:txBody>
      </p:sp>
      <p:sp>
        <p:nvSpPr>
          <p:cNvPr id="5" name="Footer Placeholder 4"/>
          <p:cNvSpPr>
            <a:spLocks noGrp="1"/>
          </p:cNvSpPr>
          <p:nvPr>
            <p:ph type="ftr" sz="quarter" idx="11"/>
          </p:nvPr>
        </p:nvSpPr>
        <p:spPr/>
        <p:txBody>
          <a:bodyPr/>
          <a:lstStyle/>
          <a:p>
            <a:r>
              <a:rPr lang="en-US"/>
              <a:t>©Aequitas Counsel 2020 All Rights Reserved</a:t>
            </a:r>
          </a:p>
        </p:txBody>
      </p:sp>
      <p:sp>
        <p:nvSpPr>
          <p:cNvPr id="6" name="Slide Number Placeholder 5"/>
          <p:cNvSpPr>
            <a:spLocks noGrp="1"/>
          </p:cNvSpPr>
          <p:nvPr>
            <p:ph type="sldNum" sz="quarter" idx="12"/>
          </p:nvPr>
        </p:nvSpPr>
        <p:spPr/>
        <p:txBody>
          <a:bodyPr/>
          <a:lstStyle/>
          <a:p>
            <a:fld id="{CB2A5A4C-EB55-4870-972B-8DA361DD72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07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DB193B-9F43-4A5A-B191-A1454EC46F4C}" type="datetime1">
              <a:rPr lang="en-US" smtClean="0"/>
              <a:t>10/29/2020</a:t>
            </a:fld>
            <a:endParaRPr lang="en-US"/>
          </a:p>
        </p:txBody>
      </p:sp>
      <p:sp>
        <p:nvSpPr>
          <p:cNvPr id="6" name="Footer Placeholder 5"/>
          <p:cNvSpPr>
            <a:spLocks noGrp="1"/>
          </p:cNvSpPr>
          <p:nvPr>
            <p:ph type="ftr" sz="quarter" idx="11"/>
          </p:nvPr>
        </p:nvSpPr>
        <p:spPr/>
        <p:txBody>
          <a:bodyPr/>
          <a:lstStyle/>
          <a:p>
            <a:r>
              <a:rPr lang="en-US"/>
              <a:t>©Aequitas Counsel 2020 All Rights Reserved</a:t>
            </a:r>
          </a:p>
        </p:txBody>
      </p:sp>
      <p:sp>
        <p:nvSpPr>
          <p:cNvPr id="7" name="Slide Number Placeholder 6"/>
          <p:cNvSpPr>
            <a:spLocks noGrp="1"/>
          </p:cNvSpPr>
          <p:nvPr>
            <p:ph type="sldNum" sz="quarter" idx="12"/>
          </p:nvPr>
        </p:nvSpPr>
        <p:spPr/>
        <p:txBody>
          <a:bodyPr/>
          <a:lstStyle/>
          <a:p>
            <a:fld id="{CB2A5A4C-EB55-4870-972B-8DA361DD722D}" type="slidenum">
              <a:rPr lang="en-US" smtClean="0"/>
              <a:t>‹#›</a:t>
            </a:fld>
            <a:endParaRPr lang="en-US"/>
          </a:p>
        </p:txBody>
      </p:sp>
    </p:spTree>
    <p:extLst>
      <p:ext uri="{BB962C8B-B14F-4D97-AF65-F5344CB8AC3E}">
        <p14:creationId xmlns:p14="http://schemas.microsoft.com/office/powerpoint/2010/main" val="53528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6392B1-F932-4CB5-B0D6-A43F34696FD2}" type="datetime1">
              <a:rPr lang="en-US" smtClean="0"/>
              <a:t>10/29/2020</a:t>
            </a:fld>
            <a:endParaRPr lang="en-US"/>
          </a:p>
        </p:txBody>
      </p:sp>
      <p:sp>
        <p:nvSpPr>
          <p:cNvPr id="8" name="Footer Placeholder 7"/>
          <p:cNvSpPr>
            <a:spLocks noGrp="1"/>
          </p:cNvSpPr>
          <p:nvPr>
            <p:ph type="ftr" sz="quarter" idx="11"/>
          </p:nvPr>
        </p:nvSpPr>
        <p:spPr/>
        <p:txBody>
          <a:bodyPr/>
          <a:lstStyle/>
          <a:p>
            <a:r>
              <a:rPr lang="en-US"/>
              <a:t>©Aequitas Counsel 2020 All Rights Reserved</a:t>
            </a:r>
          </a:p>
        </p:txBody>
      </p:sp>
      <p:sp>
        <p:nvSpPr>
          <p:cNvPr id="9" name="Slide Number Placeholder 8"/>
          <p:cNvSpPr>
            <a:spLocks noGrp="1"/>
          </p:cNvSpPr>
          <p:nvPr>
            <p:ph type="sldNum" sz="quarter" idx="12"/>
          </p:nvPr>
        </p:nvSpPr>
        <p:spPr/>
        <p:txBody>
          <a:bodyPr/>
          <a:lstStyle/>
          <a:p>
            <a:fld id="{CB2A5A4C-EB55-4870-972B-8DA361DD722D}" type="slidenum">
              <a:rPr lang="en-US" smtClean="0"/>
              <a:t>‹#›</a:t>
            </a:fld>
            <a:endParaRPr lang="en-US"/>
          </a:p>
        </p:txBody>
      </p:sp>
    </p:spTree>
    <p:extLst>
      <p:ext uri="{BB962C8B-B14F-4D97-AF65-F5344CB8AC3E}">
        <p14:creationId xmlns:p14="http://schemas.microsoft.com/office/powerpoint/2010/main" val="177229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2BD83E-A587-4B83-BE2F-5072FA2C2BAF}" type="datetime1">
              <a:rPr lang="en-US" smtClean="0"/>
              <a:t>10/29/2020</a:t>
            </a:fld>
            <a:endParaRPr lang="en-US"/>
          </a:p>
        </p:txBody>
      </p:sp>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a:t>
            </a:fld>
            <a:endParaRPr lang="en-US"/>
          </a:p>
        </p:txBody>
      </p:sp>
    </p:spTree>
    <p:extLst>
      <p:ext uri="{BB962C8B-B14F-4D97-AF65-F5344CB8AC3E}">
        <p14:creationId xmlns:p14="http://schemas.microsoft.com/office/powerpoint/2010/main" val="79787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7DA168-8065-4D17-94A6-7FF150E83686}" type="datetime1">
              <a:rPr lang="en-US" smtClean="0"/>
              <a:t>10/29/2020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©Aequitas Counsel 2020 All Rights Reserved</a:t>
            </a:r>
          </a:p>
        </p:txBody>
      </p:sp>
      <p:sp>
        <p:nvSpPr>
          <p:cNvPr id="9" name="Slide Number Placeholder 8"/>
          <p:cNvSpPr>
            <a:spLocks noGrp="1"/>
          </p:cNvSpPr>
          <p:nvPr>
            <p:ph type="sldNum" sz="quarter" idx="12"/>
          </p:nvPr>
        </p:nvSpPr>
        <p:spPr/>
        <p:txBody>
          <a:bodyPr/>
          <a:lstStyle/>
          <a:p>
            <a:fld id="{CB2A5A4C-EB55-4870-972B-8DA361DD722D}" type="slidenum">
              <a:rPr lang="en-US" smtClean="0"/>
              <a:t>‹#›</a:t>
            </a:fld>
            <a:endParaRPr lang="en-US"/>
          </a:p>
        </p:txBody>
      </p:sp>
    </p:spTree>
    <p:extLst>
      <p:ext uri="{BB962C8B-B14F-4D97-AF65-F5344CB8AC3E}">
        <p14:creationId xmlns:p14="http://schemas.microsoft.com/office/powerpoint/2010/main" val="1059393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BE5161A-22A6-4BF6-A8B4-AC1D3FEABE7B}" type="datetime1">
              <a:rPr lang="en-US" smtClean="0"/>
              <a:t>10/29/2020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©Aequitas Counsel 2020 All Rights Reserved</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B2A5A4C-EB55-4870-972B-8DA361DD722D}" type="slidenum">
              <a:rPr lang="en-US" smtClean="0"/>
              <a:t>‹#›</a:t>
            </a:fld>
            <a:endParaRPr lang="en-US"/>
          </a:p>
        </p:txBody>
      </p:sp>
    </p:spTree>
    <p:extLst>
      <p:ext uri="{BB962C8B-B14F-4D97-AF65-F5344CB8AC3E}">
        <p14:creationId xmlns:p14="http://schemas.microsoft.com/office/powerpoint/2010/main" val="1060176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619277-B68F-48E9-B47C-452C3BFA7B02}" type="datetime1">
              <a:rPr lang="en-US" smtClean="0"/>
              <a:t>10/29/2020</a:t>
            </a:fld>
            <a:endParaRPr lang="en-US"/>
          </a:p>
        </p:txBody>
      </p:sp>
      <p:sp>
        <p:nvSpPr>
          <p:cNvPr id="6" name="Footer Placeholder 5"/>
          <p:cNvSpPr>
            <a:spLocks noGrp="1"/>
          </p:cNvSpPr>
          <p:nvPr>
            <p:ph type="ftr" sz="quarter" idx="11"/>
          </p:nvPr>
        </p:nvSpPr>
        <p:spPr/>
        <p:txBody>
          <a:bodyPr/>
          <a:lstStyle/>
          <a:p>
            <a:r>
              <a:rPr lang="en-US"/>
              <a:t>©Aequitas Counsel 2020 All Rights Reserved</a:t>
            </a:r>
          </a:p>
        </p:txBody>
      </p:sp>
      <p:sp>
        <p:nvSpPr>
          <p:cNvPr id="7" name="Slide Number Placeholder 6"/>
          <p:cNvSpPr>
            <a:spLocks noGrp="1"/>
          </p:cNvSpPr>
          <p:nvPr>
            <p:ph type="sldNum" sz="quarter" idx="12"/>
          </p:nvPr>
        </p:nvSpPr>
        <p:spPr/>
        <p:txBody>
          <a:bodyPr/>
          <a:lstStyle/>
          <a:p>
            <a:fld id="{CB2A5A4C-EB55-4870-972B-8DA361DD722D}" type="slidenum">
              <a:rPr lang="en-US" smtClean="0"/>
              <a:t>‹#›</a:t>
            </a:fld>
            <a:endParaRPr lang="en-US"/>
          </a:p>
        </p:txBody>
      </p:sp>
    </p:spTree>
    <p:extLst>
      <p:ext uri="{BB962C8B-B14F-4D97-AF65-F5344CB8AC3E}">
        <p14:creationId xmlns:p14="http://schemas.microsoft.com/office/powerpoint/2010/main" val="116917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47B533-8DD5-493B-849A-43095FD02DF9}" type="datetime1">
              <a:rPr lang="en-US" smtClean="0"/>
              <a:t>10/29/2020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©Aequitas Counsel 2020 All Rights Reserved</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B2A5A4C-EB55-4870-972B-8DA361DD722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56711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implicit.harvard.edu/implicit/aboutus.html" TargetMode="External"/><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s://www.the-generous-husband.com/2016/02/11/implicit-bias/" TargetMode="External"/><Relationship Id="rId2" Type="http://schemas.openxmlformats.org/officeDocument/2006/relationships/image" Target="../media/image29.jpg"/><Relationship Id="rId1" Type="http://schemas.openxmlformats.org/officeDocument/2006/relationships/slideLayout" Target="../slideLayouts/slideLayout8.xml"/><Relationship Id="rId4" Type="http://schemas.openxmlformats.org/officeDocument/2006/relationships/hyperlink" Target="https://implicit.harvard.edu/implicit/aboutus.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www2.ed.gov/about/offices/list/ocr/docs/titleix-regs-unofficial.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hyperlink" Target="https://en.wikipedia.org/wiki/List_of_retired_Atlantic_hurricane_name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hyperlink" Target="https://pxhere.com/en/photo/1562747"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0.jp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hyperlink" Target="http://madamecesario.blogspot.com/2014/01/unit-3-review-jeopardy-game.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ersity of North Florida Logo&#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657" y="292227"/>
            <a:ext cx="2381250" cy="933450"/>
          </a:xfrm>
          <a:prstGeom prst="rect">
            <a:avLst/>
          </a:prstGeom>
        </p:spPr>
      </p:pic>
      <p:sp>
        <p:nvSpPr>
          <p:cNvPr id="2" name="Title 1"/>
          <p:cNvSpPr>
            <a:spLocks noGrp="1"/>
          </p:cNvSpPr>
          <p:nvPr>
            <p:ph type="ctrTitle"/>
          </p:nvPr>
        </p:nvSpPr>
        <p:spPr>
          <a:xfrm>
            <a:off x="613457" y="746920"/>
            <a:ext cx="10949651" cy="3060694"/>
          </a:xfrm>
        </p:spPr>
        <p:txBody>
          <a:bodyPr>
            <a:normAutofit fontScale="90000"/>
          </a:bodyPr>
          <a:lstStyle/>
          <a:p>
            <a:pPr algn="ctr"/>
            <a:br>
              <a:rPr lang="en-US" sz="6000" dirty="0">
                <a:cs typeface="Times New Roman" panose="02020603050405020304" pitchFamily="18" charset="0"/>
              </a:rPr>
            </a:br>
            <a:r>
              <a:rPr lang="en-US" sz="6000" dirty="0">
                <a:cs typeface="Times New Roman" panose="02020603050405020304" pitchFamily="18" charset="0"/>
              </a:rPr>
              <a:t>2020 TITLE IX REGULATIONS</a:t>
            </a:r>
            <a:br>
              <a:rPr lang="en-US" sz="6000" dirty="0">
                <a:cs typeface="Times New Roman" panose="02020603050405020304" pitchFamily="18" charset="0"/>
              </a:rPr>
            </a:br>
            <a:r>
              <a:rPr lang="en-US" sz="6000" dirty="0">
                <a:cs typeface="Times New Roman" panose="02020603050405020304" pitchFamily="18" charset="0"/>
              </a:rPr>
              <a:t>TRAINING REQUIREMENTS</a:t>
            </a:r>
            <a:br>
              <a:rPr lang="en-US" sz="6000" dirty="0">
                <a:cs typeface="Times New Roman" panose="02020603050405020304" pitchFamily="18" charset="0"/>
              </a:rPr>
            </a:br>
            <a:r>
              <a:rPr lang="en-US" sz="3600" dirty="0"/>
              <a:t>August 31, 2020</a:t>
            </a:r>
            <a:br>
              <a:rPr lang="en-US" sz="3600" dirty="0"/>
            </a:br>
            <a:endParaRPr lang="en-US" sz="3600" dirty="0"/>
          </a:p>
        </p:txBody>
      </p:sp>
      <p:sp>
        <p:nvSpPr>
          <p:cNvPr id="3" name="Subtitle 2"/>
          <p:cNvSpPr>
            <a:spLocks noGrp="1"/>
          </p:cNvSpPr>
          <p:nvPr>
            <p:ph type="subTitle" idx="1"/>
          </p:nvPr>
        </p:nvSpPr>
        <p:spPr>
          <a:xfrm>
            <a:off x="1124148" y="4350675"/>
            <a:ext cx="10075026" cy="995334"/>
          </a:xfrm>
        </p:spPr>
        <p:txBody>
          <a:bodyPr>
            <a:normAutofit/>
          </a:bodyPr>
          <a:lstStyle/>
          <a:p>
            <a:pPr algn="ctr"/>
            <a:r>
              <a:rPr lang="en-US" dirty="0"/>
              <a:t>Presented by Kirsten Doolittle</a:t>
            </a:r>
          </a:p>
        </p:txBody>
      </p:sp>
      <p:pic>
        <p:nvPicPr>
          <p:cNvPr id="9" name="Picture 8" descr="aequitas counsel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9686" y="4780149"/>
            <a:ext cx="1957192" cy="1484767"/>
          </a:xfrm>
          <a:prstGeom prst="rect">
            <a:avLst/>
          </a:prstGeom>
        </p:spPr>
      </p:pic>
      <p:sp>
        <p:nvSpPr>
          <p:cNvPr id="5" name="Footer Placeholder 4"/>
          <p:cNvSpPr>
            <a:spLocks noGrp="1"/>
          </p:cNvSpPr>
          <p:nvPr>
            <p:ph type="ftr" sz="quarter" idx="11"/>
          </p:nvPr>
        </p:nvSpPr>
        <p:spPr/>
        <p:txBody>
          <a:bodyPr/>
          <a:lstStyle/>
          <a:p>
            <a:r>
              <a:rPr lang="en-US" dirty="0"/>
              <a:t>©Aequitas Counsel 2020 All Rights Reserved</a:t>
            </a:r>
          </a:p>
        </p:txBody>
      </p:sp>
      <p:sp>
        <p:nvSpPr>
          <p:cNvPr id="6" name="Slide Number Placeholder 5"/>
          <p:cNvSpPr>
            <a:spLocks noGrp="1"/>
          </p:cNvSpPr>
          <p:nvPr>
            <p:ph type="sldNum" sz="quarter" idx="12"/>
          </p:nvPr>
        </p:nvSpPr>
        <p:spPr/>
        <p:txBody>
          <a:bodyPr/>
          <a:lstStyle/>
          <a:p>
            <a:fld id="{CB2A5A4C-EB55-4870-972B-8DA361DD722D}" type="slidenum">
              <a:rPr lang="en-US" smtClean="0"/>
              <a:t>1</a:t>
            </a:fld>
            <a:endParaRPr lang="en-US" dirty="0"/>
          </a:p>
        </p:txBody>
      </p:sp>
    </p:spTree>
    <p:extLst>
      <p:ext uri="{BB962C8B-B14F-4D97-AF65-F5344CB8AC3E}">
        <p14:creationId xmlns:p14="http://schemas.microsoft.com/office/powerpoint/2010/main" val="1210176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24B28-7ACC-4970-8342-94CA8739CD2A}"/>
              </a:ext>
            </a:extLst>
          </p:cNvPr>
          <p:cNvSpPr>
            <a:spLocks noGrp="1"/>
          </p:cNvSpPr>
          <p:nvPr>
            <p:ph type="title"/>
          </p:nvPr>
        </p:nvSpPr>
        <p:spPr>
          <a:xfrm>
            <a:off x="498020" y="261257"/>
            <a:ext cx="3363687" cy="2286000"/>
          </a:xfrm>
        </p:spPr>
        <p:txBody>
          <a:bodyPr/>
          <a:lstStyle/>
          <a:p>
            <a:r>
              <a:rPr lang="en-US" dirty="0"/>
              <a:t>QUID PRO QUO SEXUAL HARASSMENT</a:t>
            </a:r>
            <a:br>
              <a:rPr lang="en-US" dirty="0"/>
            </a:br>
            <a:r>
              <a:rPr lang="en-US" dirty="0"/>
              <a:t>	</a:t>
            </a:r>
          </a:p>
        </p:txBody>
      </p:sp>
      <p:sp>
        <p:nvSpPr>
          <p:cNvPr id="6" name="Text Placeholder 5"/>
          <p:cNvSpPr>
            <a:spLocks noGrp="1"/>
          </p:cNvSpPr>
          <p:nvPr>
            <p:ph type="body" sz="half" idx="2"/>
          </p:nvPr>
        </p:nvSpPr>
        <p:spPr>
          <a:xfrm>
            <a:off x="522515" y="2076000"/>
            <a:ext cx="2997925" cy="4288223"/>
          </a:xfrm>
        </p:spPr>
        <p:txBody>
          <a:bodyPr>
            <a:normAutofit/>
          </a:bodyPr>
          <a:lstStyle/>
          <a:p>
            <a:r>
              <a:rPr lang="en-US" dirty="0">
                <a:latin typeface="+mj-lt"/>
              </a:rPr>
              <a:t>Hypo: Justin is Mia’s Calculus Professor</a:t>
            </a:r>
          </a:p>
          <a:p>
            <a:pPr algn="just"/>
            <a:r>
              <a:rPr lang="en-US" dirty="0">
                <a:latin typeface="+mj-lt"/>
              </a:rPr>
              <a:t>Justin: Your grade could improve if you spent more time on the class.</a:t>
            </a:r>
          </a:p>
          <a:p>
            <a:pPr algn="just"/>
            <a:r>
              <a:rPr lang="en-US" dirty="0">
                <a:latin typeface="+mj-lt"/>
              </a:rPr>
              <a:t>Mia: I really need a better grade to stay on the team.  I am attending all of the tutorial sessions and classes. And I have a study group. What else can I do?</a:t>
            </a:r>
          </a:p>
          <a:p>
            <a:pPr algn="just"/>
            <a:r>
              <a:rPr lang="en-US" dirty="0">
                <a:latin typeface="+mj-lt"/>
              </a:rPr>
              <a:t>Justin: Why don’t you come to dinner with me and we can talk about some options to improve your grade?</a:t>
            </a:r>
          </a:p>
          <a:p>
            <a:r>
              <a:rPr lang="en-US" b="1" dirty="0">
                <a:latin typeface="+mj-lt"/>
              </a:rPr>
              <a:t>Quiz 2</a:t>
            </a:r>
            <a:r>
              <a:rPr lang="en-US" dirty="0">
                <a:latin typeface="+mj-lt"/>
              </a:rPr>
              <a:t>: Is this sexual harassment?</a:t>
            </a:r>
          </a:p>
          <a:p>
            <a:endParaRPr lang="en-US" dirty="0"/>
          </a:p>
          <a:p>
            <a:endParaRPr lang="en-US" dirty="0"/>
          </a:p>
        </p:txBody>
      </p:sp>
      <p:sp>
        <p:nvSpPr>
          <p:cNvPr id="3" name="Content Placeholder 2">
            <a:extLst>
              <a:ext uri="{FF2B5EF4-FFF2-40B4-BE49-F238E27FC236}">
                <a16:creationId xmlns:a16="http://schemas.microsoft.com/office/drawing/2014/main" id="{020644EA-53AB-4877-9828-942EEEBC3706}"/>
              </a:ext>
            </a:extLst>
          </p:cNvPr>
          <p:cNvSpPr>
            <a:spLocks noGrp="1"/>
          </p:cNvSpPr>
          <p:nvPr>
            <p:ph idx="1"/>
          </p:nvPr>
        </p:nvSpPr>
        <p:spPr>
          <a:xfrm>
            <a:off x="4792436" y="731520"/>
            <a:ext cx="6980464" cy="5257800"/>
          </a:xfrm>
        </p:spPr>
        <p:txBody>
          <a:bodyPr>
            <a:normAutofit/>
          </a:bodyPr>
          <a:lstStyle/>
          <a:p>
            <a:pPr lvl="2" algn="just">
              <a:lnSpc>
                <a:spcPct val="150000"/>
              </a:lnSpc>
              <a:buFont typeface="Arial" panose="020B0604020202020204" pitchFamily="34" charset="0"/>
              <a:buChar char="•"/>
            </a:pPr>
            <a:r>
              <a:rPr lang="en-US" sz="2400" u="none" dirty="0">
                <a:solidFill>
                  <a:schemeClr val="tx1"/>
                </a:solidFill>
              </a:rPr>
              <a:t>an employee of the </a:t>
            </a:r>
            <a:r>
              <a:rPr lang="en-US" sz="2400" dirty="0">
                <a:solidFill>
                  <a:schemeClr val="tx1"/>
                </a:solidFill>
              </a:rPr>
              <a:t>University,</a:t>
            </a:r>
            <a:r>
              <a:rPr lang="en-US" sz="2400" u="none" dirty="0">
                <a:solidFill>
                  <a:schemeClr val="tx1"/>
                </a:solidFill>
              </a:rPr>
              <a:t> </a:t>
            </a:r>
          </a:p>
          <a:p>
            <a:pPr lvl="2" algn="just">
              <a:lnSpc>
                <a:spcPct val="150000"/>
              </a:lnSpc>
              <a:buFont typeface="Arial" panose="020B0604020202020204" pitchFamily="34" charset="0"/>
              <a:buChar char="•"/>
            </a:pPr>
            <a:r>
              <a:rPr lang="en-US" sz="2400" dirty="0">
                <a:solidFill>
                  <a:schemeClr val="tx1"/>
                </a:solidFill>
              </a:rPr>
              <a:t>c</a:t>
            </a:r>
            <a:r>
              <a:rPr lang="en-US" sz="2400" u="none" dirty="0">
                <a:solidFill>
                  <a:schemeClr val="tx1"/>
                </a:solidFill>
              </a:rPr>
              <a:t>onditions the provision of an aid, benefit, or service of the University</a:t>
            </a:r>
            <a:r>
              <a:rPr lang="en-US" sz="2400" dirty="0">
                <a:solidFill>
                  <a:schemeClr val="tx1"/>
                </a:solidFill>
              </a:rPr>
              <a:t>,*</a:t>
            </a:r>
            <a:endParaRPr lang="en-US" sz="2400" u="none" dirty="0">
              <a:solidFill>
                <a:schemeClr val="tx1"/>
              </a:solidFill>
            </a:endParaRPr>
          </a:p>
          <a:p>
            <a:pPr lvl="2" algn="just">
              <a:lnSpc>
                <a:spcPct val="150000"/>
              </a:lnSpc>
              <a:buFont typeface="Arial" panose="020B0604020202020204" pitchFamily="34" charset="0"/>
              <a:buChar char="•"/>
            </a:pPr>
            <a:r>
              <a:rPr lang="en-US" sz="2400" u="none" dirty="0">
                <a:solidFill>
                  <a:schemeClr val="tx1"/>
                </a:solidFill>
              </a:rPr>
              <a:t>on an individual’s participation in unwelcome sexual conduct.**</a:t>
            </a:r>
          </a:p>
          <a:p>
            <a:pPr marL="384048" lvl="2" indent="0" algn="just">
              <a:lnSpc>
                <a:spcPct val="150000"/>
              </a:lnSpc>
              <a:buNone/>
            </a:pPr>
            <a:r>
              <a:rPr lang="en-US" sz="2400" dirty="0">
                <a:solidFill>
                  <a:schemeClr val="tx1"/>
                </a:solidFill>
              </a:rPr>
              <a:t>*    Implicitly or explicitly.</a:t>
            </a:r>
          </a:p>
          <a:p>
            <a:pPr marL="384048" lvl="2" indent="0" algn="just">
              <a:lnSpc>
                <a:spcPct val="150000"/>
              </a:lnSpc>
              <a:buNone/>
            </a:pPr>
            <a:r>
              <a:rPr lang="en-US" sz="2400" u="none" dirty="0">
                <a:solidFill>
                  <a:schemeClr val="tx1"/>
                </a:solidFill>
              </a:rPr>
              <a:t>** </a:t>
            </a:r>
            <a:r>
              <a:rPr lang="en-US" sz="2400" u="none" dirty="0" err="1">
                <a:solidFill>
                  <a:schemeClr val="tx1"/>
                </a:solidFill>
              </a:rPr>
              <a:t>Unwelcomeness</a:t>
            </a:r>
            <a:r>
              <a:rPr lang="en-US" sz="2400" u="none" dirty="0">
                <a:solidFill>
                  <a:schemeClr val="tx1"/>
                </a:solidFill>
              </a:rPr>
              <a:t> is subjective and determined by the complainant.</a:t>
            </a:r>
          </a:p>
        </p:txBody>
      </p:sp>
      <p:sp>
        <p:nvSpPr>
          <p:cNvPr id="4" name="Footer Placeholder 3">
            <a:extLst>
              <a:ext uri="{FF2B5EF4-FFF2-40B4-BE49-F238E27FC236}">
                <a16:creationId xmlns:a16="http://schemas.microsoft.com/office/drawing/2014/main" id="{00286C28-C19A-4802-927F-3DF4AE10C48E}"/>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20FB58B6-192F-4DAB-A7EF-017EE112973D}"/>
              </a:ext>
            </a:extLst>
          </p:cNvPr>
          <p:cNvSpPr>
            <a:spLocks noGrp="1"/>
          </p:cNvSpPr>
          <p:nvPr>
            <p:ph type="sldNum" sz="quarter" idx="12"/>
          </p:nvPr>
        </p:nvSpPr>
        <p:spPr/>
        <p:txBody>
          <a:bodyPr/>
          <a:lstStyle/>
          <a:p>
            <a:fld id="{CB2A5A4C-EB55-4870-972B-8DA361DD722D}" type="slidenum">
              <a:rPr lang="en-US" smtClean="0"/>
              <a:t>10</a:t>
            </a:fld>
            <a:endParaRPr lang="en-US"/>
          </a:p>
        </p:txBody>
      </p:sp>
    </p:spTree>
    <p:extLst>
      <p:ext uri="{BB962C8B-B14F-4D97-AF65-F5344CB8AC3E}">
        <p14:creationId xmlns:p14="http://schemas.microsoft.com/office/powerpoint/2010/main" val="1097845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18" y="718457"/>
            <a:ext cx="3486150" cy="2286000"/>
          </a:xfrm>
        </p:spPr>
        <p:txBody>
          <a:bodyPr>
            <a:noAutofit/>
          </a:bodyPr>
          <a:lstStyle/>
          <a:p>
            <a:r>
              <a:rPr lang="en-US" dirty="0"/>
              <a:t>SEVERE &amp; PERVASIVE SEXUAL HARASSMENT</a:t>
            </a:r>
            <a:br>
              <a:rPr lang="en-US" dirty="0"/>
            </a:br>
            <a:endParaRPr lang="en-US" dirty="0"/>
          </a:p>
        </p:txBody>
      </p:sp>
      <p:sp>
        <p:nvSpPr>
          <p:cNvPr id="6" name="Text Placeholder 5"/>
          <p:cNvSpPr>
            <a:spLocks noGrp="1"/>
          </p:cNvSpPr>
          <p:nvPr>
            <p:ph type="body" sz="half" idx="2"/>
          </p:nvPr>
        </p:nvSpPr>
        <p:spPr>
          <a:xfrm>
            <a:off x="498022" y="2555421"/>
            <a:ext cx="3013274" cy="3827091"/>
          </a:xfrm>
        </p:spPr>
        <p:txBody>
          <a:bodyPr>
            <a:normAutofit/>
          </a:bodyPr>
          <a:lstStyle/>
          <a:p>
            <a:pPr algn="just"/>
            <a:r>
              <a:rPr lang="en-US" dirty="0">
                <a:latin typeface="+mj-lt"/>
              </a:rPr>
              <a:t>Hypo: Bobby is a third-year student who participates in the Spanish club with Annie who is a first-year student.</a:t>
            </a:r>
          </a:p>
          <a:p>
            <a:pPr algn="just"/>
            <a:r>
              <a:rPr lang="en-US" dirty="0">
                <a:latin typeface="+mj-lt"/>
              </a:rPr>
              <a:t>Bobby repeatedly sends graphic, sexually-oriented jokes and pictures around campus via social media to hundreds of other students. Many students don’t find it funny and ask Bobby to stop, but he does not. Because of these jokes, Annie avoids Bobby on campus and stops going to Spanish club, eventually dropping the club all together. </a:t>
            </a:r>
          </a:p>
          <a:p>
            <a:pPr algn="just"/>
            <a:r>
              <a:rPr lang="en-US" b="1" dirty="0">
                <a:latin typeface="+mj-lt"/>
              </a:rPr>
              <a:t>Quiz 3: </a:t>
            </a:r>
            <a:r>
              <a:rPr lang="en-US" dirty="0">
                <a:latin typeface="+mj-lt"/>
              </a:rPr>
              <a:t>Does this constitute sexual harassment?</a:t>
            </a:r>
          </a:p>
          <a:p>
            <a:pPr algn="just"/>
            <a:endParaRPr lang="en-US" dirty="0"/>
          </a:p>
          <a:p>
            <a:pPr algn="just"/>
            <a:endParaRPr lang="en-US" dirty="0"/>
          </a:p>
        </p:txBody>
      </p:sp>
      <p:sp>
        <p:nvSpPr>
          <p:cNvPr id="3" name="Content Placeholder 2"/>
          <p:cNvSpPr>
            <a:spLocks noGrp="1"/>
          </p:cNvSpPr>
          <p:nvPr>
            <p:ph idx="1"/>
          </p:nvPr>
        </p:nvSpPr>
        <p:spPr>
          <a:xfrm>
            <a:off x="4637313" y="276330"/>
            <a:ext cx="7282543" cy="6581670"/>
          </a:xfrm>
        </p:spPr>
        <p:txBody>
          <a:bodyPr>
            <a:normAutofit fontScale="92500"/>
          </a:bodyPr>
          <a:lstStyle/>
          <a:p>
            <a:pPr marL="800100" lvl="1" indent="-342900" algn="just">
              <a:lnSpc>
                <a:spcPct val="150000"/>
              </a:lnSpc>
              <a:buFont typeface="Arial" panose="020B0604020202020204" pitchFamily="34" charset="0"/>
              <a:buChar char="•"/>
            </a:pPr>
            <a:r>
              <a:rPr lang="en-US" sz="2400" dirty="0">
                <a:solidFill>
                  <a:schemeClr val="accent6"/>
                </a:solidFill>
              </a:rPr>
              <a:t>unwelcome conduct, </a:t>
            </a:r>
          </a:p>
          <a:p>
            <a:pPr marL="800100" lvl="1" indent="-342900" algn="just">
              <a:lnSpc>
                <a:spcPct val="150000"/>
              </a:lnSpc>
              <a:buFont typeface="Arial" panose="020B0604020202020204" pitchFamily="34" charset="0"/>
              <a:buChar char="•"/>
            </a:pPr>
            <a:r>
              <a:rPr lang="en-US" sz="2400" dirty="0">
                <a:solidFill>
                  <a:schemeClr val="accent6"/>
                </a:solidFill>
              </a:rPr>
              <a:t>determined by a reasonable person,</a:t>
            </a:r>
          </a:p>
          <a:p>
            <a:pPr marL="800100" lvl="1" indent="-342900" algn="just">
              <a:lnSpc>
                <a:spcPct val="150000"/>
              </a:lnSpc>
              <a:buFont typeface="Arial" panose="020B0604020202020204" pitchFamily="34" charset="0"/>
              <a:buChar char="•"/>
            </a:pPr>
            <a:r>
              <a:rPr lang="en-US" sz="2400" dirty="0">
                <a:solidFill>
                  <a:schemeClr val="accent6"/>
                </a:solidFill>
              </a:rPr>
              <a:t>to be so severe, </a:t>
            </a:r>
            <a:r>
              <a:rPr lang="en-US" sz="2400" b="1" dirty="0">
                <a:solidFill>
                  <a:schemeClr val="accent6"/>
                </a:solidFill>
              </a:rPr>
              <a:t>and</a:t>
            </a:r>
          </a:p>
          <a:p>
            <a:pPr marL="800100" lvl="1" indent="-342900" algn="just">
              <a:lnSpc>
                <a:spcPct val="150000"/>
              </a:lnSpc>
              <a:buFont typeface="Arial" panose="020B0604020202020204" pitchFamily="34" charset="0"/>
              <a:buChar char="•"/>
            </a:pPr>
            <a:r>
              <a:rPr lang="en-US" sz="2400" dirty="0">
                <a:solidFill>
                  <a:schemeClr val="accent6"/>
                </a:solidFill>
              </a:rPr>
              <a:t>pervasive, </a:t>
            </a:r>
            <a:r>
              <a:rPr lang="en-US" sz="2400" b="1" dirty="0">
                <a:solidFill>
                  <a:schemeClr val="accent6"/>
                </a:solidFill>
              </a:rPr>
              <a:t>and</a:t>
            </a:r>
          </a:p>
          <a:p>
            <a:pPr marL="800100" lvl="1" indent="-342900" algn="just">
              <a:lnSpc>
                <a:spcPct val="150000"/>
              </a:lnSpc>
              <a:buFont typeface="Arial" panose="020B0604020202020204" pitchFamily="34" charset="0"/>
              <a:buChar char="•"/>
            </a:pPr>
            <a:r>
              <a:rPr lang="en-US" sz="2400" dirty="0">
                <a:solidFill>
                  <a:schemeClr val="accent6"/>
                </a:solidFill>
              </a:rPr>
              <a:t>objectively offensive,* </a:t>
            </a:r>
          </a:p>
          <a:p>
            <a:pPr marL="800100" lvl="1" indent="-342900" algn="just">
              <a:lnSpc>
                <a:spcPct val="150000"/>
              </a:lnSpc>
              <a:buFont typeface="Arial" panose="020B0604020202020204" pitchFamily="34" charset="0"/>
              <a:buChar char="•"/>
            </a:pPr>
            <a:r>
              <a:rPr lang="en-US" sz="2400" dirty="0">
                <a:solidFill>
                  <a:schemeClr val="accent6"/>
                </a:solidFill>
              </a:rPr>
              <a:t>that it effectively denies a person equal access to the school’s/district’s   education program or activity. </a:t>
            </a:r>
          </a:p>
          <a:p>
            <a:pPr marL="457200" lvl="1" indent="0" algn="just">
              <a:lnSpc>
                <a:spcPct val="150000"/>
              </a:lnSpc>
              <a:buNone/>
            </a:pPr>
            <a:r>
              <a:rPr lang="en-US" sz="2400" dirty="0">
                <a:solidFill>
                  <a:schemeClr val="accent6"/>
                </a:solidFill>
              </a:rPr>
              <a:t>* </a:t>
            </a:r>
            <a:r>
              <a:rPr lang="en-US" dirty="0">
                <a:solidFill>
                  <a:schemeClr val="accent6"/>
                </a:solidFill>
              </a:rPr>
              <a:t>Severity, pervasiveness, and objective offensiveness are evaluated based on the totality of the circumstances from the perspective of a reasonable person in the same or similar circumstances including the context in which the alleged incident occurred, and any similar, previous patterns.</a:t>
            </a:r>
            <a:endParaRPr lang="en-US" sz="2400" dirty="0">
              <a:solidFill>
                <a:schemeClr val="accent6"/>
              </a:solidFill>
            </a:endParaRPr>
          </a:p>
          <a:p>
            <a:pPr marL="800100" lvl="1" indent="-342900" algn="just">
              <a:lnSpc>
                <a:spcPct val="150000"/>
              </a:lnSpc>
              <a:buFont typeface="Arial" panose="020B0604020202020204" pitchFamily="34" charset="0"/>
              <a:buChar char="•"/>
            </a:pPr>
            <a:endParaRPr lang="en-US" sz="2400" dirty="0">
              <a:solidFill>
                <a:schemeClr val="accent6"/>
              </a:solidFill>
            </a:endParaRPr>
          </a:p>
          <a:p>
            <a:endParaRPr lang="en-US" dirty="0">
              <a:solidFill>
                <a:schemeClr val="accent6"/>
              </a:solidFill>
            </a:endParaRPr>
          </a:p>
        </p:txBody>
      </p:sp>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11</a:t>
            </a:fld>
            <a:endParaRPr lang="en-US"/>
          </a:p>
        </p:txBody>
      </p:sp>
    </p:spTree>
    <p:extLst>
      <p:ext uri="{BB962C8B-B14F-4D97-AF65-F5344CB8AC3E}">
        <p14:creationId xmlns:p14="http://schemas.microsoft.com/office/powerpoint/2010/main" val="65001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8034-3C88-427B-BCFB-9EC3A95DD32F}"/>
              </a:ext>
            </a:extLst>
          </p:cNvPr>
          <p:cNvSpPr>
            <a:spLocks noGrp="1"/>
          </p:cNvSpPr>
          <p:nvPr>
            <p:ph type="title"/>
          </p:nvPr>
        </p:nvSpPr>
        <p:spPr>
          <a:xfrm>
            <a:off x="522515" y="685799"/>
            <a:ext cx="2999432" cy="2164414"/>
          </a:xfrm>
        </p:spPr>
        <p:txBody>
          <a:bodyPr>
            <a:normAutofit fontScale="90000"/>
          </a:bodyPr>
          <a:lstStyle/>
          <a:p>
            <a:r>
              <a:rPr lang="en-US" sz="4000" dirty="0"/>
              <a:t>SEXUAL </a:t>
            </a:r>
            <a:br>
              <a:rPr lang="en-US" sz="4000" dirty="0"/>
            </a:br>
            <a:r>
              <a:rPr lang="en-US" sz="4000" dirty="0"/>
              <a:t>OFFENSES</a:t>
            </a:r>
            <a:br>
              <a:rPr lang="en-US" dirty="0"/>
            </a:br>
            <a:br>
              <a:rPr lang="en-US" dirty="0"/>
            </a:br>
            <a:br>
              <a:rPr lang="en-US" dirty="0"/>
            </a:br>
            <a:endParaRPr lang="en-US" dirty="0"/>
          </a:p>
        </p:txBody>
      </p:sp>
      <p:sp>
        <p:nvSpPr>
          <p:cNvPr id="6" name="Text Placeholder 5"/>
          <p:cNvSpPr>
            <a:spLocks noGrp="1"/>
          </p:cNvSpPr>
          <p:nvPr>
            <p:ph type="body" sz="half" idx="2"/>
          </p:nvPr>
        </p:nvSpPr>
        <p:spPr>
          <a:xfrm>
            <a:off x="530678" y="1796143"/>
            <a:ext cx="2922815" cy="4846204"/>
          </a:xfrm>
        </p:spPr>
        <p:txBody>
          <a:bodyPr>
            <a:normAutofit fontScale="85000" lnSpcReduction="20000"/>
          </a:bodyPr>
          <a:lstStyle/>
          <a:p>
            <a:pPr algn="just"/>
            <a:r>
              <a:rPr lang="en-US" sz="1600" dirty="0">
                <a:latin typeface="+mj-lt"/>
              </a:rPr>
              <a:t>Hypo:</a:t>
            </a:r>
          </a:p>
          <a:p>
            <a:pPr algn="just"/>
            <a:r>
              <a:rPr lang="en-US" sz="1600" dirty="0">
                <a:latin typeface="+mj-lt"/>
              </a:rPr>
              <a:t>Min is a junior. Rebecca is a sophomore. Min comes to Rebecca ’s dorm with mutual friends to watch a movie. Min and Rebecca, who have never met, are attracted to each other. After the movie, everyone leaves, and Min and Rebecca are alone. They hit it off, become more intimate, and begin kissing one another. Min verbally expresses his desire to have sex with Rebecca. Rebecca, who was abused by a babysitter at the age of five and avoids sexual relations as a result, is shocked at how quickly things are progressing. As Min takes her by the wrist over to the bed, lays her down, undresses Rebecca, and begins to have vaginal intercourse with her, Rebecca has a severe flashback to her childhood trauma. She wants to tell Min to stop but cannot. Rebecca is stiff and unresponsive during  intercourse. </a:t>
            </a:r>
          </a:p>
          <a:p>
            <a:pPr algn="just"/>
            <a:r>
              <a:rPr lang="en-US" sz="1600" b="1" dirty="0">
                <a:latin typeface="+mj-lt"/>
              </a:rPr>
              <a:t>Quiz 4:</a:t>
            </a:r>
            <a:r>
              <a:rPr lang="en-US" sz="1600" dirty="0">
                <a:latin typeface="+mj-lt"/>
              </a:rPr>
              <a:t> Does this constitute a sexual offense ? </a:t>
            </a:r>
            <a:endParaRPr lang="en-US" dirty="0"/>
          </a:p>
        </p:txBody>
      </p:sp>
      <p:sp>
        <p:nvSpPr>
          <p:cNvPr id="3" name="Content Placeholder 2">
            <a:extLst>
              <a:ext uri="{FF2B5EF4-FFF2-40B4-BE49-F238E27FC236}">
                <a16:creationId xmlns:a16="http://schemas.microsoft.com/office/drawing/2014/main" id="{694416B1-82E9-4BF9-A84D-890DAED8A5B6}"/>
              </a:ext>
            </a:extLst>
          </p:cNvPr>
          <p:cNvSpPr>
            <a:spLocks noGrp="1"/>
          </p:cNvSpPr>
          <p:nvPr>
            <p:ph idx="1"/>
          </p:nvPr>
        </p:nvSpPr>
        <p:spPr>
          <a:xfrm>
            <a:off x="4340888" y="172327"/>
            <a:ext cx="7606602" cy="6369149"/>
          </a:xfrm>
        </p:spPr>
        <p:txBody>
          <a:bodyPr>
            <a:normAutofit fontScale="77500" lnSpcReduction="20000"/>
          </a:bodyPr>
          <a:lstStyle/>
          <a:p>
            <a:pPr lvl="0" algn="just"/>
            <a:r>
              <a:rPr lang="en-US" sz="2400" b="1" cap="all" dirty="0">
                <a:solidFill>
                  <a:schemeClr val="accent6"/>
                </a:solidFill>
              </a:rPr>
              <a:t>Rape</a:t>
            </a:r>
          </a:p>
          <a:p>
            <a:pPr marL="800100" lvl="1" indent="-342900" algn="just">
              <a:buFont typeface="Arial" panose="020B0604020202020204" pitchFamily="34" charset="0"/>
              <a:buChar char="•"/>
            </a:pPr>
            <a:r>
              <a:rPr lang="en-US" sz="2400" dirty="0">
                <a:solidFill>
                  <a:schemeClr val="accent6"/>
                </a:solidFill>
              </a:rPr>
              <a:t>penetration, </a:t>
            </a:r>
          </a:p>
          <a:p>
            <a:pPr marL="800100" lvl="1" indent="-342900" algn="just">
              <a:buFont typeface="Arial" panose="020B0604020202020204" pitchFamily="34" charset="0"/>
              <a:buChar char="•"/>
            </a:pPr>
            <a:r>
              <a:rPr lang="en-US" sz="2400" dirty="0">
                <a:solidFill>
                  <a:schemeClr val="accent6"/>
                </a:solidFill>
              </a:rPr>
              <a:t>no matter how slight, </a:t>
            </a:r>
          </a:p>
          <a:p>
            <a:pPr marL="800100" lvl="1" indent="-342900" algn="just">
              <a:buFont typeface="Arial" panose="020B0604020202020204" pitchFamily="34" charset="0"/>
              <a:buChar char="•"/>
            </a:pPr>
            <a:r>
              <a:rPr lang="en-US" sz="2400" dirty="0">
                <a:solidFill>
                  <a:schemeClr val="accent6"/>
                </a:solidFill>
              </a:rPr>
              <a:t>of the vagina or anus with any body part or object, or </a:t>
            </a:r>
          </a:p>
          <a:p>
            <a:pPr marL="800100" lvl="1" indent="-342900" algn="just">
              <a:buFont typeface="Arial" panose="020B0604020202020204" pitchFamily="34" charset="0"/>
              <a:buChar char="•"/>
            </a:pPr>
            <a:r>
              <a:rPr lang="en-US" sz="2400" dirty="0">
                <a:solidFill>
                  <a:schemeClr val="accent6"/>
                </a:solidFill>
              </a:rPr>
              <a:t>oral penetration by a sex organ of another person, </a:t>
            </a:r>
          </a:p>
          <a:p>
            <a:pPr marL="800100" lvl="1" indent="-342900" algn="just">
              <a:buFont typeface="Arial" panose="020B0604020202020204" pitchFamily="34" charset="0"/>
              <a:buChar char="•"/>
            </a:pPr>
            <a:r>
              <a:rPr lang="en-US" sz="2400" dirty="0">
                <a:solidFill>
                  <a:schemeClr val="accent6"/>
                </a:solidFill>
              </a:rPr>
              <a:t>without the consent of the complainant.</a:t>
            </a:r>
          </a:p>
          <a:p>
            <a:pPr lvl="0" algn="just"/>
            <a:r>
              <a:rPr lang="en-US" sz="2400" b="1" cap="all" dirty="0">
                <a:solidFill>
                  <a:schemeClr val="accent6"/>
                </a:solidFill>
              </a:rPr>
              <a:t>Sodomy</a:t>
            </a:r>
          </a:p>
          <a:p>
            <a:pPr marL="800100" lvl="1" indent="-342900" algn="just">
              <a:buFont typeface="Arial" panose="020B0604020202020204" pitchFamily="34" charset="0"/>
              <a:buChar char="•"/>
            </a:pPr>
            <a:r>
              <a:rPr lang="en-US" sz="2400" dirty="0">
                <a:solidFill>
                  <a:schemeClr val="accent6"/>
                </a:solidFill>
              </a:rPr>
              <a:t>oral or anal sexual intercourse with another person, </a:t>
            </a:r>
          </a:p>
          <a:p>
            <a:pPr marL="800100" lvl="1" indent="-342900" algn="just">
              <a:buFont typeface="Arial" panose="020B0604020202020204" pitchFamily="34" charset="0"/>
              <a:buChar char="•"/>
            </a:pPr>
            <a:r>
              <a:rPr lang="en-US" sz="2400" dirty="0">
                <a:solidFill>
                  <a:schemeClr val="accent6"/>
                </a:solidFill>
              </a:rPr>
              <a:t>forcibly, </a:t>
            </a:r>
          </a:p>
          <a:p>
            <a:pPr marL="800100" lvl="1" indent="-342900" algn="just">
              <a:buFont typeface="Arial" panose="020B0604020202020204" pitchFamily="34" charset="0"/>
              <a:buChar char="•"/>
            </a:pPr>
            <a:r>
              <a:rPr lang="en-US" sz="2400" dirty="0">
                <a:solidFill>
                  <a:schemeClr val="accent6"/>
                </a:solidFill>
              </a:rPr>
              <a:t>and/or against that person’s will (non-consensually), or </a:t>
            </a:r>
          </a:p>
          <a:p>
            <a:pPr marL="800100" lvl="1" indent="-342900" algn="just">
              <a:buFont typeface="Arial" panose="020B0604020202020204" pitchFamily="34" charset="0"/>
              <a:buChar char="•"/>
            </a:pPr>
            <a:r>
              <a:rPr lang="en-US" sz="2400" dirty="0">
                <a:solidFill>
                  <a:schemeClr val="accent6"/>
                </a:solidFill>
              </a:rPr>
              <a:t>not forcibly or against the person’s will in instances in which the complainant is incapable of giving consent because of age or because of temporary or permanent mental or physical incapacity.</a:t>
            </a:r>
          </a:p>
          <a:p>
            <a:pPr marL="800100" lvl="1" indent="-342900" algn="just">
              <a:buFont typeface="Arial" panose="020B0604020202020204" pitchFamily="34" charset="0"/>
              <a:buChar char="•"/>
            </a:pPr>
            <a:endParaRPr lang="en-US" sz="2400" dirty="0">
              <a:solidFill>
                <a:schemeClr val="accent6"/>
              </a:solidFill>
            </a:endParaRPr>
          </a:p>
          <a:p>
            <a:pPr marL="201168" lvl="1" indent="0" algn="just">
              <a:buNone/>
            </a:pPr>
            <a:r>
              <a:rPr lang="en-US" sz="2400" b="1" cap="all" dirty="0">
                <a:solidFill>
                  <a:schemeClr val="accent6"/>
                </a:solidFill>
              </a:rPr>
              <a:t>Sexual Assault with an Object </a:t>
            </a:r>
          </a:p>
          <a:p>
            <a:pPr marL="800100" lvl="1" indent="-342900" algn="just">
              <a:buFont typeface="Arial" panose="020B0604020202020204" pitchFamily="34" charset="0"/>
              <a:buChar char="•"/>
            </a:pPr>
            <a:r>
              <a:rPr lang="en-US" sz="2400" dirty="0">
                <a:solidFill>
                  <a:schemeClr val="accent6"/>
                </a:solidFill>
              </a:rPr>
              <a:t>the use of an object or instrument to penetrate, </a:t>
            </a:r>
          </a:p>
          <a:p>
            <a:pPr marL="800100" lvl="1" indent="-342900" algn="just">
              <a:buFont typeface="Arial" panose="020B0604020202020204" pitchFamily="34" charset="0"/>
              <a:buChar char="•"/>
            </a:pPr>
            <a:r>
              <a:rPr lang="en-US" sz="2400" dirty="0">
                <a:solidFill>
                  <a:schemeClr val="accent6"/>
                </a:solidFill>
              </a:rPr>
              <a:t>however slightly, </a:t>
            </a:r>
          </a:p>
          <a:p>
            <a:pPr marL="800100" lvl="1" indent="-342900" algn="just">
              <a:buFont typeface="Arial" panose="020B0604020202020204" pitchFamily="34" charset="0"/>
              <a:buChar char="•"/>
            </a:pPr>
            <a:r>
              <a:rPr lang="en-US" sz="2400" dirty="0">
                <a:solidFill>
                  <a:schemeClr val="accent6"/>
                </a:solidFill>
              </a:rPr>
              <a:t>the genital or anal opening of the body of another person, </a:t>
            </a:r>
          </a:p>
          <a:p>
            <a:pPr marL="800100" lvl="1" indent="-342900" algn="just">
              <a:buFont typeface="Arial" panose="020B0604020202020204" pitchFamily="34" charset="0"/>
              <a:buChar char="•"/>
            </a:pPr>
            <a:r>
              <a:rPr lang="en-US" sz="2400" dirty="0">
                <a:solidFill>
                  <a:schemeClr val="accent6"/>
                </a:solidFill>
              </a:rPr>
              <a:t>forcibly, </a:t>
            </a:r>
          </a:p>
          <a:p>
            <a:pPr marL="800100" lvl="1" indent="-342900" algn="just">
              <a:buFont typeface="Arial" panose="020B0604020202020204" pitchFamily="34" charset="0"/>
              <a:buChar char="•"/>
            </a:pPr>
            <a:r>
              <a:rPr lang="en-US" sz="2400" dirty="0">
                <a:solidFill>
                  <a:schemeClr val="accent6"/>
                </a:solidFill>
              </a:rPr>
              <a:t>and/or against that person’s will (non-consensually), </a:t>
            </a:r>
          </a:p>
          <a:p>
            <a:pPr marL="800100" lvl="1" indent="-342900" algn="just">
              <a:buFont typeface="Arial" panose="020B0604020202020204" pitchFamily="34" charset="0"/>
              <a:buChar char="•"/>
            </a:pPr>
            <a:r>
              <a:rPr lang="en-US" sz="2400" dirty="0">
                <a:solidFill>
                  <a:schemeClr val="accent6"/>
                </a:solidFill>
              </a:rPr>
              <a:t>or not forcibly or against the person’s will in instances in which the complainant is incapable of giving consent because of age or because of temporary or permanent mental or physical incapacity. </a:t>
            </a:r>
          </a:p>
          <a:p>
            <a:pPr lvl="1" algn="just">
              <a:buFont typeface="Arial" panose="020B0604020202020204" pitchFamily="34" charset="0"/>
              <a:buChar char="•"/>
            </a:pPr>
            <a:endParaRPr lang="en-US" sz="2400" dirty="0">
              <a:solidFill>
                <a:schemeClr val="accent6"/>
              </a:solidFill>
            </a:endParaRPr>
          </a:p>
          <a:p>
            <a:endParaRPr lang="en-US" dirty="0">
              <a:solidFill>
                <a:schemeClr val="accent6"/>
              </a:solidFill>
            </a:endParaRPr>
          </a:p>
        </p:txBody>
      </p:sp>
      <p:sp>
        <p:nvSpPr>
          <p:cNvPr id="4" name="Footer Placeholder 3">
            <a:extLst>
              <a:ext uri="{FF2B5EF4-FFF2-40B4-BE49-F238E27FC236}">
                <a16:creationId xmlns:a16="http://schemas.microsoft.com/office/drawing/2014/main" id="{7A634F16-CA43-4446-A425-AD9647A411E8}"/>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1A6B8A90-1E96-4D50-894D-D9F13DE581DA}"/>
              </a:ext>
            </a:extLst>
          </p:cNvPr>
          <p:cNvSpPr>
            <a:spLocks noGrp="1"/>
          </p:cNvSpPr>
          <p:nvPr>
            <p:ph type="sldNum" sz="quarter" idx="12"/>
          </p:nvPr>
        </p:nvSpPr>
        <p:spPr>
          <a:xfrm>
            <a:off x="10349297" y="6459784"/>
            <a:ext cx="1312025" cy="365125"/>
          </a:xfrm>
        </p:spPr>
        <p:txBody>
          <a:bodyPr/>
          <a:lstStyle/>
          <a:p>
            <a:fld id="{CB2A5A4C-EB55-4870-972B-8DA361DD722D}" type="slidenum">
              <a:rPr lang="en-US" smtClean="0"/>
              <a:t>12</a:t>
            </a:fld>
            <a:endParaRPr lang="en-US" dirty="0"/>
          </a:p>
        </p:txBody>
      </p:sp>
    </p:spTree>
    <p:extLst>
      <p:ext uri="{BB962C8B-B14F-4D97-AF65-F5344CB8AC3E}">
        <p14:creationId xmlns:p14="http://schemas.microsoft.com/office/powerpoint/2010/main" val="311577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185" y="685799"/>
            <a:ext cx="3273880" cy="2286000"/>
          </a:xfrm>
        </p:spPr>
        <p:txBody>
          <a:bodyPr>
            <a:normAutofit fontScale="90000"/>
          </a:bodyPr>
          <a:lstStyle/>
          <a:p>
            <a:r>
              <a:rPr lang="en-US" sz="4000" cap="all" dirty="0"/>
              <a:t>How do the regulations define consent?</a:t>
            </a:r>
            <a:br>
              <a:rPr lang="en-US" dirty="0"/>
            </a:br>
            <a:endParaRPr lang="en-US" dirty="0"/>
          </a:p>
        </p:txBody>
      </p:sp>
      <p:sp>
        <p:nvSpPr>
          <p:cNvPr id="6" name="Text Placeholder 5"/>
          <p:cNvSpPr>
            <a:spLocks noGrp="1"/>
          </p:cNvSpPr>
          <p:nvPr>
            <p:ph type="body" sz="half" idx="2"/>
          </p:nvPr>
        </p:nvSpPr>
        <p:spPr>
          <a:xfrm>
            <a:off x="547005" y="2547257"/>
            <a:ext cx="2857501" cy="3960797"/>
          </a:xfrm>
        </p:spPr>
        <p:txBody>
          <a:bodyPr>
            <a:normAutofit/>
          </a:bodyPr>
          <a:lstStyle/>
          <a:p>
            <a:pPr algn="just"/>
            <a:r>
              <a:rPr lang="en-US" b="1" dirty="0">
                <a:latin typeface="+mj-lt"/>
              </a:rPr>
              <a:t>They do not. </a:t>
            </a:r>
          </a:p>
          <a:p>
            <a:pPr algn="just"/>
            <a:r>
              <a:rPr lang="en-US" dirty="0">
                <a:latin typeface="+mj-lt"/>
              </a:rPr>
              <a:t>“The Department believes that the definition of what constitutes consent for purposes of sexual assault within a recipient’s educational community is a matter </a:t>
            </a:r>
            <a:r>
              <a:rPr lang="en-US" b="1" dirty="0">
                <a:latin typeface="+mj-lt"/>
              </a:rPr>
              <a:t>best left to the discretion of recipients,</a:t>
            </a:r>
            <a:r>
              <a:rPr lang="en-US" dirty="0">
                <a:latin typeface="+mj-lt"/>
              </a:rPr>
              <a:t> many of whom are under State law requirements to apply particular definitions of consent for purposes of campus sexual misconduct policies.” </a:t>
            </a:r>
          </a:p>
          <a:p>
            <a:pPr algn="just"/>
            <a:endParaRPr lang="en-US" dirty="0">
              <a:latin typeface="+mj-lt"/>
            </a:endParaRPr>
          </a:p>
          <a:p>
            <a:pPr algn="just"/>
            <a:r>
              <a:rPr lang="en-US" dirty="0">
                <a:latin typeface="+mj-lt"/>
              </a:rPr>
              <a:t>p. 363</a:t>
            </a:r>
          </a:p>
          <a:p>
            <a:endParaRPr lang="en-US" dirty="0"/>
          </a:p>
        </p:txBody>
      </p:sp>
      <p:pic>
        <p:nvPicPr>
          <p:cNvPr id="7" name="Picture 6" descr="Man scratching head staring at wall full of question mark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7698" y="1311215"/>
            <a:ext cx="6833276" cy="3966182"/>
          </a:xfrm>
          <a:prstGeom prst="rect">
            <a:avLst/>
          </a:prstGeom>
        </p:spPr>
      </p:pic>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13</a:t>
            </a:fld>
            <a:endParaRPr lang="en-US"/>
          </a:p>
        </p:txBody>
      </p:sp>
    </p:spTree>
    <p:extLst>
      <p:ext uri="{BB962C8B-B14F-4D97-AF65-F5344CB8AC3E}">
        <p14:creationId xmlns:p14="http://schemas.microsoft.com/office/powerpoint/2010/main" val="1557678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FA138-EEA1-48F8-8233-F4438218D65A}"/>
              </a:ext>
            </a:extLst>
          </p:cNvPr>
          <p:cNvSpPr>
            <a:spLocks noGrp="1"/>
          </p:cNvSpPr>
          <p:nvPr>
            <p:ph type="title"/>
          </p:nvPr>
        </p:nvSpPr>
        <p:spPr>
          <a:xfrm>
            <a:off x="514351" y="635019"/>
            <a:ext cx="3200400" cy="2286000"/>
          </a:xfrm>
        </p:spPr>
        <p:txBody>
          <a:bodyPr>
            <a:normAutofit fontScale="90000"/>
          </a:bodyPr>
          <a:lstStyle/>
          <a:p>
            <a:r>
              <a:rPr lang="en-US" sz="4000" dirty="0"/>
              <a:t>FONDLING, INCEST &amp; STATUATORY RAPE</a:t>
            </a:r>
            <a:br>
              <a:rPr lang="en-US" sz="3200" dirty="0"/>
            </a:br>
            <a:endParaRPr lang="en-US" sz="3200" dirty="0"/>
          </a:p>
        </p:txBody>
      </p:sp>
      <p:sp>
        <p:nvSpPr>
          <p:cNvPr id="6" name="Text Placeholder 5"/>
          <p:cNvSpPr>
            <a:spLocks noGrp="1"/>
          </p:cNvSpPr>
          <p:nvPr>
            <p:ph type="body" sz="half" idx="2"/>
          </p:nvPr>
        </p:nvSpPr>
        <p:spPr>
          <a:xfrm>
            <a:off x="522515" y="2473778"/>
            <a:ext cx="2857500" cy="3976007"/>
          </a:xfrm>
        </p:spPr>
        <p:txBody>
          <a:bodyPr>
            <a:normAutofit lnSpcReduction="10000"/>
          </a:bodyPr>
          <a:lstStyle/>
          <a:p>
            <a:r>
              <a:rPr lang="en-US" dirty="0">
                <a:latin typeface="+mj-lt"/>
              </a:rPr>
              <a:t>Hypo:</a:t>
            </a:r>
          </a:p>
          <a:p>
            <a:pPr algn="just"/>
            <a:r>
              <a:rPr lang="en-US" dirty="0">
                <a:latin typeface="+mj-lt"/>
              </a:rPr>
              <a:t>Marcus and Wendy are first year students and play on the school’s men and women’s soccer teams. The teams often travel together to away games. After an evening game in Tampa, the teams load onto the bus to head home. Marcus asks to sit next to Wendy and they talk about their games and how they both played. Its late and Wendy nods off. Wendy wakes up and feels Marcus’ hand on her inner, upper thigh. She quickly removes his hand and moves to another seat. </a:t>
            </a:r>
          </a:p>
          <a:p>
            <a:pPr algn="just"/>
            <a:r>
              <a:rPr lang="en-US" b="1" dirty="0">
                <a:latin typeface="+mj-lt"/>
              </a:rPr>
              <a:t>Quiz 5: </a:t>
            </a:r>
            <a:r>
              <a:rPr lang="en-US" dirty="0">
                <a:latin typeface="+mj-lt"/>
              </a:rPr>
              <a:t>Does this constitute fondling?</a:t>
            </a:r>
          </a:p>
          <a:p>
            <a:pPr algn="just"/>
            <a:endParaRPr lang="en-US" dirty="0"/>
          </a:p>
        </p:txBody>
      </p:sp>
      <p:sp>
        <p:nvSpPr>
          <p:cNvPr id="3" name="Content Placeholder 2">
            <a:extLst>
              <a:ext uri="{FF2B5EF4-FFF2-40B4-BE49-F238E27FC236}">
                <a16:creationId xmlns:a16="http://schemas.microsoft.com/office/drawing/2014/main" id="{20DCA945-9DD7-4948-ABC6-D89061814A7D}"/>
              </a:ext>
            </a:extLst>
          </p:cNvPr>
          <p:cNvSpPr>
            <a:spLocks noGrp="1"/>
          </p:cNvSpPr>
          <p:nvPr>
            <p:ph idx="1"/>
          </p:nvPr>
        </p:nvSpPr>
        <p:spPr>
          <a:xfrm>
            <a:off x="4988379" y="342901"/>
            <a:ext cx="7037613" cy="6041570"/>
          </a:xfrm>
        </p:spPr>
        <p:txBody>
          <a:bodyPr>
            <a:normAutofit lnSpcReduction="10000"/>
          </a:bodyPr>
          <a:lstStyle/>
          <a:p>
            <a:pPr marL="0">
              <a:lnSpc>
                <a:spcPct val="100000"/>
              </a:lnSpc>
              <a:buNone/>
            </a:pPr>
            <a:r>
              <a:rPr lang="en-US" b="1" dirty="0">
                <a:solidFill>
                  <a:schemeClr val="accent6"/>
                </a:solidFill>
              </a:rPr>
              <a:t>FONDLING</a:t>
            </a:r>
          </a:p>
          <a:p>
            <a:pPr lvl="1">
              <a:lnSpc>
                <a:spcPct val="100000"/>
              </a:lnSpc>
              <a:buFont typeface="Arial" panose="020B0604020202020204" pitchFamily="34" charset="0"/>
              <a:buChar char="•"/>
            </a:pPr>
            <a:r>
              <a:rPr lang="en-US" sz="2000" dirty="0">
                <a:solidFill>
                  <a:schemeClr val="accent6"/>
                </a:solidFill>
              </a:rPr>
              <a:t>the touching of the private body parts of another person, </a:t>
            </a:r>
          </a:p>
          <a:p>
            <a:pPr lvl="1">
              <a:lnSpc>
                <a:spcPct val="100000"/>
              </a:lnSpc>
              <a:buFont typeface="Arial" panose="020B0604020202020204" pitchFamily="34" charset="0"/>
              <a:buChar char="•"/>
            </a:pPr>
            <a:r>
              <a:rPr lang="en-US" sz="2000" dirty="0">
                <a:solidFill>
                  <a:schemeClr val="accent6"/>
                </a:solidFill>
              </a:rPr>
              <a:t>for the purpose of sexual gratification, </a:t>
            </a:r>
          </a:p>
          <a:p>
            <a:pPr lvl="1">
              <a:lnSpc>
                <a:spcPct val="100000"/>
              </a:lnSpc>
              <a:buFont typeface="Arial" panose="020B0604020202020204" pitchFamily="34" charset="0"/>
              <a:buChar char="•"/>
            </a:pPr>
            <a:r>
              <a:rPr lang="en-US" sz="2000" dirty="0">
                <a:solidFill>
                  <a:schemeClr val="accent6"/>
                </a:solidFill>
              </a:rPr>
              <a:t>forcibly, </a:t>
            </a:r>
          </a:p>
          <a:p>
            <a:pPr lvl="1">
              <a:lnSpc>
                <a:spcPct val="100000"/>
              </a:lnSpc>
              <a:buFont typeface="Arial" panose="020B0604020202020204" pitchFamily="34" charset="0"/>
              <a:buChar char="•"/>
            </a:pPr>
            <a:r>
              <a:rPr lang="en-US" sz="2000" dirty="0">
                <a:solidFill>
                  <a:schemeClr val="accent6"/>
                </a:solidFill>
              </a:rPr>
              <a:t>and/or against that person’s will (non-consensually), or not forcibly or against the person’s will in instances in which the complainant is incapable of giving consent because of age or because of temporary or permanent mental or physical incapacity.</a:t>
            </a:r>
          </a:p>
          <a:p>
            <a:pPr marL="0" indent="0">
              <a:buNone/>
            </a:pPr>
            <a:r>
              <a:rPr lang="en-US" b="1" cap="all" dirty="0">
                <a:solidFill>
                  <a:schemeClr val="accent6"/>
                </a:solidFill>
              </a:rPr>
              <a:t>Incest</a:t>
            </a:r>
          </a:p>
          <a:p>
            <a:pPr lvl="1">
              <a:buFont typeface="Arial" panose="020B0604020202020204" pitchFamily="34" charset="0"/>
              <a:buChar char="•"/>
            </a:pPr>
            <a:r>
              <a:rPr lang="en-US" sz="2000" dirty="0">
                <a:solidFill>
                  <a:schemeClr val="accent6"/>
                </a:solidFill>
              </a:rPr>
              <a:t>non-forcible sexual intercourse, </a:t>
            </a:r>
          </a:p>
          <a:p>
            <a:pPr lvl="1">
              <a:buFont typeface="Arial" panose="020B0604020202020204" pitchFamily="34" charset="0"/>
              <a:buChar char="•"/>
            </a:pPr>
            <a:r>
              <a:rPr lang="en-US" sz="2000" dirty="0">
                <a:solidFill>
                  <a:schemeClr val="accent6"/>
                </a:solidFill>
              </a:rPr>
              <a:t>between persons who are related to each other, </a:t>
            </a:r>
          </a:p>
          <a:p>
            <a:pPr lvl="1">
              <a:buFont typeface="Arial" panose="020B0604020202020204" pitchFamily="34" charset="0"/>
              <a:buChar char="•"/>
            </a:pPr>
            <a:r>
              <a:rPr lang="en-US" sz="2000" dirty="0">
                <a:solidFill>
                  <a:schemeClr val="accent6"/>
                </a:solidFill>
              </a:rPr>
              <a:t>within the degrees wherein marriage is prohibited by Florida law. </a:t>
            </a:r>
          </a:p>
          <a:p>
            <a:pPr marL="0" indent="0">
              <a:buNone/>
            </a:pPr>
            <a:r>
              <a:rPr lang="en-US" b="1" cap="all" dirty="0">
                <a:solidFill>
                  <a:schemeClr val="accent6"/>
                </a:solidFill>
              </a:rPr>
              <a:t>Statutory Rape</a:t>
            </a:r>
          </a:p>
          <a:p>
            <a:pPr lvl="1">
              <a:buFont typeface="Arial" panose="020B0604020202020204" pitchFamily="34" charset="0"/>
              <a:buChar char="•"/>
            </a:pPr>
            <a:r>
              <a:rPr lang="en-US" sz="2000" dirty="0">
                <a:solidFill>
                  <a:schemeClr val="accent6"/>
                </a:solidFill>
              </a:rPr>
              <a:t>non-forcible sexual intercourse,</a:t>
            </a:r>
          </a:p>
          <a:p>
            <a:pPr lvl="1">
              <a:buFont typeface="Arial" panose="020B0604020202020204" pitchFamily="34" charset="0"/>
              <a:buChar char="•"/>
            </a:pPr>
            <a:r>
              <a:rPr lang="en-US" sz="2000" dirty="0">
                <a:solidFill>
                  <a:schemeClr val="accent6"/>
                </a:solidFill>
              </a:rPr>
              <a:t>with a person who is under the statutory age of consent of 18.</a:t>
            </a:r>
          </a:p>
          <a:p>
            <a:endParaRPr lang="en-US" sz="1600" dirty="0">
              <a:solidFill>
                <a:schemeClr val="accent6"/>
              </a:solidFill>
            </a:endParaRPr>
          </a:p>
        </p:txBody>
      </p:sp>
      <p:sp>
        <p:nvSpPr>
          <p:cNvPr id="4" name="Footer Placeholder 3">
            <a:extLst>
              <a:ext uri="{FF2B5EF4-FFF2-40B4-BE49-F238E27FC236}">
                <a16:creationId xmlns:a16="http://schemas.microsoft.com/office/drawing/2014/main" id="{5A607F8F-4EE6-4FF7-A164-4E778EAE9EA4}"/>
              </a:ext>
            </a:extLst>
          </p:cNvPr>
          <p:cNvSpPr>
            <a:spLocks noGrp="1"/>
          </p:cNvSpPr>
          <p:nvPr>
            <p:ph type="ftr" sz="quarter" idx="11"/>
          </p:nvPr>
        </p:nvSpPr>
        <p:spPr/>
        <p:txBody>
          <a:bodyPr/>
          <a:lstStyle/>
          <a:p>
            <a:r>
              <a:rPr lang="en-US" dirty="0"/>
              <a:t>©Aequitas Counsel 2020 All Rights Reserved</a:t>
            </a:r>
          </a:p>
        </p:txBody>
      </p:sp>
      <p:sp>
        <p:nvSpPr>
          <p:cNvPr id="5" name="Slide Number Placeholder 4">
            <a:extLst>
              <a:ext uri="{FF2B5EF4-FFF2-40B4-BE49-F238E27FC236}">
                <a16:creationId xmlns:a16="http://schemas.microsoft.com/office/drawing/2014/main" id="{C09DD0E6-1D3E-4B46-A9F9-68F2ECE1E09A}"/>
              </a:ext>
            </a:extLst>
          </p:cNvPr>
          <p:cNvSpPr>
            <a:spLocks noGrp="1"/>
          </p:cNvSpPr>
          <p:nvPr>
            <p:ph type="sldNum" sz="quarter" idx="12"/>
          </p:nvPr>
        </p:nvSpPr>
        <p:spPr>
          <a:xfrm>
            <a:off x="10066415" y="6384471"/>
            <a:ext cx="1312025" cy="365125"/>
          </a:xfrm>
        </p:spPr>
        <p:txBody>
          <a:bodyPr/>
          <a:lstStyle/>
          <a:p>
            <a:fld id="{CB2A5A4C-EB55-4870-972B-8DA361DD722D}" type="slidenum">
              <a:rPr lang="en-US" smtClean="0"/>
              <a:t>14</a:t>
            </a:fld>
            <a:endParaRPr lang="en-US" dirty="0"/>
          </a:p>
        </p:txBody>
      </p:sp>
    </p:spTree>
    <p:extLst>
      <p:ext uri="{BB962C8B-B14F-4D97-AF65-F5344CB8AC3E}">
        <p14:creationId xmlns:p14="http://schemas.microsoft.com/office/powerpoint/2010/main" val="51940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184" y="1010514"/>
            <a:ext cx="3396343" cy="2286000"/>
          </a:xfrm>
        </p:spPr>
        <p:txBody>
          <a:bodyPr>
            <a:normAutofit fontScale="90000"/>
          </a:bodyPr>
          <a:lstStyle/>
          <a:p>
            <a:r>
              <a:rPr lang="en-US" sz="4000" dirty="0"/>
              <a:t>DATING VIOLENCE &amp; DOMESTIC VIOLENCE</a:t>
            </a:r>
            <a:br>
              <a:rPr lang="en-US" sz="3200" dirty="0"/>
            </a:br>
            <a:br>
              <a:rPr lang="en-US" sz="3200" dirty="0"/>
            </a:br>
            <a:endParaRPr lang="en-US" sz="3200" dirty="0"/>
          </a:p>
        </p:txBody>
      </p:sp>
      <p:sp>
        <p:nvSpPr>
          <p:cNvPr id="6" name="Text Placeholder 5"/>
          <p:cNvSpPr>
            <a:spLocks noGrp="1"/>
          </p:cNvSpPr>
          <p:nvPr>
            <p:ph type="body" sz="half" idx="2"/>
          </p:nvPr>
        </p:nvSpPr>
        <p:spPr>
          <a:xfrm>
            <a:off x="514350" y="2490107"/>
            <a:ext cx="2988129" cy="4286249"/>
          </a:xfrm>
        </p:spPr>
        <p:txBody>
          <a:bodyPr>
            <a:normAutofit fontScale="92500" lnSpcReduction="20000"/>
          </a:bodyPr>
          <a:lstStyle/>
          <a:p>
            <a:r>
              <a:rPr lang="en-US" dirty="0">
                <a:latin typeface="+mj-lt"/>
              </a:rPr>
              <a:t>Hypo:</a:t>
            </a:r>
          </a:p>
          <a:p>
            <a:pPr algn="just"/>
            <a:r>
              <a:rPr lang="en-US" dirty="0">
                <a:latin typeface="+mj-lt"/>
              </a:rPr>
              <a:t>Terrance and Sam have been hanging out for about 3 weeks. They have hooked up twice in that time, during which they kissed and touched one another’s genitals (consensually). After their second hook up, Terrance decides that Sam is too needy and breaks its off. </a:t>
            </a:r>
          </a:p>
          <a:p>
            <a:pPr algn="just"/>
            <a:r>
              <a:rPr lang="en-US" dirty="0">
                <a:latin typeface="+mj-lt"/>
              </a:rPr>
              <a:t>Six weeks later, Terrance is at a small party and sees Sam. Sam gives Terrance the cold shoulder. They both have a few beers with friends and Terrance asks Sam if he wants to walk back to his dorm room. Sam agrees. On the walk, they get into an argument about their break-up. </a:t>
            </a:r>
          </a:p>
          <a:p>
            <a:pPr algn="just"/>
            <a:r>
              <a:rPr lang="en-US" dirty="0">
                <a:latin typeface="+mj-lt"/>
              </a:rPr>
              <a:t>Terrance calls Sam a needy idiot, Sam punches Terrance in the stomach and walks away, leaving Terrance on the ground, gasping for air.</a:t>
            </a:r>
          </a:p>
          <a:p>
            <a:pPr algn="just"/>
            <a:r>
              <a:rPr lang="en-US" b="1" dirty="0">
                <a:latin typeface="+mj-lt"/>
              </a:rPr>
              <a:t>Quiz 6: </a:t>
            </a:r>
            <a:r>
              <a:rPr lang="en-US" dirty="0">
                <a:latin typeface="+mj-lt"/>
              </a:rPr>
              <a:t>Does this constitute dating or domestic violence?</a:t>
            </a:r>
          </a:p>
          <a:p>
            <a:pPr algn="just"/>
            <a:endParaRPr lang="en-US" dirty="0"/>
          </a:p>
        </p:txBody>
      </p:sp>
      <p:sp>
        <p:nvSpPr>
          <p:cNvPr id="3" name="Content Placeholder 2"/>
          <p:cNvSpPr>
            <a:spLocks noGrp="1"/>
          </p:cNvSpPr>
          <p:nvPr>
            <p:ph idx="1"/>
          </p:nvPr>
        </p:nvSpPr>
        <p:spPr>
          <a:xfrm>
            <a:off x="4489792" y="161427"/>
            <a:ext cx="7306874" cy="6322850"/>
          </a:xfrm>
        </p:spPr>
        <p:txBody>
          <a:bodyPr>
            <a:noAutofit/>
          </a:bodyPr>
          <a:lstStyle/>
          <a:p>
            <a:pPr marL="0" algn="just">
              <a:buNone/>
            </a:pPr>
            <a:r>
              <a:rPr lang="en-US" sz="1600" b="1" dirty="0">
                <a:solidFill>
                  <a:schemeClr val="accent6"/>
                </a:solidFill>
              </a:rPr>
              <a:t>DATING VIOLENCE</a:t>
            </a:r>
          </a:p>
          <a:p>
            <a:pPr algn="just">
              <a:buFont typeface="Arial" panose="020B0604020202020204" pitchFamily="34" charset="0"/>
              <a:buChar char="•"/>
            </a:pPr>
            <a:r>
              <a:rPr lang="en-US" sz="1600" dirty="0">
                <a:solidFill>
                  <a:schemeClr val="accent6"/>
                </a:solidFill>
              </a:rPr>
              <a:t>violence</a:t>
            </a:r>
          </a:p>
          <a:p>
            <a:pPr algn="just">
              <a:buFont typeface="Arial" panose="020B0604020202020204" pitchFamily="34" charset="0"/>
              <a:buChar char="•"/>
            </a:pPr>
            <a:r>
              <a:rPr lang="en-US" sz="1600" dirty="0">
                <a:solidFill>
                  <a:schemeClr val="accent6"/>
                </a:solidFill>
              </a:rPr>
              <a:t>on the basis of sex</a:t>
            </a:r>
          </a:p>
          <a:p>
            <a:pPr algn="just">
              <a:buFont typeface="Arial" panose="020B0604020202020204" pitchFamily="34" charset="0"/>
              <a:buChar char="•"/>
            </a:pPr>
            <a:r>
              <a:rPr lang="en-US" sz="1600" dirty="0">
                <a:solidFill>
                  <a:schemeClr val="accent6"/>
                </a:solidFill>
              </a:rPr>
              <a:t>committed by a person who is in or has been in a social relationship of a romantic or intimate nature with the complainant. </a:t>
            </a:r>
          </a:p>
          <a:p>
            <a:pPr marL="806958" lvl="1" indent="-514350" algn="just">
              <a:buFont typeface="+mj-lt"/>
              <a:buAutoNum type="romanLcPeriod"/>
            </a:pPr>
            <a:r>
              <a:rPr lang="en-US" sz="1200" dirty="0">
                <a:solidFill>
                  <a:schemeClr val="accent6"/>
                </a:solidFill>
              </a:rPr>
              <a:t>The existence of such a relationship shall be determined based on the complainant’s statement and with consideration of the length of the relationship, the type of relationship, and the frequency of interaction between the persons involved in the relationship. For the purposes of this definition—</a:t>
            </a:r>
          </a:p>
          <a:p>
            <a:pPr marL="806958" lvl="1" indent="-514350" algn="just">
              <a:buFont typeface="+mj-lt"/>
              <a:buAutoNum type="romanLcPeriod"/>
            </a:pPr>
            <a:r>
              <a:rPr lang="en-US" sz="1200" dirty="0">
                <a:solidFill>
                  <a:schemeClr val="accent6"/>
                </a:solidFill>
              </a:rPr>
              <a:t>Dating violence includes, but is not limited to, sexual or physical abuse or the threat of such abuse.</a:t>
            </a:r>
          </a:p>
          <a:p>
            <a:pPr marL="806958" lvl="1" indent="-514350" algn="just">
              <a:buFont typeface="+mj-lt"/>
              <a:buAutoNum type="romanLcPeriod"/>
            </a:pPr>
            <a:r>
              <a:rPr lang="en-US" sz="1200" dirty="0">
                <a:solidFill>
                  <a:schemeClr val="accent6"/>
                </a:solidFill>
              </a:rPr>
              <a:t>Dating violence does not include acts covered under the definition of domestic violence.</a:t>
            </a:r>
          </a:p>
          <a:p>
            <a:pPr marL="0" indent="0" algn="just">
              <a:buNone/>
            </a:pPr>
            <a:r>
              <a:rPr lang="en-US" sz="1600" b="1" dirty="0">
                <a:solidFill>
                  <a:schemeClr val="accent6"/>
                </a:solidFill>
              </a:rPr>
              <a:t>DOMESTIC VIOLENCE</a:t>
            </a:r>
          </a:p>
          <a:p>
            <a:pPr algn="just">
              <a:buFont typeface="Arial" panose="020B0604020202020204" pitchFamily="34" charset="0"/>
              <a:buChar char="•"/>
            </a:pPr>
            <a:r>
              <a:rPr lang="en-US" sz="1600" dirty="0">
                <a:solidFill>
                  <a:schemeClr val="accent6"/>
                </a:solidFill>
              </a:rPr>
              <a:t>violence</a:t>
            </a:r>
          </a:p>
          <a:p>
            <a:pPr algn="just">
              <a:buFont typeface="Arial" panose="020B0604020202020204" pitchFamily="34" charset="0"/>
              <a:buChar char="•"/>
            </a:pPr>
            <a:r>
              <a:rPr lang="en-US" sz="1600" dirty="0">
                <a:solidFill>
                  <a:schemeClr val="accent6"/>
                </a:solidFill>
              </a:rPr>
              <a:t>on the basis of sex</a:t>
            </a:r>
          </a:p>
          <a:p>
            <a:pPr algn="just">
              <a:buFont typeface="Arial" panose="020B0604020202020204" pitchFamily="34" charset="0"/>
              <a:buChar char="•"/>
            </a:pPr>
            <a:r>
              <a:rPr lang="en-US" sz="1600" dirty="0">
                <a:solidFill>
                  <a:schemeClr val="accent6"/>
                </a:solidFill>
              </a:rPr>
              <a:t>committed by </a:t>
            </a:r>
          </a:p>
          <a:p>
            <a:pPr marL="806958" lvl="1" indent="-514350" algn="just">
              <a:buFont typeface="+mj-lt"/>
              <a:buAutoNum type="romanLcPeriod"/>
            </a:pPr>
            <a:r>
              <a:rPr lang="en-US" sz="1200" dirty="0">
                <a:solidFill>
                  <a:schemeClr val="accent6"/>
                </a:solidFill>
              </a:rPr>
              <a:t>a current or former spouse or intimate partner of the complainant,</a:t>
            </a:r>
          </a:p>
          <a:p>
            <a:pPr marL="806958" lvl="1" indent="-514350" algn="just">
              <a:buFont typeface="+mj-lt"/>
              <a:buAutoNum type="romanLcPeriod"/>
            </a:pPr>
            <a:r>
              <a:rPr lang="en-US" sz="1200" dirty="0">
                <a:solidFill>
                  <a:schemeClr val="accent6"/>
                </a:solidFill>
              </a:rPr>
              <a:t>a person with whom the Complainant shares a child in common, </a:t>
            </a:r>
          </a:p>
          <a:p>
            <a:pPr marL="806958" lvl="1" indent="-514350" algn="just">
              <a:buFont typeface="+mj-lt"/>
              <a:buAutoNum type="romanLcPeriod"/>
            </a:pPr>
            <a:r>
              <a:rPr lang="en-US" sz="1200" dirty="0">
                <a:solidFill>
                  <a:schemeClr val="accent6"/>
                </a:solidFill>
              </a:rPr>
              <a:t>a person who is cohabitating with, or has cohabitated with, the complainant as a spouse or intimate partner, or</a:t>
            </a:r>
          </a:p>
          <a:p>
            <a:pPr marL="806958" lvl="1" indent="-514350" algn="just">
              <a:buFont typeface="+mj-lt"/>
              <a:buAutoNum type="romanLcPeriod"/>
            </a:pPr>
            <a:r>
              <a:rPr lang="en-US" sz="1200" dirty="0">
                <a:solidFill>
                  <a:schemeClr val="accent6"/>
                </a:solidFill>
              </a:rPr>
              <a:t>a person similarly situated to a spouse of the complainant under the domestic or family violence laws of Florida, or</a:t>
            </a:r>
          </a:p>
          <a:p>
            <a:pPr marL="806958" lvl="1" indent="-514350" algn="just">
              <a:buFont typeface="+mj-lt"/>
              <a:buAutoNum type="romanLcPeriod"/>
            </a:pPr>
            <a:r>
              <a:rPr lang="en-US" sz="1200" dirty="0">
                <a:solidFill>
                  <a:schemeClr val="accent6"/>
                </a:solidFill>
              </a:rPr>
              <a:t>any other person against an adult or youth complainant who is protected from that person’s acts under the domestic or family violence laws of Florida.</a:t>
            </a:r>
          </a:p>
          <a:p>
            <a:pPr algn="just"/>
            <a:endParaRPr lang="en-US" sz="1200" dirty="0">
              <a:solidFill>
                <a:schemeClr val="accent6"/>
              </a:solidFill>
              <a:latin typeface="+mj-lt"/>
            </a:endParaRPr>
          </a:p>
        </p:txBody>
      </p:sp>
      <p:sp>
        <p:nvSpPr>
          <p:cNvPr id="4" name="Footer Placeholder 3"/>
          <p:cNvSpPr>
            <a:spLocks noGrp="1"/>
          </p:cNvSpPr>
          <p:nvPr>
            <p:ph type="ftr" sz="quarter" idx="11"/>
          </p:nvPr>
        </p:nvSpPr>
        <p:spPr/>
        <p:txBody>
          <a:bodyPr/>
          <a:lstStyle/>
          <a:p>
            <a:r>
              <a:rPr lang="en-US"/>
              <a:t>©Aequitas Counsel 2020 All Rights Reserved</a:t>
            </a:r>
            <a:endParaRPr lang="en-US" dirty="0"/>
          </a:p>
        </p:txBody>
      </p:sp>
      <p:sp>
        <p:nvSpPr>
          <p:cNvPr id="5" name="Slide Number Placeholder 4"/>
          <p:cNvSpPr>
            <a:spLocks noGrp="1"/>
          </p:cNvSpPr>
          <p:nvPr>
            <p:ph type="sldNum" sz="quarter" idx="12"/>
          </p:nvPr>
        </p:nvSpPr>
        <p:spPr/>
        <p:txBody>
          <a:bodyPr/>
          <a:lstStyle/>
          <a:p>
            <a:fld id="{CB2A5A4C-EB55-4870-972B-8DA361DD722D}" type="slidenum">
              <a:rPr lang="en-US" smtClean="0"/>
              <a:t>15</a:t>
            </a:fld>
            <a:endParaRPr lang="en-US"/>
          </a:p>
        </p:txBody>
      </p:sp>
    </p:spTree>
    <p:extLst>
      <p:ext uri="{BB962C8B-B14F-4D97-AF65-F5344CB8AC3E}">
        <p14:creationId xmlns:p14="http://schemas.microsoft.com/office/powerpoint/2010/main" val="4237867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186" y="537209"/>
            <a:ext cx="3209453" cy="2257483"/>
          </a:xfrm>
        </p:spPr>
        <p:txBody>
          <a:bodyPr>
            <a:normAutofit fontScale="90000"/>
          </a:bodyPr>
          <a:lstStyle/>
          <a:p>
            <a:r>
              <a:rPr lang="en-US" sz="4000" dirty="0"/>
              <a:t>STALKING</a:t>
            </a:r>
            <a:br>
              <a:rPr lang="en-US" dirty="0"/>
            </a:br>
            <a:br>
              <a:rPr lang="en-US" dirty="0"/>
            </a:br>
            <a:br>
              <a:rPr lang="en-US" dirty="0"/>
            </a:br>
            <a:br>
              <a:rPr lang="en-US" dirty="0"/>
            </a:br>
            <a:endParaRPr lang="en-US" dirty="0"/>
          </a:p>
        </p:txBody>
      </p:sp>
      <p:sp>
        <p:nvSpPr>
          <p:cNvPr id="6" name="Text Placeholder 5"/>
          <p:cNvSpPr>
            <a:spLocks noGrp="1"/>
          </p:cNvSpPr>
          <p:nvPr>
            <p:ph type="body" sz="half" idx="2"/>
          </p:nvPr>
        </p:nvSpPr>
        <p:spPr>
          <a:xfrm>
            <a:off x="498023" y="1325880"/>
            <a:ext cx="3217616" cy="5321808"/>
          </a:xfrm>
        </p:spPr>
        <p:txBody>
          <a:bodyPr>
            <a:normAutofit fontScale="70000" lnSpcReduction="20000"/>
          </a:bodyPr>
          <a:lstStyle/>
          <a:p>
            <a:pPr algn="just"/>
            <a:r>
              <a:rPr lang="en-US" sz="2000" dirty="0">
                <a:latin typeface="+mj-lt"/>
              </a:rPr>
              <a:t>Hypo:</a:t>
            </a:r>
          </a:p>
          <a:p>
            <a:pPr algn="just"/>
            <a:r>
              <a:rPr lang="en-US" sz="2000" dirty="0">
                <a:latin typeface="+mj-lt"/>
              </a:rPr>
              <a:t>Erin and Dominique were friends with benefits. </a:t>
            </a:r>
            <a:r>
              <a:rPr lang="en-US" sz="2000" dirty="0"/>
              <a:t>Dominique</a:t>
            </a:r>
            <a:r>
              <a:rPr lang="en-US" sz="2000" dirty="0">
                <a:latin typeface="+mj-lt"/>
              </a:rPr>
              <a:t> wanted a more serious relationship, which caused Erin to break it off. </a:t>
            </a:r>
            <a:r>
              <a:rPr lang="en-US" sz="2000" dirty="0"/>
              <a:t>Dominique </a:t>
            </a:r>
            <a:r>
              <a:rPr lang="en-US" sz="2000" dirty="0">
                <a:latin typeface="+mj-lt"/>
              </a:rPr>
              <a:t>could not move on and texted </a:t>
            </a:r>
            <a:r>
              <a:rPr lang="en-US" sz="2000" dirty="0"/>
              <a:t>Erin</a:t>
            </a:r>
            <a:r>
              <a:rPr lang="en-US" sz="2000" dirty="0">
                <a:latin typeface="+mj-lt"/>
              </a:rPr>
              <a:t> every morning and evening asking her to come back. Erin obtained a no-contact order. Subsequently, </a:t>
            </a:r>
            <a:r>
              <a:rPr lang="en-US" sz="2000" dirty="0"/>
              <a:t>Erin</a:t>
            </a:r>
            <a:r>
              <a:rPr lang="en-US" sz="2000" dirty="0">
                <a:latin typeface="+mj-lt"/>
              </a:rPr>
              <a:t> discovered that their Insta account was being accessed, with postings as if they were from Erin, but they were not. </a:t>
            </a:r>
          </a:p>
          <a:p>
            <a:pPr algn="just"/>
            <a:r>
              <a:rPr lang="en-US" sz="2000" dirty="0">
                <a:latin typeface="+mj-lt"/>
              </a:rPr>
              <a:t>Whoever accessed their Insta account posted a picture of a woman’s breasts, making it look as if Erin had posted a picture of themself, which was not the case. This caused </a:t>
            </a:r>
            <a:r>
              <a:rPr lang="en-US" sz="2000" dirty="0"/>
              <a:t>Erin</a:t>
            </a:r>
            <a:r>
              <a:rPr lang="en-US" sz="2000" dirty="0">
                <a:latin typeface="+mj-lt"/>
              </a:rPr>
              <a:t> considerable embarrassment and social anxiety. </a:t>
            </a:r>
          </a:p>
          <a:p>
            <a:pPr algn="just"/>
            <a:r>
              <a:rPr lang="en-US" sz="2000" dirty="0">
                <a:latin typeface="+mj-lt"/>
              </a:rPr>
              <a:t>They changed their passwords, only to have it happen again. Seeking help from the Title IX Coordinator, </a:t>
            </a:r>
            <a:r>
              <a:rPr lang="en-US" sz="2000" dirty="0"/>
              <a:t>Erin</a:t>
            </a:r>
            <a:r>
              <a:rPr lang="en-US" sz="2000" dirty="0">
                <a:latin typeface="+mj-lt"/>
              </a:rPr>
              <a:t> met with the IT department, which discovered an app on their phone, which was being used to transmit their data to a third party. </a:t>
            </a:r>
          </a:p>
          <a:p>
            <a:pPr algn="just"/>
            <a:r>
              <a:rPr lang="en-US" sz="2000" b="1" dirty="0">
                <a:latin typeface="+mj-lt"/>
              </a:rPr>
              <a:t>Quiz 7: </a:t>
            </a:r>
            <a:r>
              <a:rPr lang="en-US" sz="2000" dirty="0">
                <a:latin typeface="+mj-lt"/>
              </a:rPr>
              <a:t>Does this constitute stalking</a:t>
            </a:r>
            <a:r>
              <a:rPr lang="en-US" sz="1900" dirty="0">
                <a:latin typeface="+mj-lt"/>
              </a:rPr>
              <a:t>?</a:t>
            </a:r>
          </a:p>
        </p:txBody>
      </p:sp>
      <p:sp>
        <p:nvSpPr>
          <p:cNvPr id="3" name="Content Placeholder 2"/>
          <p:cNvSpPr>
            <a:spLocks noGrp="1"/>
          </p:cNvSpPr>
          <p:nvPr>
            <p:ph idx="1"/>
          </p:nvPr>
        </p:nvSpPr>
        <p:spPr>
          <a:xfrm>
            <a:off x="4661807" y="685800"/>
            <a:ext cx="7102928" cy="5796643"/>
          </a:xfrm>
        </p:spPr>
        <p:txBody>
          <a:bodyPr>
            <a:noAutofit/>
          </a:bodyPr>
          <a:lstStyle/>
          <a:p>
            <a:pPr marL="201168" lvl="1" indent="0" algn="just">
              <a:buNone/>
            </a:pPr>
            <a:r>
              <a:rPr lang="en-US" b="1" dirty="0">
                <a:solidFill>
                  <a:schemeClr val="accent6"/>
                </a:solidFill>
              </a:rPr>
              <a:t>STALKING</a:t>
            </a:r>
          </a:p>
          <a:p>
            <a:pPr lvl="1" algn="just">
              <a:buFont typeface="Arial" panose="020B0604020202020204" pitchFamily="34" charset="0"/>
              <a:buChar char="•"/>
            </a:pPr>
            <a:r>
              <a:rPr lang="en-US" dirty="0">
                <a:solidFill>
                  <a:schemeClr val="accent6"/>
                </a:solidFill>
              </a:rPr>
              <a:t>engaging in a course of conduct,</a:t>
            </a:r>
          </a:p>
          <a:p>
            <a:pPr lvl="1" algn="just">
              <a:buFont typeface="Arial" panose="020B0604020202020204" pitchFamily="34" charset="0"/>
              <a:buChar char="•"/>
            </a:pPr>
            <a:r>
              <a:rPr lang="en-US" dirty="0">
                <a:solidFill>
                  <a:schemeClr val="accent6"/>
                </a:solidFill>
              </a:rPr>
              <a:t>on the basis of sex,</a:t>
            </a:r>
          </a:p>
          <a:p>
            <a:pPr lvl="1" algn="just">
              <a:buFont typeface="Arial" panose="020B0604020202020204" pitchFamily="34" charset="0"/>
              <a:buChar char="•"/>
            </a:pPr>
            <a:r>
              <a:rPr lang="en-US" dirty="0">
                <a:solidFill>
                  <a:schemeClr val="accent6"/>
                </a:solidFill>
              </a:rPr>
              <a:t>directed at a specific person, that </a:t>
            </a:r>
          </a:p>
          <a:p>
            <a:pPr marL="989838" lvl="2" indent="-514350" algn="just">
              <a:buFont typeface="+mj-lt"/>
              <a:buAutoNum type="romanLcPeriod"/>
            </a:pPr>
            <a:r>
              <a:rPr lang="en-US" sz="1800" dirty="0">
                <a:solidFill>
                  <a:schemeClr val="accent6"/>
                </a:solidFill>
              </a:rPr>
              <a:t>would cause a reasonable person to fear for the person’s safety, or </a:t>
            </a:r>
          </a:p>
          <a:p>
            <a:pPr marL="989838" lvl="2" indent="-514350" algn="just">
              <a:buFont typeface="+mj-lt"/>
              <a:buAutoNum type="romanLcPeriod"/>
            </a:pPr>
            <a:r>
              <a:rPr lang="en-US" sz="1800" dirty="0">
                <a:solidFill>
                  <a:schemeClr val="accent6"/>
                </a:solidFill>
              </a:rPr>
              <a:t>the safety of others; or</a:t>
            </a:r>
          </a:p>
          <a:p>
            <a:pPr marL="989838" lvl="2" indent="-514350" algn="just">
              <a:buFont typeface="+mj-lt"/>
              <a:buAutoNum type="romanLcPeriod"/>
            </a:pPr>
            <a:r>
              <a:rPr lang="en-US" sz="1800" dirty="0">
                <a:solidFill>
                  <a:schemeClr val="accent6"/>
                </a:solidFill>
              </a:rPr>
              <a:t>suffer substantial emotional distress. </a:t>
            </a:r>
          </a:p>
          <a:p>
            <a:pPr marL="0" indent="0" algn="just">
              <a:buNone/>
            </a:pPr>
            <a:r>
              <a:rPr lang="en-US" sz="1800" dirty="0">
                <a:solidFill>
                  <a:schemeClr val="accent6"/>
                </a:solidFill>
              </a:rPr>
              <a:t>For the purposes of this definition – </a:t>
            </a:r>
          </a:p>
          <a:p>
            <a:pPr marL="0" indent="0" algn="just">
              <a:buNone/>
            </a:pPr>
            <a:r>
              <a:rPr lang="en-US" sz="1800" dirty="0">
                <a:solidFill>
                  <a:schemeClr val="accent6"/>
                </a:solidFill>
              </a:rPr>
              <a:t>Course of conduct means </a:t>
            </a:r>
            <a:r>
              <a:rPr lang="en-US" sz="1800" b="1" dirty="0">
                <a:solidFill>
                  <a:schemeClr val="accent6"/>
                </a:solidFill>
              </a:rPr>
              <a:t>two or more acts</a:t>
            </a:r>
            <a:r>
              <a:rPr lang="en-US" sz="1800" dirty="0">
                <a:solidFill>
                  <a:schemeClr val="accent6"/>
                </a:solidFill>
              </a:rPr>
              <a:t>, including, but not limited to, </a:t>
            </a:r>
          </a:p>
          <a:p>
            <a:pPr lvl="1" algn="just">
              <a:buFont typeface="Arial" panose="020B0604020202020204" pitchFamily="34" charset="0"/>
              <a:buChar char="•"/>
            </a:pPr>
            <a:r>
              <a:rPr lang="en-US" dirty="0">
                <a:solidFill>
                  <a:schemeClr val="accent6"/>
                </a:solidFill>
              </a:rPr>
              <a:t>acts in which the respondent directly, indirectly, or through third parties, by any action, method, device, or means, follows, monitors, observes, surveils, threatens, or communicates to or about a person, or interferes with a person’s property.</a:t>
            </a:r>
          </a:p>
          <a:p>
            <a:pPr lvl="1" algn="just">
              <a:buFont typeface="Arial" panose="020B0604020202020204" pitchFamily="34" charset="0"/>
              <a:buChar char="•"/>
            </a:pPr>
            <a:r>
              <a:rPr lang="en-US" dirty="0">
                <a:solidFill>
                  <a:schemeClr val="accent6"/>
                </a:solidFill>
              </a:rPr>
              <a:t>Reasonable person means a reasonable person under similar circumstances and with similar identities to the complainant.</a:t>
            </a:r>
          </a:p>
          <a:p>
            <a:pPr lvl="1" algn="just">
              <a:buFont typeface="Arial" panose="020B0604020202020204" pitchFamily="34" charset="0"/>
              <a:buChar char="•"/>
            </a:pPr>
            <a:r>
              <a:rPr lang="en-US" dirty="0">
                <a:solidFill>
                  <a:schemeClr val="accent6"/>
                </a:solidFill>
              </a:rPr>
              <a:t>Substantial emotional distress means significant mental suffering or anguish that may but does not necessarily require medical or other professional treatment or counseling.</a:t>
            </a:r>
          </a:p>
          <a:p>
            <a:endParaRPr lang="en-US" sz="1600" dirty="0">
              <a:solidFill>
                <a:schemeClr val="accent6"/>
              </a:solidFill>
            </a:endParaRPr>
          </a:p>
        </p:txBody>
      </p:sp>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16</a:t>
            </a:fld>
            <a:endParaRPr lang="en-US"/>
          </a:p>
        </p:txBody>
      </p:sp>
    </p:spTree>
    <p:extLst>
      <p:ext uri="{BB962C8B-B14F-4D97-AF65-F5344CB8AC3E}">
        <p14:creationId xmlns:p14="http://schemas.microsoft.com/office/powerpoint/2010/main" val="3046922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C8F7FAA-4E2F-4678-B4C5-A28DDC1E5077}"/>
              </a:ext>
            </a:extLst>
          </p:cNvPr>
          <p:cNvSpPr>
            <a:spLocks noGrp="1"/>
          </p:cNvSpPr>
          <p:nvPr>
            <p:ph type="title"/>
          </p:nvPr>
        </p:nvSpPr>
        <p:spPr>
          <a:xfrm>
            <a:off x="501890" y="244477"/>
            <a:ext cx="5594110" cy="929302"/>
          </a:xfrm>
        </p:spPr>
        <p:txBody>
          <a:bodyPr vert="horz" lIns="91440" tIns="45720" rIns="91440" bIns="45720" rtlCol="0" anchor="t">
            <a:normAutofit/>
          </a:bodyPr>
          <a:lstStyle/>
          <a:p>
            <a:r>
              <a:rPr lang="en-US" sz="4800" dirty="0">
                <a:solidFill>
                  <a:schemeClr val="tx1">
                    <a:lumMod val="75000"/>
                    <a:lumOff val="25000"/>
                  </a:schemeClr>
                </a:solidFill>
              </a:rPr>
              <a:t>Overview of Process </a:t>
            </a:r>
          </a:p>
        </p:txBody>
      </p:sp>
      <p:pic>
        <p:nvPicPr>
          <p:cNvPr id="8" name="Content Placeholder 7" descr="Outline of Overview of Process listed to right of image">
            <a:extLst>
              <a:ext uri="{FF2B5EF4-FFF2-40B4-BE49-F238E27FC236}">
                <a16:creationId xmlns:a16="http://schemas.microsoft.com/office/drawing/2014/main" id="{73BCC3F6-56DC-48D1-B776-5DCDB2ADCC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967" y="1418256"/>
            <a:ext cx="7836454" cy="3683133"/>
          </a:xfrm>
          <a:prstGeom prst="rect">
            <a:avLst/>
          </a:prstGeom>
        </p:spPr>
      </p:pic>
      <p:sp>
        <p:nvSpPr>
          <p:cNvPr id="7" name="Text Placeholder 6">
            <a:extLst>
              <a:ext uri="{FF2B5EF4-FFF2-40B4-BE49-F238E27FC236}">
                <a16:creationId xmlns:a16="http://schemas.microsoft.com/office/drawing/2014/main" id="{0B6CB2BE-3FE9-4242-8F81-5BB52BC6F13C}"/>
              </a:ext>
            </a:extLst>
          </p:cNvPr>
          <p:cNvSpPr>
            <a:spLocks noGrp="1"/>
          </p:cNvSpPr>
          <p:nvPr>
            <p:ph type="body" sz="half" idx="2"/>
          </p:nvPr>
        </p:nvSpPr>
        <p:spPr>
          <a:xfrm>
            <a:off x="8018388" y="132347"/>
            <a:ext cx="3989128" cy="6142984"/>
          </a:xfrm>
        </p:spPr>
        <p:txBody>
          <a:bodyPr vert="horz" lIns="0" tIns="45720" rIns="0" bIns="45720" rtlCol="0">
            <a:noAutofit/>
          </a:bodyPr>
          <a:lstStyle/>
          <a:p>
            <a:pPr>
              <a:lnSpc>
                <a:spcPct val="100000"/>
              </a:lnSpc>
              <a:spcBef>
                <a:spcPts val="200"/>
              </a:spcBef>
            </a:pPr>
            <a:r>
              <a:rPr lang="en-US" sz="800" dirty="0">
                <a:solidFill>
                  <a:schemeClr val="accent6"/>
                </a:solidFill>
              </a:rPr>
              <a:t>Overview of Process Text Outline</a:t>
            </a:r>
          </a:p>
          <a:p>
            <a:pPr lvl="0" indent="-228600">
              <a:spcBef>
                <a:spcPts val="200"/>
              </a:spcBef>
              <a:buFont typeface="+mj-lt"/>
              <a:buAutoNum type="arabicPeriod"/>
            </a:pPr>
            <a:r>
              <a:rPr lang="en-US" sz="800" dirty="0">
                <a:solidFill>
                  <a:schemeClr val="accent6"/>
                </a:solidFill>
              </a:rPr>
              <a:t>The flowchart begins with Report of Sexual Misconduct Received</a:t>
            </a:r>
          </a:p>
          <a:p>
            <a:pPr lvl="0" indent="-228600">
              <a:spcBef>
                <a:spcPts val="200"/>
              </a:spcBef>
              <a:buFont typeface="+mj-lt"/>
              <a:buAutoNum type="arabicPeriod"/>
            </a:pPr>
            <a:r>
              <a:rPr lang="en-US" sz="800" dirty="0">
                <a:solidFill>
                  <a:schemeClr val="accent6"/>
                </a:solidFill>
              </a:rPr>
              <a:t>Supportive Measures (items a and b are two alternate paths after item 2.) </a:t>
            </a:r>
          </a:p>
          <a:p>
            <a:pPr marL="457200" lvl="2" indent="-228600">
              <a:spcAft>
                <a:spcPts val="200"/>
              </a:spcAft>
              <a:buFont typeface="+mj-lt"/>
              <a:buAutoNum type="alphaLcPeriod"/>
            </a:pPr>
            <a:r>
              <a:rPr lang="en-US" sz="800" dirty="0">
                <a:solidFill>
                  <a:schemeClr val="accent6"/>
                </a:solidFill>
              </a:rPr>
              <a:t>Allegations Include Title IX Sexual Harassment (items I and II are two alternate paths after item a)</a:t>
            </a:r>
          </a:p>
          <a:p>
            <a:pPr marL="914400" lvl="3" indent="-228600">
              <a:spcAft>
                <a:spcPts val="200"/>
              </a:spcAft>
            </a:pPr>
            <a:r>
              <a:rPr lang="en-US" sz="800" dirty="0">
                <a:solidFill>
                  <a:schemeClr val="accent6"/>
                </a:solidFill>
              </a:rPr>
              <a:t>I. No Formal Complaint (items </a:t>
            </a:r>
            <a:r>
              <a:rPr lang="en-US" sz="800" dirty="0" err="1">
                <a:solidFill>
                  <a:schemeClr val="accent6"/>
                </a:solidFill>
              </a:rPr>
              <a:t>Ia</a:t>
            </a:r>
            <a:r>
              <a:rPr lang="en-US" sz="800" dirty="0">
                <a:solidFill>
                  <a:schemeClr val="accent6"/>
                </a:solidFill>
              </a:rPr>
              <a:t> and </a:t>
            </a:r>
            <a:r>
              <a:rPr lang="en-US" sz="800" dirty="0" err="1">
                <a:solidFill>
                  <a:schemeClr val="accent6"/>
                </a:solidFill>
              </a:rPr>
              <a:t>Ib</a:t>
            </a:r>
            <a:r>
              <a:rPr lang="en-US" sz="800" dirty="0">
                <a:solidFill>
                  <a:schemeClr val="accent6"/>
                </a:solidFill>
              </a:rPr>
              <a:t> are two alternate options after item I)</a:t>
            </a:r>
          </a:p>
          <a:p>
            <a:pPr marL="1600200" lvl="4"/>
            <a:r>
              <a:rPr lang="en-US" sz="800" dirty="0">
                <a:solidFill>
                  <a:schemeClr val="accent6"/>
                </a:solidFill>
              </a:rPr>
              <a:t> Ia. Title IX Coordinator Agrees Supportive Measures Only</a:t>
            </a:r>
          </a:p>
          <a:p>
            <a:pPr marL="1600200" lvl="4"/>
            <a:r>
              <a:rPr lang="en-US" sz="800" dirty="0">
                <a:solidFill>
                  <a:schemeClr val="accent6"/>
                </a:solidFill>
              </a:rPr>
              <a:t>Ib. Title IX Coordinator Signs Formal Complaint</a:t>
            </a:r>
          </a:p>
          <a:p>
            <a:pPr lvl="2" indent="-228600"/>
            <a:r>
              <a:rPr lang="en-US" sz="800" dirty="0">
                <a:solidFill>
                  <a:schemeClr val="accent6"/>
                </a:solidFill>
              </a:rPr>
              <a:t>II. Formal Complaint (items </a:t>
            </a:r>
            <a:r>
              <a:rPr lang="en-US" sz="800" dirty="0" err="1">
                <a:solidFill>
                  <a:schemeClr val="accent6"/>
                </a:solidFill>
              </a:rPr>
              <a:t>IIa</a:t>
            </a:r>
            <a:r>
              <a:rPr lang="en-US" sz="800" dirty="0">
                <a:solidFill>
                  <a:schemeClr val="accent6"/>
                </a:solidFill>
              </a:rPr>
              <a:t>, IIb, </a:t>
            </a:r>
            <a:r>
              <a:rPr lang="en-US" sz="800" dirty="0" err="1">
                <a:solidFill>
                  <a:schemeClr val="accent6"/>
                </a:solidFill>
              </a:rPr>
              <a:t>IIc</a:t>
            </a:r>
            <a:r>
              <a:rPr lang="en-US" sz="800" dirty="0">
                <a:solidFill>
                  <a:schemeClr val="accent6"/>
                </a:solidFill>
              </a:rPr>
              <a:t>, </a:t>
            </a:r>
            <a:r>
              <a:rPr lang="en-US" sz="800" dirty="0" err="1">
                <a:solidFill>
                  <a:schemeClr val="accent6"/>
                </a:solidFill>
              </a:rPr>
              <a:t>IId</a:t>
            </a:r>
            <a:r>
              <a:rPr lang="en-US" sz="800" dirty="0">
                <a:solidFill>
                  <a:schemeClr val="accent6"/>
                </a:solidFill>
              </a:rPr>
              <a:t> and </a:t>
            </a:r>
            <a:r>
              <a:rPr lang="en-US" sz="800" dirty="0" err="1">
                <a:solidFill>
                  <a:schemeClr val="accent6"/>
                </a:solidFill>
              </a:rPr>
              <a:t>IIe</a:t>
            </a:r>
            <a:r>
              <a:rPr lang="en-US" sz="800" dirty="0">
                <a:solidFill>
                  <a:schemeClr val="accent6"/>
                </a:solidFill>
              </a:rPr>
              <a:t> are five alternate options after item II) </a:t>
            </a:r>
          </a:p>
          <a:p>
            <a:pPr lvl="3"/>
            <a:r>
              <a:rPr lang="en-US" sz="800" dirty="0" err="1">
                <a:solidFill>
                  <a:schemeClr val="accent6"/>
                </a:solidFill>
              </a:rPr>
              <a:t>IIa</a:t>
            </a:r>
            <a:r>
              <a:rPr lang="en-US" sz="800" dirty="0">
                <a:solidFill>
                  <a:schemeClr val="accent6"/>
                </a:solidFill>
              </a:rPr>
              <a:t>. Dismissal of Formal Complaint if conduct does not meet definition and/or jurisdiction of Title IX Sexual Harassment</a:t>
            </a:r>
          </a:p>
          <a:p>
            <a:pPr lvl="3"/>
            <a:r>
              <a:rPr lang="en-US" sz="800" dirty="0">
                <a:solidFill>
                  <a:schemeClr val="accent6"/>
                </a:solidFill>
              </a:rPr>
              <a:t>IIb. Notice of Investigation &amp; Allegations (items II, </a:t>
            </a:r>
            <a:r>
              <a:rPr lang="en-US" sz="800" dirty="0" err="1">
                <a:solidFill>
                  <a:schemeClr val="accent6"/>
                </a:solidFill>
              </a:rPr>
              <a:t>IIa</a:t>
            </a:r>
            <a:r>
              <a:rPr lang="en-US" sz="800" dirty="0">
                <a:solidFill>
                  <a:schemeClr val="accent6"/>
                </a:solidFill>
              </a:rPr>
              <a:t>, and IIb lead to item b. Dismissal of formal complaint of conduct does not meet definition and/or jurisdiction of Title IX Sexual harassment)</a:t>
            </a:r>
          </a:p>
          <a:p>
            <a:pPr lvl="3"/>
            <a:r>
              <a:rPr lang="en-US" sz="800" dirty="0" err="1">
                <a:solidFill>
                  <a:schemeClr val="accent6"/>
                </a:solidFill>
              </a:rPr>
              <a:t>IIc</a:t>
            </a:r>
            <a:r>
              <a:rPr lang="en-US" sz="800" dirty="0">
                <a:solidFill>
                  <a:schemeClr val="accent6"/>
                </a:solidFill>
              </a:rPr>
              <a:t>. Investigation</a:t>
            </a:r>
          </a:p>
          <a:p>
            <a:pPr lvl="3"/>
            <a:r>
              <a:rPr lang="en-US" sz="800" dirty="0" err="1">
                <a:solidFill>
                  <a:schemeClr val="accent6"/>
                </a:solidFill>
              </a:rPr>
              <a:t>IId</a:t>
            </a:r>
            <a:r>
              <a:rPr lang="en-US" sz="800" dirty="0">
                <a:solidFill>
                  <a:schemeClr val="accent6"/>
                </a:solidFill>
              </a:rPr>
              <a:t>. Live Hearing</a:t>
            </a:r>
          </a:p>
          <a:p>
            <a:pPr lvl="3"/>
            <a:r>
              <a:rPr lang="en-US" sz="800" dirty="0" err="1">
                <a:solidFill>
                  <a:schemeClr val="accent6"/>
                </a:solidFill>
              </a:rPr>
              <a:t>IIe</a:t>
            </a:r>
            <a:r>
              <a:rPr lang="en-US" sz="800" dirty="0">
                <a:solidFill>
                  <a:schemeClr val="accent6"/>
                </a:solidFill>
              </a:rPr>
              <a:t>. Notice of Outcome &amp; Appeal</a:t>
            </a:r>
          </a:p>
          <a:p>
            <a:pPr marL="457200" lvl="2">
              <a:spcAft>
                <a:spcPts val="200"/>
              </a:spcAft>
            </a:pPr>
            <a:r>
              <a:rPr lang="en-US" sz="800" dirty="0">
                <a:solidFill>
                  <a:schemeClr val="accent6"/>
                </a:solidFill>
              </a:rPr>
              <a:t>b. Dismissal of formal complaint of conduct does not meet definition and/or jurisdiction of Title IX Sexual harassment (item b leads to item c)</a:t>
            </a:r>
          </a:p>
          <a:p>
            <a:pPr marL="457200" lvl="2">
              <a:spcAft>
                <a:spcPts val="200"/>
              </a:spcAft>
            </a:pPr>
            <a:r>
              <a:rPr lang="en-US" sz="800" dirty="0">
                <a:solidFill>
                  <a:schemeClr val="accent6"/>
                </a:solidFill>
              </a:rPr>
              <a:t>c. Allegations Do Not Include Title IX Sexual Harassment (items III, IV, and IV are three alternate paths after item c)</a:t>
            </a:r>
          </a:p>
          <a:p>
            <a:pPr lvl="2"/>
            <a:r>
              <a:rPr lang="en-US" sz="800" dirty="0">
                <a:solidFill>
                  <a:schemeClr val="accent6"/>
                </a:solidFill>
              </a:rPr>
              <a:t>III. Allegations include violations under Sexual Misconduct Policy (proceed to IIIa)</a:t>
            </a:r>
          </a:p>
          <a:p>
            <a:pPr lvl="3"/>
            <a:r>
              <a:rPr lang="en-US" sz="700" dirty="0">
                <a:solidFill>
                  <a:schemeClr val="accent6"/>
                </a:solidFill>
              </a:rPr>
              <a:t>IIIa. Investigation conducted by EOI (proceed to </a:t>
            </a:r>
            <a:r>
              <a:rPr lang="en-US" sz="700" dirty="0" err="1">
                <a:solidFill>
                  <a:schemeClr val="accent6"/>
                </a:solidFill>
              </a:rPr>
              <a:t>IIIb</a:t>
            </a:r>
            <a:r>
              <a:rPr lang="en-US" sz="700" dirty="0">
                <a:solidFill>
                  <a:schemeClr val="accent6"/>
                </a:solidFill>
              </a:rPr>
              <a:t>)</a:t>
            </a:r>
          </a:p>
          <a:p>
            <a:pPr lvl="3"/>
            <a:r>
              <a:rPr lang="en-US" sz="700" dirty="0" err="1">
                <a:solidFill>
                  <a:schemeClr val="accent6"/>
                </a:solidFill>
              </a:rPr>
              <a:t>IIIb</a:t>
            </a:r>
            <a:r>
              <a:rPr lang="en-US" sz="700" dirty="0">
                <a:solidFill>
                  <a:schemeClr val="accent6"/>
                </a:solidFill>
              </a:rPr>
              <a:t>. EOI finds reasonable cause (items IIIb.1 and IIIb.2 are two alternate paths after item </a:t>
            </a:r>
            <a:r>
              <a:rPr lang="en-US" sz="700" dirty="0" err="1">
                <a:solidFill>
                  <a:schemeClr val="accent6"/>
                </a:solidFill>
              </a:rPr>
              <a:t>IIIb</a:t>
            </a:r>
            <a:r>
              <a:rPr lang="en-US" sz="700" dirty="0">
                <a:solidFill>
                  <a:schemeClr val="accent6"/>
                </a:solidFill>
              </a:rPr>
              <a:t>)</a:t>
            </a:r>
          </a:p>
          <a:p>
            <a:pPr lvl="4"/>
            <a:r>
              <a:rPr lang="en-US" sz="700" dirty="0">
                <a:solidFill>
                  <a:schemeClr val="accent6"/>
                </a:solidFill>
              </a:rPr>
              <a:t>IIIb.1 Student Respondents: Student Conduct process</a:t>
            </a:r>
          </a:p>
          <a:p>
            <a:pPr lvl="4"/>
            <a:r>
              <a:rPr lang="en-US" sz="700" dirty="0">
                <a:solidFill>
                  <a:schemeClr val="accent6"/>
                </a:solidFill>
              </a:rPr>
              <a:t>IIIb.2 Employee Respondents: Human Resources process</a:t>
            </a:r>
          </a:p>
          <a:p>
            <a:pPr lvl="2"/>
            <a:r>
              <a:rPr lang="en-US" sz="800" dirty="0">
                <a:solidFill>
                  <a:schemeClr val="accent6"/>
                </a:solidFill>
              </a:rPr>
              <a:t>IV. Allegations include violations under Student Code of Conduct (proceed to </a:t>
            </a:r>
            <a:r>
              <a:rPr lang="en-US" sz="800" dirty="0" err="1">
                <a:solidFill>
                  <a:schemeClr val="accent6"/>
                </a:solidFill>
              </a:rPr>
              <a:t>IVa</a:t>
            </a:r>
            <a:r>
              <a:rPr lang="en-US" sz="800" dirty="0">
                <a:solidFill>
                  <a:schemeClr val="accent6"/>
                </a:solidFill>
              </a:rPr>
              <a:t>)</a:t>
            </a:r>
          </a:p>
          <a:p>
            <a:pPr lvl="3"/>
            <a:r>
              <a:rPr lang="en-US" sz="700" dirty="0" err="1">
                <a:solidFill>
                  <a:schemeClr val="accent6"/>
                </a:solidFill>
              </a:rPr>
              <a:t>IVa</a:t>
            </a:r>
            <a:r>
              <a:rPr lang="en-US" sz="700" dirty="0">
                <a:solidFill>
                  <a:schemeClr val="accent6"/>
                </a:solidFill>
              </a:rPr>
              <a:t>. Student Conduct Process</a:t>
            </a:r>
          </a:p>
          <a:p>
            <a:pPr lvl="2"/>
            <a:r>
              <a:rPr lang="en-US" sz="800" dirty="0">
                <a:solidFill>
                  <a:schemeClr val="accent6"/>
                </a:solidFill>
              </a:rPr>
              <a:t>V. Allegations include violations of employee policies (proceed to </a:t>
            </a:r>
            <a:r>
              <a:rPr lang="en-US" sz="800" dirty="0" err="1">
                <a:solidFill>
                  <a:schemeClr val="accent6"/>
                </a:solidFill>
              </a:rPr>
              <a:t>Va</a:t>
            </a:r>
            <a:r>
              <a:rPr lang="en-US" sz="800" dirty="0">
                <a:solidFill>
                  <a:schemeClr val="accent6"/>
                </a:solidFill>
              </a:rPr>
              <a:t>)</a:t>
            </a:r>
          </a:p>
          <a:p>
            <a:pPr lvl="3"/>
            <a:r>
              <a:rPr lang="en-US" sz="700" dirty="0">
                <a:solidFill>
                  <a:schemeClr val="accent6"/>
                </a:solidFill>
              </a:rPr>
              <a:t>Va. Human Resources Process</a:t>
            </a:r>
          </a:p>
          <a:p>
            <a:pPr defTabSz="548640">
              <a:lnSpc>
                <a:spcPct val="100000"/>
              </a:lnSpc>
              <a:spcBef>
                <a:spcPts val="200"/>
              </a:spcBef>
            </a:pPr>
            <a:r>
              <a:rPr lang="en-US" sz="800" dirty="0">
                <a:solidFill>
                  <a:schemeClr val="tx1"/>
                </a:solidFill>
              </a:rPr>
              <a:t>Informal Resolution can occur at any time following Formal Complaint and before a finding of responsibility</a:t>
            </a:r>
          </a:p>
          <a:p>
            <a:pPr defTabSz="548640">
              <a:lnSpc>
                <a:spcPct val="100000"/>
              </a:lnSpc>
              <a:spcBef>
                <a:spcPts val="200"/>
              </a:spcBef>
            </a:pPr>
            <a:r>
              <a:rPr lang="en-US" sz="800" dirty="0">
                <a:solidFill>
                  <a:schemeClr val="tx1"/>
                </a:solidFill>
              </a:rPr>
              <a:t>If EOI, Student Conduct or Human Resources determines that allegations meet the definition of Title IX Sexual Harassment, process must return to Formal Grievance Process.</a:t>
            </a:r>
          </a:p>
        </p:txBody>
      </p:sp>
      <p:sp>
        <p:nvSpPr>
          <p:cNvPr id="23" name="Rectangle 2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a16="http://schemas.microsoft.com/office/drawing/2014/main" id="{DC9A4DD6-7423-4C8F-8EEC-584B0C832B2D}"/>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lgn="ctr">
              <a:spcAft>
                <a:spcPts val="600"/>
              </a:spcAft>
            </a:pPr>
            <a:r>
              <a:rPr lang="en-US" kern="1200" cap="all" baseline="0">
                <a:solidFill>
                  <a:srgbClr val="FFFFFF"/>
                </a:solidFill>
                <a:latin typeface="+mn-lt"/>
                <a:ea typeface="+mn-ea"/>
                <a:cs typeface="+mn-cs"/>
              </a:rPr>
              <a:t>©Aequitas Counsel 2020 All Rights Reserved</a:t>
            </a:r>
          </a:p>
        </p:txBody>
      </p:sp>
      <p:sp>
        <p:nvSpPr>
          <p:cNvPr id="4" name="Slide Number Placeholder 3">
            <a:extLst>
              <a:ext uri="{FF2B5EF4-FFF2-40B4-BE49-F238E27FC236}">
                <a16:creationId xmlns:a16="http://schemas.microsoft.com/office/drawing/2014/main" id="{934ED483-E2F3-4433-B27C-58FC3C3A696A}"/>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CB2A5A4C-EB55-4870-972B-8DA361DD722D}" type="slidenum">
              <a:rPr lang="en-US" smtClean="0">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162889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BREAK </a:t>
            </a:r>
            <a:br>
              <a:rPr lang="en-US" dirty="0"/>
            </a:br>
            <a:br>
              <a:rPr lang="en-US" dirty="0"/>
            </a:br>
            <a:br>
              <a:rPr lang="en-US" dirty="0"/>
            </a:br>
            <a:br>
              <a:rPr lang="en-US" dirty="0"/>
            </a:br>
            <a:endParaRPr lang="en-US" dirty="0"/>
          </a:p>
        </p:txBody>
      </p:sp>
      <p:sp>
        <p:nvSpPr>
          <p:cNvPr id="4" name="Text Placeholder 3"/>
          <p:cNvSpPr>
            <a:spLocks noGrp="1"/>
          </p:cNvSpPr>
          <p:nvPr>
            <p:ph type="body" sz="half" idx="2"/>
          </p:nvPr>
        </p:nvSpPr>
        <p:spPr>
          <a:xfrm>
            <a:off x="457200" y="2041681"/>
            <a:ext cx="3200400" cy="3379124"/>
          </a:xfrm>
        </p:spPr>
        <p:txBody>
          <a:bodyPr/>
          <a:lstStyle/>
          <a:p>
            <a:r>
              <a:rPr lang="en-US" dirty="0"/>
              <a:t>You made it! A couple of things:</a:t>
            </a:r>
          </a:p>
          <a:p>
            <a:r>
              <a:rPr lang="en-US" dirty="0"/>
              <a:t>Don’t forget to mute yourself on break.</a:t>
            </a:r>
          </a:p>
          <a:p>
            <a:r>
              <a:rPr lang="en-US" dirty="0"/>
              <a:t>Feel free to post comments or questions publically or privately in the chat. I will try and answer them before we start back. </a:t>
            </a:r>
          </a:p>
          <a:p>
            <a:r>
              <a:rPr lang="en-US" dirty="0"/>
              <a:t>If there are technical problems, please let me know so we can fix them.</a:t>
            </a:r>
          </a:p>
          <a:p>
            <a:r>
              <a:rPr lang="en-US" dirty="0"/>
              <a:t>Be right back! </a:t>
            </a:r>
          </a:p>
          <a:p>
            <a:endParaRPr lang="en-US" dirty="0"/>
          </a:p>
          <a:p>
            <a:endParaRPr lang="en-US" dirty="0"/>
          </a:p>
        </p:txBody>
      </p:sp>
      <p:pic>
        <p:nvPicPr>
          <p:cNvPr id="7" name="Content Placeholder 6" descr="Coffee cu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86822" y="1243584"/>
            <a:ext cx="6289669" cy="4177221"/>
          </a:xfrm>
        </p:spPr>
      </p:pic>
      <p:sp>
        <p:nvSpPr>
          <p:cNvPr id="5" name="Footer Placeholder 4"/>
          <p:cNvSpPr>
            <a:spLocks noGrp="1"/>
          </p:cNvSpPr>
          <p:nvPr>
            <p:ph type="ftr" sz="quarter" idx="11"/>
          </p:nvPr>
        </p:nvSpPr>
        <p:spPr/>
        <p:txBody>
          <a:bodyPr/>
          <a:lstStyle/>
          <a:p>
            <a:r>
              <a:rPr lang="en-US"/>
              <a:t>©Aequitas Counsel 2020 All Rights Reserved</a:t>
            </a:r>
          </a:p>
        </p:txBody>
      </p:sp>
      <p:sp>
        <p:nvSpPr>
          <p:cNvPr id="6" name="Slide Number Placeholder 5"/>
          <p:cNvSpPr>
            <a:spLocks noGrp="1"/>
          </p:cNvSpPr>
          <p:nvPr>
            <p:ph type="sldNum" sz="quarter" idx="12"/>
          </p:nvPr>
        </p:nvSpPr>
        <p:spPr/>
        <p:txBody>
          <a:bodyPr/>
          <a:lstStyle/>
          <a:p>
            <a:fld id="{CB2A5A4C-EB55-4870-972B-8DA361DD722D}" type="slidenum">
              <a:rPr lang="en-US" smtClean="0"/>
              <a:t>18</a:t>
            </a:fld>
            <a:endParaRPr lang="en-US"/>
          </a:p>
        </p:txBody>
      </p:sp>
    </p:spTree>
    <p:extLst>
      <p:ext uri="{BB962C8B-B14F-4D97-AF65-F5344CB8AC3E}">
        <p14:creationId xmlns:p14="http://schemas.microsoft.com/office/powerpoint/2010/main" val="1904948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835"/>
            <a:ext cx="3200400" cy="2347415"/>
          </a:xfrm>
        </p:spPr>
        <p:txBody>
          <a:bodyPr anchor="t">
            <a:normAutofit/>
          </a:bodyPr>
          <a:lstStyle/>
          <a:p>
            <a:r>
              <a:rPr lang="en-US" dirty="0"/>
              <a:t>OFFER SUPPORTIVE MEASURES</a:t>
            </a:r>
          </a:p>
        </p:txBody>
      </p:sp>
      <p:pic>
        <p:nvPicPr>
          <p:cNvPr id="7" name="Picture 6" descr="First Things First spelled out on letter title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515" y="486931"/>
            <a:ext cx="2871316" cy="1919589"/>
          </a:xfrm>
          <a:prstGeom prst="rect">
            <a:avLst/>
          </a:prstGeom>
        </p:spPr>
      </p:pic>
      <p:sp>
        <p:nvSpPr>
          <p:cNvPr id="6" name="Text Placeholder 5"/>
          <p:cNvSpPr>
            <a:spLocks noGrp="1"/>
          </p:cNvSpPr>
          <p:nvPr>
            <p:ph type="body" sz="half" idx="2"/>
          </p:nvPr>
        </p:nvSpPr>
        <p:spPr>
          <a:xfrm>
            <a:off x="457200" y="4872250"/>
            <a:ext cx="3200400" cy="1432953"/>
          </a:xfrm>
        </p:spPr>
        <p:txBody>
          <a:bodyPr>
            <a:normAutofit/>
          </a:bodyPr>
          <a:lstStyle/>
          <a:p>
            <a:pPr marL="342900" indent="-342900">
              <a:buClr>
                <a:srgbClr val="FFFFFF"/>
              </a:buClr>
              <a:buFont typeface="Arial" panose="020B0604020202020204" pitchFamily="34" charset="0"/>
              <a:buChar char="•"/>
            </a:pPr>
            <a:r>
              <a:rPr lang="en-US" sz="1800" b="1" dirty="0">
                <a:latin typeface="+mj-lt"/>
              </a:rPr>
              <a:t>Prompt</a:t>
            </a:r>
          </a:p>
          <a:p>
            <a:pPr marL="342900" indent="-342900">
              <a:buClr>
                <a:srgbClr val="FFFFFF"/>
              </a:buClr>
              <a:buFont typeface="Arial" panose="020B0604020202020204" pitchFamily="34" charset="0"/>
              <a:buChar char="•"/>
            </a:pPr>
            <a:r>
              <a:rPr lang="en-US" sz="1800" b="1" dirty="0">
                <a:latin typeface="+mj-lt"/>
              </a:rPr>
              <a:t>Non-disciplinary</a:t>
            </a:r>
          </a:p>
          <a:p>
            <a:pPr marL="342900" indent="-342900">
              <a:buClr>
                <a:srgbClr val="FFFFFF"/>
              </a:buClr>
              <a:buFont typeface="Arial" panose="020B0604020202020204" pitchFamily="34" charset="0"/>
              <a:buChar char="•"/>
            </a:pPr>
            <a:r>
              <a:rPr lang="en-US" sz="1800" b="1" dirty="0">
                <a:latin typeface="+mj-lt"/>
              </a:rPr>
              <a:t>Restore or preserve access</a:t>
            </a:r>
          </a:p>
          <a:p>
            <a:pPr marL="342900" indent="-342900">
              <a:buFont typeface="Arial" panose="020B0604020202020204" pitchFamily="34" charset="0"/>
              <a:buChar char="•"/>
            </a:pPr>
            <a:endParaRPr lang="en-US" sz="2400" b="1" dirty="0">
              <a:latin typeface="+mj-lt"/>
            </a:endParaRPr>
          </a:p>
        </p:txBody>
      </p:sp>
      <p:sp>
        <p:nvSpPr>
          <p:cNvPr id="3" name="Content Placeholder 2"/>
          <p:cNvSpPr>
            <a:spLocks noGrp="1"/>
          </p:cNvSpPr>
          <p:nvPr>
            <p:ph idx="1"/>
          </p:nvPr>
        </p:nvSpPr>
        <p:spPr>
          <a:xfrm>
            <a:off x="4800599" y="731520"/>
            <a:ext cx="6868885" cy="5257800"/>
          </a:xfrm>
        </p:spPr>
        <p:txBody>
          <a:bodyPr>
            <a:normAutofit fontScale="92500" lnSpcReduction="20000"/>
          </a:bodyPr>
          <a:lstStyle/>
          <a:p>
            <a:pPr marL="0" indent="0" algn="just">
              <a:buNone/>
            </a:pPr>
            <a:r>
              <a:rPr lang="en-US" sz="2200" b="1" dirty="0">
                <a:solidFill>
                  <a:schemeClr val="accent6"/>
                </a:solidFill>
              </a:rPr>
              <a:t>What are supportive measures?</a:t>
            </a:r>
          </a:p>
          <a:p>
            <a:pPr marL="0" indent="0" algn="just">
              <a:buNone/>
            </a:pPr>
            <a:r>
              <a:rPr lang="en-US" sz="1900" dirty="0">
                <a:solidFill>
                  <a:schemeClr val="accent6"/>
                </a:solidFill>
              </a:rPr>
              <a:t>Supportive measures are non-disciplinary, non-punitive </a:t>
            </a:r>
            <a:r>
              <a:rPr lang="en-US" sz="1900" b="1" dirty="0">
                <a:solidFill>
                  <a:schemeClr val="accent6"/>
                </a:solidFill>
              </a:rPr>
              <a:t>individualized services </a:t>
            </a:r>
            <a:r>
              <a:rPr lang="en-US" sz="1900" dirty="0">
                <a:solidFill>
                  <a:schemeClr val="accent6"/>
                </a:solidFill>
              </a:rPr>
              <a:t>offered as appropriate, as reasonably available, and without fee or charge to the parties </a:t>
            </a:r>
            <a:r>
              <a:rPr lang="en-US" sz="1900" b="1" dirty="0">
                <a:solidFill>
                  <a:schemeClr val="accent6"/>
                </a:solidFill>
              </a:rPr>
              <a:t>to restore or preserve access </a:t>
            </a:r>
            <a:r>
              <a:rPr lang="en-US" sz="1900" dirty="0">
                <a:solidFill>
                  <a:schemeClr val="accent6"/>
                </a:solidFill>
              </a:rPr>
              <a:t>to the school’s education program or activity, including measures designed to </a:t>
            </a:r>
            <a:r>
              <a:rPr lang="en-US" sz="1900" b="1" dirty="0">
                <a:solidFill>
                  <a:schemeClr val="accent6"/>
                </a:solidFill>
              </a:rPr>
              <a:t>protect the safety </a:t>
            </a:r>
            <a:r>
              <a:rPr lang="en-US" sz="1900" dirty="0">
                <a:solidFill>
                  <a:schemeClr val="accent6"/>
                </a:solidFill>
              </a:rPr>
              <a:t>of all parties, and/or </a:t>
            </a:r>
            <a:r>
              <a:rPr lang="en-US" sz="1900" b="1" dirty="0">
                <a:solidFill>
                  <a:schemeClr val="accent6"/>
                </a:solidFill>
              </a:rPr>
              <a:t>deter</a:t>
            </a:r>
            <a:r>
              <a:rPr lang="en-US" sz="1900" dirty="0">
                <a:solidFill>
                  <a:schemeClr val="accent6"/>
                </a:solidFill>
              </a:rPr>
              <a:t> harassment, discrimination, and/or retaliation.</a:t>
            </a:r>
          </a:p>
          <a:p>
            <a:pPr marL="0" indent="0" algn="just">
              <a:buNone/>
            </a:pPr>
            <a:endParaRPr lang="en-US" sz="1900" dirty="0">
              <a:solidFill>
                <a:schemeClr val="accent6"/>
              </a:solidFill>
            </a:endParaRPr>
          </a:p>
          <a:p>
            <a:pPr marL="0" indent="0" algn="just">
              <a:buNone/>
            </a:pPr>
            <a:r>
              <a:rPr lang="en-US" sz="1900" b="1" dirty="0">
                <a:solidFill>
                  <a:schemeClr val="accent6"/>
                </a:solidFill>
              </a:rPr>
              <a:t>Upon receive of complaint:</a:t>
            </a:r>
          </a:p>
          <a:p>
            <a:pPr algn="just">
              <a:buFont typeface="Wingdings" panose="05000000000000000000" pitchFamily="2" charset="2"/>
              <a:buChar char="q"/>
            </a:pPr>
            <a:r>
              <a:rPr lang="en-US" sz="1900" dirty="0">
                <a:solidFill>
                  <a:schemeClr val="accent6"/>
                </a:solidFill>
              </a:rPr>
              <a:t>   TIX Coordinator promptly contacts complainant</a:t>
            </a:r>
          </a:p>
          <a:p>
            <a:pPr algn="just">
              <a:buFont typeface="Wingdings" panose="05000000000000000000" pitchFamily="2" charset="2"/>
              <a:buChar char="q"/>
            </a:pPr>
            <a:r>
              <a:rPr lang="en-US" sz="1900" dirty="0">
                <a:solidFill>
                  <a:schemeClr val="accent6"/>
                </a:solidFill>
              </a:rPr>
              <a:t>   Discusses supportive measures</a:t>
            </a:r>
          </a:p>
          <a:p>
            <a:pPr algn="just">
              <a:buFont typeface="Wingdings" panose="05000000000000000000" pitchFamily="2" charset="2"/>
              <a:buChar char="q"/>
            </a:pPr>
            <a:r>
              <a:rPr lang="en-US" sz="1900" dirty="0">
                <a:solidFill>
                  <a:schemeClr val="accent6"/>
                </a:solidFill>
              </a:rPr>
              <a:t>   Considers complainant’s wishes </a:t>
            </a:r>
          </a:p>
          <a:p>
            <a:pPr algn="just">
              <a:buFont typeface="Wingdings" panose="05000000000000000000" pitchFamily="2" charset="2"/>
              <a:buChar char="q"/>
            </a:pPr>
            <a:r>
              <a:rPr lang="en-US" sz="1900" dirty="0">
                <a:solidFill>
                  <a:schemeClr val="accent6"/>
                </a:solidFill>
              </a:rPr>
              <a:t>   Explains the option of filing a formal complaint. </a:t>
            </a:r>
          </a:p>
          <a:p>
            <a:endParaRPr lang="en-US" dirty="0">
              <a:solidFill>
                <a:schemeClr val="accent6"/>
              </a:solidFill>
            </a:endParaRPr>
          </a:p>
          <a:p>
            <a:endParaRPr lang="en-US" dirty="0">
              <a:solidFill>
                <a:schemeClr val="accent6"/>
              </a:solidFill>
            </a:endParaRPr>
          </a:p>
          <a:p>
            <a:r>
              <a:rPr lang="en-US" sz="1400" dirty="0">
                <a:solidFill>
                  <a:schemeClr val="accent6"/>
                </a:solidFill>
              </a:rPr>
              <a:t>34 CFR § 106.30; 34 CFR § 106.44(a)</a:t>
            </a:r>
          </a:p>
          <a:p>
            <a:endParaRPr lang="en-US" dirty="0">
              <a:solidFill>
                <a:schemeClr val="accent6"/>
              </a:solidFill>
            </a:endParaRPr>
          </a:p>
          <a:p>
            <a:endParaRPr lang="en-US" dirty="0">
              <a:solidFill>
                <a:schemeClr val="accent6"/>
              </a:solidFill>
            </a:endParaRPr>
          </a:p>
        </p:txBody>
      </p:sp>
      <p:sp>
        <p:nvSpPr>
          <p:cNvPr id="4" name="Footer Placeholder 3"/>
          <p:cNvSpPr>
            <a:spLocks noGrp="1"/>
          </p:cNvSpPr>
          <p:nvPr>
            <p:ph type="ftr" sz="quarter" idx="11"/>
          </p:nvPr>
        </p:nvSpPr>
        <p:spPr/>
        <p:txBody>
          <a:bodyPr/>
          <a:lstStyle/>
          <a:p>
            <a:r>
              <a:rPr lang="en-US"/>
              <a:t>©Aequitas Counsel 2020 All Rights Reserved</a:t>
            </a:r>
            <a:endParaRPr lang="en-US" dirty="0"/>
          </a:p>
        </p:txBody>
      </p:sp>
      <p:sp>
        <p:nvSpPr>
          <p:cNvPr id="5" name="Slide Number Placeholder 4"/>
          <p:cNvSpPr>
            <a:spLocks noGrp="1"/>
          </p:cNvSpPr>
          <p:nvPr>
            <p:ph type="sldNum" sz="quarter" idx="12"/>
          </p:nvPr>
        </p:nvSpPr>
        <p:spPr/>
        <p:txBody>
          <a:bodyPr/>
          <a:lstStyle/>
          <a:p>
            <a:fld id="{CB2A5A4C-EB55-4870-972B-8DA361DD722D}" type="slidenum">
              <a:rPr lang="en-US" smtClean="0"/>
              <a:t>19</a:t>
            </a:fld>
            <a:endParaRPr lang="en-US"/>
          </a:p>
        </p:txBody>
      </p:sp>
    </p:spTree>
    <p:extLst>
      <p:ext uri="{BB962C8B-B14F-4D97-AF65-F5344CB8AC3E}">
        <p14:creationId xmlns:p14="http://schemas.microsoft.com/office/powerpoint/2010/main" val="207727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0"/>
              </a:ext>
            </a:extLst>
          </p:cNvPr>
          <p:cNvSpPr>
            <a:spLocks noGrp="1"/>
          </p:cNvSpPr>
          <p:nvPr>
            <p:ph type="title"/>
          </p:nvPr>
        </p:nvSpPr>
        <p:spPr>
          <a:xfrm rot="10800000" flipV="1">
            <a:off x="-1" y="3496849"/>
            <a:ext cx="4082143" cy="1651959"/>
          </a:xfrm>
        </p:spPr>
        <p:txBody>
          <a:bodyPr>
            <a:normAutofit fontScale="90000"/>
          </a:bodyPr>
          <a:lstStyle/>
          <a:p>
            <a:pPr algn="ctr"/>
            <a:r>
              <a:rPr lang="en-US" sz="1800" b="1" dirty="0"/>
              <a:t>Kirsten Lea Doolittle</a:t>
            </a:r>
            <a:br>
              <a:rPr lang="en-US" sz="1800" b="1" dirty="0"/>
            </a:br>
            <a:br>
              <a:rPr lang="en-US" sz="1800" dirty="0"/>
            </a:br>
            <a:r>
              <a:rPr lang="en-US" sz="1800" dirty="0"/>
              <a:t>Admitted to the Florida Bar, 2004</a:t>
            </a:r>
            <a:br>
              <a:rPr lang="en-US" sz="1800" dirty="0"/>
            </a:br>
            <a:r>
              <a:rPr lang="en-US" sz="1800" dirty="0"/>
              <a:t>Admitted to the D.C. &amp; Virginia Bar, 2000</a:t>
            </a:r>
            <a:br>
              <a:rPr lang="en-US" sz="1800" dirty="0"/>
            </a:br>
            <a:r>
              <a:rPr lang="en-US" sz="1800" dirty="0"/>
              <a:t>JD, Univ. of Southern California, 2000</a:t>
            </a:r>
            <a:br>
              <a:rPr lang="en-US" sz="1800" dirty="0"/>
            </a:br>
            <a:r>
              <a:rPr lang="en-US" sz="1800" dirty="0"/>
              <a:t>BA, Dartmouth College, 1996</a:t>
            </a:r>
            <a:br>
              <a:rPr lang="en-US" sz="1600" dirty="0"/>
            </a:br>
            <a:br>
              <a:rPr lang="en-US" sz="1600" dirty="0"/>
            </a:br>
            <a:br>
              <a:rPr lang="en-US" sz="1600" dirty="0"/>
            </a:br>
            <a:endParaRPr lang="en-US" sz="1600" dirty="0"/>
          </a:p>
        </p:txBody>
      </p:sp>
      <p:pic>
        <p:nvPicPr>
          <p:cNvPr id="9" name="Picture 8" descr="Kirsten Lea Doolittle sitting with hands crossed"/>
          <p:cNvPicPr/>
          <p:nvPr/>
        </p:nvPicPr>
        <p:blipFill>
          <a:blip r:embed="rId3" cstate="print">
            <a:extLst>
              <a:ext uri="{28A0092B-C50C-407E-A947-70E740481C1C}">
                <a14:useLocalDpi xmlns:a14="http://schemas.microsoft.com/office/drawing/2010/main" val="0"/>
              </a:ext>
            </a:extLst>
          </a:blip>
          <a:stretch>
            <a:fillRect/>
          </a:stretch>
        </p:blipFill>
        <p:spPr>
          <a:xfrm>
            <a:off x="899821" y="145700"/>
            <a:ext cx="2134782" cy="3115766"/>
          </a:xfrm>
          <a:prstGeom prst="rect">
            <a:avLst/>
          </a:prstGeom>
        </p:spPr>
      </p:pic>
      <p:pic>
        <p:nvPicPr>
          <p:cNvPr id="11" name="Picture 10" descr="aequitas counsel An Investigative Law Fi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645" y="4759779"/>
            <a:ext cx="1677134" cy="1618434"/>
          </a:xfrm>
          <a:prstGeom prst="rect">
            <a:avLst/>
          </a:prstGeom>
          <a:ln w="88900" cap="sq" cmpd="thickThin">
            <a:solidFill>
              <a:schemeClr val="bg1"/>
            </a:solidFill>
            <a:prstDash val="solid"/>
            <a:miter lim="800000"/>
          </a:ln>
          <a:effectLst>
            <a:innerShdw blurRad="76200">
              <a:srgbClr val="000000"/>
            </a:innerShdw>
          </a:effectLst>
        </p:spPr>
      </p:pic>
      <p:sp>
        <p:nvSpPr>
          <p:cNvPr id="3" name="Content Placeholder 2"/>
          <p:cNvSpPr>
            <a:spLocks noGrp="1"/>
          </p:cNvSpPr>
          <p:nvPr>
            <p:ph idx="1"/>
          </p:nvPr>
        </p:nvSpPr>
        <p:spPr>
          <a:xfrm>
            <a:off x="5110842" y="350874"/>
            <a:ext cx="6181997" cy="5638446"/>
          </a:xfrm>
        </p:spPr>
        <p:txBody>
          <a:bodyPr/>
          <a:lstStyle/>
          <a:p>
            <a:pPr>
              <a:buFont typeface="Wingdings" panose="05000000000000000000" pitchFamily="2" charset="2"/>
              <a:buChar char="v"/>
            </a:pPr>
            <a:r>
              <a:rPr lang="en-US" dirty="0">
                <a:solidFill>
                  <a:schemeClr val="accent6"/>
                </a:solidFill>
              </a:rPr>
              <a:t> Certified investigator, decision maker and hearing officer</a:t>
            </a:r>
          </a:p>
          <a:p>
            <a:pPr>
              <a:buFont typeface="Wingdings" panose="05000000000000000000" pitchFamily="2" charset="2"/>
              <a:buChar char="v"/>
            </a:pPr>
            <a:r>
              <a:rPr lang="en-US" dirty="0">
                <a:solidFill>
                  <a:schemeClr val="accent6"/>
                </a:solidFill>
              </a:rPr>
              <a:t> Practiced law for over 20 years</a:t>
            </a:r>
          </a:p>
          <a:p>
            <a:pPr>
              <a:buFont typeface="Wingdings" panose="05000000000000000000" pitchFamily="2" charset="2"/>
              <a:buChar char="v"/>
            </a:pPr>
            <a:r>
              <a:rPr lang="en-US" dirty="0">
                <a:solidFill>
                  <a:schemeClr val="accent6"/>
                </a:solidFill>
              </a:rPr>
              <a:t> Board certified in labor and employment law</a:t>
            </a:r>
          </a:p>
          <a:p>
            <a:pPr>
              <a:buFont typeface="Wingdings" panose="05000000000000000000" pitchFamily="2" charset="2"/>
              <a:buChar char="v"/>
            </a:pPr>
            <a:r>
              <a:rPr lang="en-US" dirty="0">
                <a:solidFill>
                  <a:schemeClr val="accent6"/>
                </a:solidFill>
              </a:rPr>
              <a:t> Florida Supreme Court Circuit Civil Mediator</a:t>
            </a:r>
          </a:p>
          <a:p>
            <a:pPr>
              <a:buFont typeface="Wingdings" panose="05000000000000000000" pitchFamily="2" charset="2"/>
              <a:buChar char="v"/>
            </a:pPr>
            <a:r>
              <a:rPr lang="en-US" dirty="0">
                <a:solidFill>
                  <a:schemeClr val="accent6"/>
                </a:solidFill>
              </a:rPr>
              <a:t> Florida Supreme Court Qualified Arbitrator</a:t>
            </a:r>
          </a:p>
          <a:p>
            <a:pPr>
              <a:buFont typeface="Wingdings" panose="05000000000000000000" pitchFamily="2" charset="2"/>
              <a:buChar char="v"/>
            </a:pPr>
            <a:r>
              <a:rPr lang="en-US" dirty="0">
                <a:solidFill>
                  <a:schemeClr val="accent6"/>
                </a:solidFill>
              </a:rPr>
              <a:t> Founder of Aequitas Counsel</a:t>
            </a:r>
          </a:p>
          <a:p>
            <a:pPr>
              <a:buFont typeface="Wingdings" panose="05000000000000000000" pitchFamily="2" charset="2"/>
              <a:buChar char="v"/>
            </a:pPr>
            <a:r>
              <a:rPr lang="en-US" dirty="0">
                <a:solidFill>
                  <a:schemeClr val="accent6"/>
                </a:solidFill>
              </a:rPr>
              <a:t> Mom to two amazing middle schoolers</a:t>
            </a:r>
          </a:p>
          <a:p>
            <a:pPr>
              <a:buFont typeface="Wingdings" panose="05000000000000000000" pitchFamily="2" charset="2"/>
              <a:buChar char="v"/>
            </a:pPr>
            <a:r>
              <a:rPr lang="en-US" dirty="0">
                <a:solidFill>
                  <a:schemeClr val="accent6"/>
                </a:solidFill>
              </a:rPr>
              <a:t> Spouse to a fabulous surf shop owner</a:t>
            </a:r>
          </a:p>
          <a:p>
            <a:pPr>
              <a:buFont typeface="Wingdings" panose="05000000000000000000" pitchFamily="2" charset="2"/>
              <a:buChar char="v"/>
            </a:pPr>
            <a:r>
              <a:rPr lang="en-US" dirty="0">
                <a:solidFill>
                  <a:schemeClr val="accent6"/>
                </a:solidFill>
              </a:rPr>
              <a:t> Dedicated cross fitter and terrible surfer</a:t>
            </a:r>
          </a:p>
          <a:p>
            <a:pPr>
              <a:buFont typeface="Wingdings" panose="05000000000000000000" pitchFamily="2" charset="2"/>
              <a:buChar char="v"/>
            </a:pPr>
            <a:r>
              <a:rPr lang="en-US" dirty="0">
                <a:solidFill>
                  <a:schemeClr val="accent6"/>
                </a:solidFill>
              </a:rPr>
              <a:t> Currently reading </a:t>
            </a:r>
            <a:r>
              <a:rPr lang="en-US" u="sng" dirty="0">
                <a:solidFill>
                  <a:schemeClr val="accent6"/>
                </a:solidFill>
              </a:rPr>
              <a:t>Untangled</a:t>
            </a:r>
            <a:r>
              <a:rPr lang="en-US" dirty="0">
                <a:solidFill>
                  <a:schemeClr val="accent6"/>
                </a:solidFill>
              </a:rPr>
              <a:t> and </a:t>
            </a:r>
            <a:r>
              <a:rPr lang="en-US" u="sng" dirty="0">
                <a:solidFill>
                  <a:schemeClr val="accent6"/>
                </a:solidFill>
              </a:rPr>
              <a:t>Heavy</a:t>
            </a:r>
          </a:p>
          <a:p>
            <a:pPr>
              <a:buFont typeface="Wingdings" panose="05000000000000000000" pitchFamily="2" charset="2"/>
              <a:buChar char="v"/>
            </a:pPr>
            <a:r>
              <a:rPr lang="en-US" dirty="0">
                <a:solidFill>
                  <a:schemeClr val="accent6"/>
                </a:solidFill>
              </a:rPr>
              <a:t> Pronouns: she, her and hers</a:t>
            </a:r>
          </a:p>
          <a:p>
            <a:endParaRPr lang="en-US" dirty="0"/>
          </a:p>
          <a:p>
            <a:pPr marL="0" indent="0">
              <a:buNone/>
            </a:pPr>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2</a:t>
            </a:fld>
            <a:endParaRPr lang="en-US" dirty="0"/>
          </a:p>
        </p:txBody>
      </p:sp>
    </p:spTree>
    <p:extLst>
      <p:ext uri="{BB962C8B-B14F-4D97-AF65-F5344CB8AC3E}">
        <p14:creationId xmlns:p14="http://schemas.microsoft.com/office/powerpoint/2010/main" val="3192905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649" y="2879073"/>
            <a:ext cx="3027066" cy="3945837"/>
          </a:xfrm>
        </p:spPr>
        <p:txBody>
          <a:bodyPr>
            <a:normAutofit fontScale="90000"/>
          </a:bodyPr>
          <a:lstStyle/>
          <a:p>
            <a:r>
              <a:rPr lang="en-US" dirty="0"/>
              <a:t>EXAMPLES OF SUPPORTIVE MEASURES</a:t>
            </a:r>
            <a:br>
              <a:rPr lang="en-US" dirty="0"/>
            </a:br>
            <a:br>
              <a:rPr lang="en-US" dirty="0"/>
            </a:br>
            <a:r>
              <a:rPr lang="en-US" sz="1600" b="1" dirty="0"/>
              <a:t>Quiz 8:  </a:t>
            </a:r>
            <a:r>
              <a:rPr lang="en-US" sz="1600" dirty="0"/>
              <a:t>Can a student athlete be removed from a sports team as a supportive measure?</a:t>
            </a:r>
            <a:br>
              <a:rPr lang="en-US" sz="1600" dirty="0"/>
            </a:br>
            <a:br>
              <a:rPr lang="en-US" sz="1600" dirty="0"/>
            </a:br>
            <a:r>
              <a:rPr lang="en-US" sz="1600" dirty="0"/>
              <a:t>p. 570-71</a:t>
            </a:r>
            <a:br>
              <a:rPr lang="en-US" sz="1600" dirty="0"/>
            </a:br>
            <a:br>
              <a:rPr lang="en-US" dirty="0"/>
            </a:br>
            <a:br>
              <a:rPr lang="en-US" sz="4000" dirty="0"/>
            </a:br>
            <a:endParaRPr lang="en-US" sz="4000" dirty="0"/>
          </a:p>
        </p:txBody>
      </p:sp>
      <p:pic>
        <p:nvPicPr>
          <p:cNvPr id="8" name="Picture 7" descr="Person sitting with head down being comforted by two people on either sid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993" y="712191"/>
            <a:ext cx="2702378" cy="1801757"/>
          </a:xfrm>
          <a:prstGeom prst="rect">
            <a:avLst/>
          </a:prstGeom>
        </p:spPr>
      </p:pic>
      <p:sp>
        <p:nvSpPr>
          <p:cNvPr id="3" name="Content Placeholder 2"/>
          <p:cNvSpPr>
            <a:spLocks noGrp="1"/>
          </p:cNvSpPr>
          <p:nvPr>
            <p:ph idx="1"/>
          </p:nvPr>
        </p:nvSpPr>
        <p:spPr>
          <a:xfrm>
            <a:off x="4595113" y="895977"/>
            <a:ext cx="7000894" cy="5563807"/>
          </a:xfrm>
        </p:spPr>
        <p:txBody>
          <a:bodyPr>
            <a:normAutofit/>
          </a:bodyPr>
          <a:lstStyle/>
          <a:p>
            <a:pPr lvl="1">
              <a:buFont typeface="Arial" panose="020B0604020202020204" pitchFamily="34" charset="0"/>
              <a:buChar char="•"/>
            </a:pPr>
            <a:r>
              <a:rPr lang="en-US" sz="2000" dirty="0">
                <a:solidFill>
                  <a:schemeClr val="accent6"/>
                </a:solidFill>
              </a:rPr>
              <a:t>Referral to counseling, medical, and/or healthcare services</a:t>
            </a:r>
          </a:p>
          <a:p>
            <a:pPr lvl="1">
              <a:buFont typeface="Arial" panose="020B0604020202020204" pitchFamily="34" charset="0"/>
              <a:buChar char="•"/>
            </a:pPr>
            <a:r>
              <a:rPr lang="en-US" sz="2000" dirty="0">
                <a:solidFill>
                  <a:schemeClr val="accent6"/>
                </a:solidFill>
              </a:rPr>
              <a:t>Referral to Employee Assistance Program</a:t>
            </a:r>
          </a:p>
          <a:p>
            <a:pPr lvl="1">
              <a:buFont typeface="Arial" panose="020B0604020202020204" pitchFamily="34" charset="0"/>
              <a:buChar char="•"/>
            </a:pPr>
            <a:r>
              <a:rPr lang="en-US" sz="2000" dirty="0">
                <a:solidFill>
                  <a:schemeClr val="accent6"/>
                </a:solidFill>
              </a:rPr>
              <a:t>Referral to community-based service providers</a:t>
            </a:r>
          </a:p>
          <a:p>
            <a:pPr lvl="1">
              <a:buFont typeface="Arial" panose="020B0604020202020204" pitchFamily="34" charset="0"/>
              <a:buChar char="•"/>
            </a:pPr>
            <a:r>
              <a:rPr lang="en-US" sz="2000" dirty="0">
                <a:solidFill>
                  <a:schemeClr val="accent6"/>
                </a:solidFill>
              </a:rPr>
              <a:t>Visa and immigration assistance</a:t>
            </a:r>
          </a:p>
          <a:p>
            <a:pPr lvl="1">
              <a:buFont typeface="Arial" panose="020B0604020202020204" pitchFamily="34" charset="0"/>
              <a:buChar char="•"/>
            </a:pPr>
            <a:r>
              <a:rPr lang="en-US" sz="2000" dirty="0">
                <a:solidFill>
                  <a:schemeClr val="accent6"/>
                </a:solidFill>
              </a:rPr>
              <a:t>Student financial aid counseling</a:t>
            </a:r>
          </a:p>
          <a:p>
            <a:pPr lvl="1">
              <a:buFont typeface="Arial" panose="020B0604020202020204" pitchFamily="34" charset="0"/>
              <a:buChar char="•"/>
            </a:pPr>
            <a:r>
              <a:rPr lang="en-US" sz="2000" dirty="0">
                <a:solidFill>
                  <a:schemeClr val="accent6"/>
                </a:solidFill>
              </a:rPr>
              <a:t>Education to the community or community subgroup(s)</a:t>
            </a:r>
          </a:p>
          <a:p>
            <a:pPr lvl="1">
              <a:buFont typeface="Arial" panose="020B0604020202020204" pitchFamily="34" charset="0"/>
              <a:buChar char="•"/>
            </a:pPr>
            <a:r>
              <a:rPr lang="en-US" sz="2000" dirty="0">
                <a:solidFill>
                  <a:schemeClr val="accent6"/>
                </a:solidFill>
              </a:rPr>
              <a:t>Altering work arrangements </a:t>
            </a:r>
          </a:p>
          <a:p>
            <a:pPr lvl="1">
              <a:buFont typeface="Arial" panose="020B0604020202020204" pitchFamily="34" charset="0"/>
              <a:buChar char="•"/>
            </a:pPr>
            <a:r>
              <a:rPr lang="en-US" sz="2000" dirty="0">
                <a:solidFill>
                  <a:schemeClr val="accent6"/>
                </a:solidFill>
              </a:rPr>
              <a:t>Safety planning</a:t>
            </a:r>
          </a:p>
          <a:p>
            <a:pPr lvl="1">
              <a:buFont typeface="Arial" panose="020B0604020202020204" pitchFamily="34" charset="0"/>
              <a:buChar char="•"/>
            </a:pPr>
            <a:r>
              <a:rPr lang="en-US" sz="2000" dirty="0">
                <a:solidFill>
                  <a:schemeClr val="accent6"/>
                </a:solidFill>
              </a:rPr>
              <a:t>Implementing contact limitations between the parties</a:t>
            </a:r>
          </a:p>
          <a:p>
            <a:pPr lvl="1">
              <a:buFont typeface="Arial" panose="020B0604020202020204" pitchFamily="34" charset="0"/>
              <a:buChar char="•"/>
            </a:pPr>
            <a:r>
              <a:rPr lang="en-US" sz="2000" dirty="0">
                <a:solidFill>
                  <a:schemeClr val="accent6"/>
                </a:solidFill>
              </a:rPr>
              <a:t>Academic support, extensions of deadlines, course adjustments</a:t>
            </a:r>
          </a:p>
          <a:p>
            <a:pPr lvl="1">
              <a:buFont typeface="Arial" panose="020B0604020202020204" pitchFamily="34" charset="0"/>
              <a:buChar char="•"/>
            </a:pPr>
            <a:r>
              <a:rPr lang="en-US" sz="2000" dirty="0">
                <a:solidFill>
                  <a:schemeClr val="accent6"/>
                </a:solidFill>
              </a:rPr>
              <a:t>Class schedule modifications, withdrawals, or leaves of absence</a:t>
            </a:r>
          </a:p>
          <a:p>
            <a:pPr lvl="1">
              <a:buFont typeface="Arial" panose="020B0604020202020204" pitchFamily="34" charset="0"/>
              <a:buChar char="•"/>
            </a:pPr>
            <a:r>
              <a:rPr lang="en-US" sz="2000" dirty="0">
                <a:solidFill>
                  <a:schemeClr val="accent6"/>
                </a:solidFill>
              </a:rPr>
              <a:t>Any other actions deemed appropriate by the TIX Coordinator</a:t>
            </a:r>
          </a:p>
          <a:p>
            <a:endParaRPr lang="en-US" dirty="0">
              <a:solidFill>
                <a:schemeClr val="accent6"/>
              </a:solidFill>
            </a:endParaRPr>
          </a:p>
        </p:txBody>
      </p:sp>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20</a:t>
            </a:fld>
            <a:endParaRPr lang="en-US"/>
          </a:p>
        </p:txBody>
      </p:sp>
    </p:spTree>
    <p:extLst>
      <p:ext uri="{BB962C8B-B14F-4D97-AF65-F5344CB8AC3E}">
        <p14:creationId xmlns:p14="http://schemas.microsoft.com/office/powerpoint/2010/main" val="2573921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E17F8-905D-754A-B9AB-5D86A2354E0E}"/>
              </a:ext>
            </a:extLst>
          </p:cNvPr>
          <p:cNvSpPr>
            <a:spLocks noGrp="1"/>
          </p:cNvSpPr>
          <p:nvPr>
            <p:ph type="title"/>
          </p:nvPr>
        </p:nvSpPr>
        <p:spPr>
          <a:xfrm>
            <a:off x="457200" y="3533713"/>
            <a:ext cx="3200400" cy="1208408"/>
          </a:xfrm>
        </p:spPr>
        <p:txBody>
          <a:bodyPr anchor="t"/>
          <a:lstStyle/>
          <a:p>
            <a:r>
              <a:rPr lang="en-US" dirty="0"/>
              <a:t>MAKE INITIAL ASSESSMENT </a:t>
            </a:r>
          </a:p>
        </p:txBody>
      </p:sp>
      <p:pic>
        <p:nvPicPr>
          <p:cNvPr id="8" name="Content Placeholder 7" descr="Assessment spelled out in the cloud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7433" y="889702"/>
            <a:ext cx="2730500" cy="1816100"/>
          </a:xfrm>
        </p:spPr>
      </p:pic>
      <p:sp>
        <p:nvSpPr>
          <p:cNvPr id="6" name="Text Placeholder 5"/>
          <p:cNvSpPr>
            <a:spLocks noGrp="1"/>
          </p:cNvSpPr>
          <p:nvPr>
            <p:ph type="body" sz="half" idx="2"/>
          </p:nvPr>
        </p:nvSpPr>
        <p:spPr>
          <a:xfrm>
            <a:off x="457200" y="4369980"/>
            <a:ext cx="3200400" cy="1935223"/>
          </a:xfrm>
        </p:spPr>
        <p:txBody>
          <a:bodyPr>
            <a:normAutofit/>
          </a:bodyPr>
          <a:lstStyle/>
          <a:p>
            <a:endParaRPr lang="en-US" sz="2000" b="1" dirty="0"/>
          </a:p>
          <a:p>
            <a:r>
              <a:rPr lang="en-US" sz="1800" b="1" dirty="0">
                <a:latin typeface="+mj-lt"/>
              </a:rPr>
              <a:t>Supportive Measures</a:t>
            </a:r>
          </a:p>
          <a:p>
            <a:pPr>
              <a:buClr>
                <a:srgbClr val="FFFFFF"/>
              </a:buClr>
              <a:buFont typeface="Arial" panose="020B0604020202020204" pitchFamily="34" charset="0"/>
              <a:buChar char="•"/>
            </a:pPr>
            <a:r>
              <a:rPr lang="en-US" sz="1800" b="1" dirty="0">
                <a:latin typeface="+mj-lt"/>
              </a:rPr>
              <a:t>  Informal Resolution</a:t>
            </a:r>
          </a:p>
          <a:p>
            <a:pPr>
              <a:buClr>
                <a:srgbClr val="FFFFFF"/>
              </a:buClr>
              <a:buFont typeface="Arial" panose="020B0604020202020204" pitchFamily="34" charset="0"/>
              <a:buChar char="•"/>
            </a:pPr>
            <a:r>
              <a:rPr lang="en-US" sz="1800" b="1" dirty="0">
                <a:latin typeface="+mj-lt"/>
              </a:rPr>
              <a:t>  Formal Grievance Process</a:t>
            </a:r>
          </a:p>
          <a:p>
            <a:endParaRPr lang="en-US" sz="2000" dirty="0">
              <a:latin typeface="+mj-lt"/>
            </a:endParaRPr>
          </a:p>
        </p:txBody>
      </p:sp>
      <p:sp>
        <p:nvSpPr>
          <p:cNvPr id="11" name="Oval 10"/>
          <p:cNvSpPr/>
          <p:nvPr/>
        </p:nvSpPr>
        <p:spPr>
          <a:xfrm>
            <a:off x="4526601" y="669957"/>
            <a:ext cx="3196005" cy="272509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latin typeface="+mj-lt"/>
              </a:rPr>
              <a:t>Supportive Measures</a:t>
            </a:r>
          </a:p>
          <a:p>
            <a:pPr algn="ctr"/>
            <a:r>
              <a:rPr lang="en-US" dirty="0">
                <a:latin typeface="+mj-lt"/>
              </a:rPr>
              <a:t>privacy</a:t>
            </a:r>
          </a:p>
          <a:p>
            <a:pPr algn="ctr"/>
            <a:r>
              <a:rPr lang="en-US" dirty="0">
                <a:latin typeface="+mj-lt"/>
              </a:rPr>
              <a:t>prompt</a:t>
            </a:r>
          </a:p>
          <a:p>
            <a:pPr algn="ctr"/>
            <a:r>
              <a:rPr lang="en-US" dirty="0">
                <a:latin typeface="+mj-lt"/>
              </a:rPr>
              <a:t>restorative</a:t>
            </a:r>
          </a:p>
        </p:txBody>
      </p:sp>
      <p:sp>
        <p:nvSpPr>
          <p:cNvPr id="12" name="Oval 11"/>
          <p:cNvSpPr/>
          <p:nvPr/>
        </p:nvSpPr>
        <p:spPr>
          <a:xfrm>
            <a:off x="8075691" y="686402"/>
            <a:ext cx="3259248" cy="270895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dirty="0">
              <a:latin typeface="+mj-lt"/>
            </a:endParaRPr>
          </a:p>
          <a:p>
            <a:pPr algn="ctr"/>
            <a:r>
              <a:rPr lang="en-US" sz="2400" b="1" dirty="0">
                <a:latin typeface="+mj-lt"/>
              </a:rPr>
              <a:t>Informal Resolution</a:t>
            </a:r>
          </a:p>
          <a:p>
            <a:pPr algn="ctr"/>
            <a:r>
              <a:rPr lang="en-US" dirty="0">
                <a:latin typeface="+mj-lt"/>
              </a:rPr>
              <a:t>party driven</a:t>
            </a:r>
          </a:p>
          <a:p>
            <a:pPr algn="ctr"/>
            <a:r>
              <a:rPr lang="en-US" dirty="0">
                <a:latin typeface="+mj-lt"/>
              </a:rPr>
              <a:t>less adversarial </a:t>
            </a:r>
          </a:p>
          <a:p>
            <a:pPr algn="ctr"/>
            <a:r>
              <a:rPr lang="en-US" dirty="0">
                <a:latin typeface="+mj-lt"/>
              </a:rPr>
              <a:t>not all contexts</a:t>
            </a:r>
          </a:p>
          <a:p>
            <a:pPr algn="ctr"/>
            <a:endParaRPr lang="en-US" dirty="0"/>
          </a:p>
          <a:p>
            <a:pPr algn="ctr"/>
            <a:endParaRPr lang="en-US" dirty="0"/>
          </a:p>
        </p:txBody>
      </p:sp>
      <p:sp>
        <p:nvSpPr>
          <p:cNvPr id="13" name="Oval 12"/>
          <p:cNvSpPr/>
          <p:nvPr/>
        </p:nvSpPr>
        <p:spPr>
          <a:xfrm>
            <a:off x="6346480" y="3266338"/>
            <a:ext cx="3286408" cy="279948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dirty="0">
              <a:latin typeface="+mj-lt"/>
            </a:endParaRPr>
          </a:p>
          <a:p>
            <a:pPr algn="ctr"/>
            <a:endParaRPr lang="en-US" sz="2400" b="1" dirty="0">
              <a:latin typeface="+mj-lt"/>
            </a:endParaRPr>
          </a:p>
          <a:p>
            <a:pPr algn="ctr"/>
            <a:r>
              <a:rPr lang="en-US" sz="2400" b="1" dirty="0">
                <a:latin typeface="+mj-lt"/>
              </a:rPr>
              <a:t>Formal Grievance Process</a:t>
            </a:r>
          </a:p>
          <a:p>
            <a:pPr algn="ctr"/>
            <a:r>
              <a:rPr lang="en-US" dirty="0">
                <a:latin typeface="+mj-lt"/>
              </a:rPr>
              <a:t>notice &amp; process </a:t>
            </a:r>
          </a:p>
          <a:p>
            <a:pPr algn="ctr"/>
            <a:r>
              <a:rPr lang="en-US" dirty="0">
                <a:latin typeface="+mj-lt"/>
              </a:rPr>
              <a:t>more adversarial</a:t>
            </a:r>
          </a:p>
          <a:p>
            <a:pPr algn="ctr"/>
            <a:r>
              <a:rPr lang="en-US" dirty="0">
                <a:latin typeface="+mj-lt"/>
              </a:rPr>
              <a:t>more information</a:t>
            </a:r>
          </a:p>
          <a:p>
            <a:pPr algn="ctr"/>
            <a:endParaRPr lang="en-US" sz="2400" dirty="0">
              <a:latin typeface="+mj-lt"/>
            </a:endParaRPr>
          </a:p>
          <a:p>
            <a:pPr algn="ctr"/>
            <a:endParaRPr lang="en-US" dirty="0"/>
          </a:p>
        </p:txBody>
      </p:sp>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21</a:t>
            </a:fld>
            <a:endParaRPr lang="en-US"/>
          </a:p>
        </p:txBody>
      </p:sp>
    </p:spTree>
    <p:extLst>
      <p:ext uri="{BB962C8B-B14F-4D97-AF65-F5344CB8AC3E}">
        <p14:creationId xmlns:p14="http://schemas.microsoft.com/office/powerpoint/2010/main" val="3522548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INFORMAL RESOLUTION?</a:t>
            </a:r>
            <a:br>
              <a:rPr lang="en-US" sz="4000" dirty="0"/>
            </a:br>
            <a:endParaRPr lang="en-US" sz="4000" dirty="0"/>
          </a:p>
        </p:txBody>
      </p:sp>
      <p:sp>
        <p:nvSpPr>
          <p:cNvPr id="6" name="Text Placeholder 5"/>
          <p:cNvSpPr>
            <a:spLocks noGrp="1"/>
          </p:cNvSpPr>
          <p:nvPr>
            <p:ph type="body" sz="half" idx="2"/>
          </p:nvPr>
        </p:nvSpPr>
        <p:spPr>
          <a:xfrm>
            <a:off x="555171" y="2697480"/>
            <a:ext cx="3118757" cy="3379124"/>
          </a:xfrm>
        </p:spPr>
        <p:txBody>
          <a:bodyPr/>
          <a:lstStyle/>
          <a:p>
            <a:r>
              <a:rPr lang="en-US" dirty="0">
                <a:latin typeface="+mj-lt"/>
              </a:rPr>
              <a:t>Factors to Consider:</a:t>
            </a:r>
          </a:p>
          <a:p>
            <a:pPr marL="285750" indent="-285750">
              <a:buClr>
                <a:srgbClr val="FFFFFF"/>
              </a:buClr>
              <a:buFont typeface="Arial" panose="020B0604020202020204" pitchFamily="34" charset="0"/>
              <a:buChar char="•"/>
            </a:pPr>
            <a:r>
              <a:rPr lang="en-US" dirty="0">
                <a:latin typeface="+mj-lt"/>
              </a:rPr>
              <a:t>Parties preference</a:t>
            </a:r>
          </a:p>
          <a:p>
            <a:pPr marL="285750" indent="-285750">
              <a:buClr>
                <a:srgbClr val="FFFFFF"/>
              </a:buClr>
              <a:buFont typeface="Arial" panose="020B0604020202020204" pitchFamily="34" charset="0"/>
              <a:buChar char="•"/>
            </a:pPr>
            <a:r>
              <a:rPr lang="en-US" dirty="0">
                <a:latin typeface="+mj-lt"/>
              </a:rPr>
              <a:t>Likelihood of resolution</a:t>
            </a:r>
          </a:p>
          <a:p>
            <a:pPr marL="285750" indent="-285750">
              <a:buClr>
                <a:srgbClr val="FFFFFF"/>
              </a:buClr>
              <a:buFont typeface="Arial" panose="020B0604020202020204" pitchFamily="34" charset="0"/>
              <a:buChar char="•"/>
            </a:pPr>
            <a:r>
              <a:rPr lang="en-US" dirty="0">
                <a:latin typeface="+mj-lt"/>
              </a:rPr>
              <a:t>Civility of the parties</a:t>
            </a:r>
          </a:p>
          <a:p>
            <a:pPr marL="285750" indent="-285750">
              <a:buClr>
                <a:srgbClr val="FFFFFF"/>
              </a:buClr>
              <a:buFont typeface="Arial" panose="020B0604020202020204" pitchFamily="34" charset="0"/>
              <a:buChar char="•"/>
            </a:pPr>
            <a:r>
              <a:rPr lang="en-US" dirty="0">
                <a:latin typeface="+mj-lt"/>
              </a:rPr>
              <a:t>Violence risk assessment</a:t>
            </a:r>
          </a:p>
          <a:p>
            <a:pPr marL="285750" indent="-285750">
              <a:buClr>
                <a:srgbClr val="FFFFFF"/>
              </a:buClr>
              <a:buFont typeface="Arial" panose="020B0604020202020204" pitchFamily="34" charset="0"/>
              <a:buChar char="•"/>
            </a:pPr>
            <a:r>
              <a:rPr lang="en-US" dirty="0">
                <a:latin typeface="+mj-lt"/>
              </a:rPr>
              <a:t>Skill of facilitator with issues</a:t>
            </a:r>
          </a:p>
          <a:p>
            <a:pPr marL="285750" indent="-285750">
              <a:buClr>
                <a:srgbClr val="FFFFFF"/>
              </a:buClr>
              <a:buFont typeface="Arial" panose="020B0604020202020204" pitchFamily="34" charset="0"/>
              <a:buChar char="•"/>
            </a:pPr>
            <a:r>
              <a:rPr lang="en-US" dirty="0">
                <a:latin typeface="+mj-lt"/>
              </a:rPr>
              <a:t>Capacity of the parties</a:t>
            </a:r>
          </a:p>
          <a:p>
            <a:pPr marL="285750" indent="-285750">
              <a:buClr>
                <a:srgbClr val="FFFFFF"/>
              </a:buClr>
              <a:buFont typeface="Arial" panose="020B0604020202020204" pitchFamily="34" charset="0"/>
              <a:buChar char="•"/>
            </a:pPr>
            <a:r>
              <a:rPr lang="en-US" dirty="0">
                <a:latin typeface="+mj-lt"/>
              </a:rPr>
              <a:t>Goals of the parties</a:t>
            </a:r>
          </a:p>
          <a:p>
            <a:endParaRPr lang="en-US" dirty="0"/>
          </a:p>
        </p:txBody>
      </p:sp>
      <p:sp>
        <p:nvSpPr>
          <p:cNvPr id="3" name="Content Placeholder 2"/>
          <p:cNvSpPr>
            <a:spLocks noGrp="1"/>
          </p:cNvSpPr>
          <p:nvPr>
            <p:ph idx="1"/>
          </p:nvPr>
        </p:nvSpPr>
        <p:spPr>
          <a:xfrm>
            <a:off x="5192486" y="731520"/>
            <a:ext cx="6400800" cy="5257800"/>
          </a:xfrm>
        </p:spPr>
        <p:txBody>
          <a:bodyPr>
            <a:normAutofit/>
          </a:bodyPr>
          <a:lstStyle/>
          <a:p>
            <a:pPr marL="0" indent="0" algn="just">
              <a:buNone/>
            </a:pPr>
            <a:r>
              <a:rPr lang="en-US" sz="2400" dirty="0">
                <a:solidFill>
                  <a:schemeClr val="accent6"/>
                </a:solidFill>
              </a:rPr>
              <a:t>“Informal resolution may encompass a broad range of </a:t>
            </a:r>
            <a:r>
              <a:rPr lang="en-US" sz="2400" b="1" dirty="0">
                <a:solidFill>
                  <a:schemeClr val="accent6"/>
                </a:solidFill>
              </a:rPr>
              <a:t>conflict resolution strategies</a:t>
            </a:r>
            <a:r>
              <a:rPr lang="en-US" sz="2400" dirty="0">
                <a:solidFill>
                  <a:schemeClr val="accent6"/>
                </a:solidFill>
              </a:rPr>
              <a:t>, including, but not limited to, arbitration, mediation, or restorative justice. Defining this concept may have the unintended effect of limiting parties’ freedom to choose the resolution option that is best for them, and recipient flexibility to craft </a:t>
            </a:r>
            <a:r>
              <a:rPr lang="en-US" sz="2400" b="1" dirty="0">
                <a:solidFill>
                  <a:schemeClr val="accent6"/>
                </a:solidFill>
              </a:rPr>
              <a:t>resolution processes </a:t>
            </a:r>
            <a:r>
              <a:rPr lang="en-US" sz="2400" dirty="0">
                <a:solidFill>
                  <a:schemeClr val="accent6"/>
                </a:solidFill>
              </a:rPr>
              <a:t>that serve the unique educational needs of their communities.” </a:t>
            </a:r>
          </a:p>
          <a:p>
            <a:endParaRPr lang="en-US" sz="2400" dirty="0">
              <a:solidFill>
                <a:schemeClr val="accent6"/>
              </a:solidFill>
            </a:endParaRPr>
          </a:p>
          <a:p>
            <a:pPr marL="0" indent="0">
              <a:buNone/>
            </a:pPr>
            <a:endParaRPr lang="en-US" sz="1400" dirty="0">
              <a:solidFill>
                <a:schemeClr val="accent6"/>
              </a:solidFill>
            </a:endParaRPr>
          </a:p>
          <a:p>
            <a:pPr marL="0" indent="0">
              <a:buNone/>
            </a:pPr>
            <a:endParaRPr lang="en-US" sz="1400" dirty="0">
              <a:solidFill>
                <a:schemeClr val="accent6"/>
              </a:solidFill>
            </a:endParaRPr>
          </a:p>
          <a:p>
            <a:pPr marL="0" indent="0">
              <a:buNone/>
            </a:pPr>
            <a:endParaRPr lang="en-US" sz="1400" dirty="0">
              <a:solidFill>
                <a:schemeClr val="accent6"/>
              </a:solidFill>
            </a:endParaRPr>
          </a:p>
          <a:p>
            <a:pPr marL="0" indent="0">
              <a:buNone/>
            </a:pPr>
            <a:r>
              <a:rPr lang="en-US" sz="1400" dirty="0">
                <a:solidFill>
                  <a:schemeClr val="accent6"/>
                </a:solidFill>
              </a:rPr>
              <a:t>34 CFR § 106.45(b)(9); p. 1370</a:t>
            </a:r>
            <a:endParaRPr lang="en-US" sz="1200" dirty="0">
              <a:solidFill>
                <a:schemeClr val="accent6"/>
              </a:solidFill>
            </a:endParaRPr>
          </a:p>
        </p:txBody>
      </p:sp>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22</a:t>
            </a:fld>
            <a:endParaRPr lang="en-US"/>
          </a:p>
        </p:txBody>
      </p:sp>
    </p:spTree>
    <p:extLst>
      <p:ext uri="{BB962C8B-B14F-4D97-AF65-F5344CB8AC3E}">
        <p14:creationId xmlns:p14="http://schemas.microsoft.com/office/powerpoint/2010/main" val="1135354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185" y="1876151"/>
            <a:ext cx="3272828" cy="2402338"/>
          </a:xfrm>
        </p:spPr>
        <p:txBody>
          <a:bodyPr>
            <a:normAutofit fontScale="90000"/>
          </a:bodyPr>
          <a:lstStyle/>
          <a:p>
            <a:r>
              <a:rPr lang="en-US" sz="4000" dirty="0"/>
              <a:t>INFORMAL RESOLUTION REQUIREMENTS</a:t>
            </a:r>
            <a:br>
              <a:rPr lang="en-US" dirty="0"/>
            </a:br>
            <a:endParaRPr lang="en-US" dirty="0"/>
          </a:p>
        </p:txBody>
      </p:sp>
      <p:pic>
        <p:nvPicPr>
          <p:cNvPr id="8" name="Picture 7" descr="Word cloud with conflict resolution bolded as the largest wo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1" y="690454"/>
            <a:ext cx="2718706" cy="1326126"/>
          </a:xfrm>
          <a:prstGeom prst="rect">
            <a:avLst/>
          </a:prstGeom>
        </p:spPr>
      </p:pic>
      <p:sp>
        <p:nvSpPr>
          <p:cNvPr id="3" name="Content Placeholder 2"/>
          <p:cNvSpPr>
            <a:spLocks noGrp="1"/>
          </p:cNvSpPr>
          <p:nvPr>
            <p:ph idx="1"/>
          </p:nvPr>
        </p:nvSpPr>
        <p:spPr>
          <a:xfrm>
            <a:off x="4800600" y="489397"/>
            <a:ext cx="6955971" cy="5680005"/>
          </a:xfrm>
        </p:spPr>
        <p:txBody>
          <a:bodyPr>
            <a:normAutofit fontScale="47500" lnSpcReduction="20000"/>
          </a:bodyPr>
          <a:lstStyle/>
          <a:p>
            <a:pPr lvl="1" algn="just">
              <a:buFont typeface="Arial" panose="020B0604020202020204" pitchFamily="34" charset="0"/>
              <a:buChar char="•"/>
            </a:pPr>
            <a:r>
              <a:rPr lang="en-US" sz="4200" dirty="0">
                <a:solidFill>
                  <a:schemeClr val="accent6"/>
                </a:solidFill>
              </a:rPr>
              <a:t>Must file a formal complaint</a:t>
            </a:r>
          </a:p>
          <a:p>
            <a:pPr lvl="1" algn="just">
              <a:buFont typeface="Arial" panose="020B0604020202020204" pitchFamily="34" charset="0"/>
              <a:buChar char="•"/>
            </a:pPr>
            <a:r>
              <a:rPr lang="en-US" sz="4200" dirty="0">
                <a:solidFill>
                  <a:schemeClr val="accent6"/>
                </a:solidFill>
              </a:rPr>
              <a:t>Written notice of allegations, requirements of informal resolution process, and consequences of informal resolution process must be issued before informal resolution</a:t>
            </a:r>
          </a:p>
          <a:p>
            <a:pPr lvl="1" algn="just">
              <a:buFont typeface="Arial" panose="020B0604020202020204" pitchFamily="34" charset="0"/>
              <a:buChar char="•"/>
            </a:pPr>
            <a:r>
              <a:rPr lang="en-US" sz="4200" dirty="0">
                <a:solidFill>
                  <a:schemeClr val="accent6"/>
                </a:solidFill>
              </a:rPr>
              <a:t>Both parties must provide written consent to participate</a:t>
            </a:r>
          </a:p>
          <a:p>
            <a:pPr lvl="1" algn="just">
              <a:buFont typeface="Arial" panose="020B0604020202020204" pitchFamily="34" charset="0"/>
              <a:buChar char="•"/>
            </a:pPr>
            <a:r>
              <a:rPr lang="en-US" sz="4200" dirty="0">
                <a:solidFill>
                  <a:schemeClr val="accent6"/>
                </a:solidFill>
              </a:rPr>
              <a:t>TIX Coordinator must approve mechanism</a:t>
            </a:r>
          </a:p>
          <a:p>
            <a:pPr lvl="1" algn="just">
              <a:buFont typeface="Arial" panose="020B0604020202020204" pitchFamily="34" charset="0"/>
              <a:buChar char="•"/>
            </a:pPr>
            <a:r>
              <a:rPr lang="en-US" sz="4200" dirty="0">
                <a:solidFill>
                  <a:schemeClr val="accent6"/>
                </a:solidFill>
              </a:rPr>
              <a:t>May not be used in student complainant/employee respondent </a:t>
            </a:r>
          </a:p>
          <a:p>
            <a:pPr lvl="1" algn="just">
              <a:buFont typeface="Arial" panose="020B0604020202020204" pitchFamily="34" charset="0"/>
              <a:buChar char="•"/>
            </a:pPr>
            <a:r>
              <a:rPr lang="en-US" sz="4200" dirty="0">
                <a:solidFill>
                  <a:schemeClr val="accent6"/>
                </a:solidFill>
              </a:rPr>
              <a:t>Resolution must be agreed upon by the parties and approved by TIX Coordinator</a:t>
            </a:r>
          </a:p>
          <a:p>
            <a:pPr lvl="1" algn="just">
              <a:buFont typeface="Arial" panose="020B0604020202020204" pitchFamily="34" charset="0"/>
              <a:buChar char="•"/>
            </a:pPr>
            <a:r>
              <a:rPr lang="en-US" sz="4200" dirty="0">
                <a:solidFill>
                  <a:schemeClr val="accent6"/>
                </a:solidFill>
              </a:rPr>
              <a:t>Resolutions are not appealable and may include a confidentiality component</a:t>
            </a:r>
          </a:p>
          <a:p>
            <a:pPr lvl="1" algn="just">
              <a:buFont typeface="Arial" panose="020B0604020202020204" pitchFamily="34" charset="0"/>
              <a:buChar char="•"/>
            </a:pPr>
            <a:r>
              <a:rPr lang="en-US" sz="4200" dirty="0">
                <a:solidFill>
                  <a:schemeClr val="accent6"/>
                </a:solidFill>
              </a:rPr>
              <a:t>May begin informal resolution any time after formal complaint and before written determination</a:t>
            </a:r>
          </a:p>
          <a:p>
            <a:pPr lvl="1" algn="just">
              <a:buFont typeface="Arial" panose="020B0604020202020204" pitchFamily="34" charset="0"/>
              <a:buChar char="•"/>
            </a:pPr>
            <a:r>
              <a:rPr lang="en-US" sz="4200" dirty="0">
                <a:solidFill>
                  <a:schemeClr val="accent6"/>
                </a:solidFill>
              </a:rPr>
              <a:t>May withdraw and resume formal grievance process any time</a:t>
            </a:r>
          </a:p>
          <a:p>
            <a:pPr lvl="1" algn="just">
              <a:buFont typeface="Arial" panose="020B0604020202020204" pitchFamily="34" charset="0"/>
              <a:buChar char="•"/>
            </a:pPr>
            <a:r>
              <a:rPr lang="en-US" sz="4200" dirty="0">
                <a:solidFill>
                  <a:schemeClr val="accent6"/>
                </a:solidFill>
              </a:rPr>
              <a:t>Facilitators must be well trained, free from bias and conflict of interest</a:t>
            </a:r>
          </a:p>
          <a:p>
            <a:pPr lvl="1" algn="just">
              <a:buFont typeface="Arial" panose="020B0604020202020204" pitchFamily="34" charset="0"/>
              <a:buChar char="•"/>
            </a:pPr>
            <a:r>
              <a:rPr lang="en-US" sz="4200" dirty="0">
                <a:solidFill>
                  <a:schemeClr val="accent6"/>
                </a:solidFill>
              </a:rPr>
              <a:t>30-45 day time frame is reasonable</a:t>
            </a:r>
          </a:p>
          <a:p>
            <a:pPr marL="201168" lvl="1" indent="0" algn="just">
              <a:buNone/>
            </a:pPr>
            <a:endParaRPr lang="en-US" sz="2000" dirty="0">
              <a:solidFill>
                <a:schemeClr val="accent6"/>
              </a:solidFill>
            </a:endParaRPr>
          </a:p>
          <a:p>
            <a:pPr marL="201168" lvl="1" indent="0" algn="just">
              <a:buNone/>
            </a:pPr>
            <a:endParaRPr lang="en-US" sz="2000" dirty="0">
              <a:solidFill>
                <a:schemeClr val="accent6"/>
              </a:solidFill>
            </a:endParaRPr>
          </a:p>
          <a:p>
            <a:pPr marL="0" indent="0" algn="just">
              <a:buNone/>
            </a:pPr>
            <a:r>
              <a:rPr lang="en-US" sz="2900" dirty="0">
                <a:solidFill>
                  <a:schemeClr val="accent6"/>
                </a:solidFill>
              </a:rPr>
              <a:t>34 CFR §§ 106.45(b)(1)(iii); 106.45(b)(9)(</a:t>
            </a:r>
            <a:r>
              <a:rPr lang="en-US" sz="2900" dirty="0" err="1">
                <a:solidFill>
                  <a:schemeClr val="accent6"/>
                </a:solidFill>
              </a:rPr>
              <a:t>i</a:t>
            </a:r>
            <a:r>
              <a:rPr lang="en-US" sz="2900" dirty="0">
                <a:solidFill>
                  <a:schemeClr val="accent6"/>
                </a:solidFill>
              </a:rPr>
              <a:t>)</a:t>
            </a:r>
          </a:p>
          <a:p>
            <a:endParaRPr lang="en-US" dirty="0">
              <a:solidFill>
                <a:schemeClr val="accent6"/>
              </a:solidFill>
            </a:endParaRPr>
          </a:p>
        </p:txBody>
      </p:sp>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23</a:t>
            </a:fld>
            <a:endParaRPr lang="en-US"/>
          </a:p>
        </p:txBody>
      </p:sp>
    </p:spTree>
    <p:extLst>
      <p:ext uri="{BB962C8B-B14F-4D97-AF65-F5344CB8AC3E}">
        <p14:creationId xmlns:p14="http://schemas.microsoft.com/office/powerpoint/2010/main" val="530677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descr="Overview Formal Grievance Process Outline text behind graphic"/>
          <p:cNvSpPr>
            <a:spLocks noGrp="1"/>
          </p:cNvSpPr>
          <p:nvPr>
            <p:ph type="title"/>
          </p:nvPr>
        </p:nvSpPr>
        <p:spPr>
          <a:xfrm>
            <a:off x="633999" y="306633"/>
            <a:ext cx="6909801" cy="788242"/>
          </a:xfrm>
        </p:spPr>
        <p:txBody>
          <a:bodyPr vert="horz" lIns="91440" tIns="45720" rIns="91440" bIns="45720" rtlCol="0" anchor="t">
            <a:normAutofit/>
          </a:bodyPr>
          <a:lstStyle/>
          <a:p>
            <a:r>
              <a:rPr lang="en-US" sz="3700" dirty="0">
                <a:solidFill>
                  <a:schemeClr val="tx1">
                    <a:lumMod val="75000"/>
                    <a:lumOff val="25000"/>
                  </a:schemeClr>
                </a:solidFill>
              </a:rPr>
              <a:t>Overview Formal Grievance Process</a:t>
            </a:r>
          </a:p>
        </p:txBody>
      </p:sp>
      <p:pic>
        <p:nvPicPr>
          <p:cNvPr id="6" name="Content Placeholder 5" descr="Overall Formal Grievance Process Outline  - text located next to image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4325" y="925544"/>
            <a:ext cx="7649001" cy="5258688"/>
          </a:xfrm>
          <a:prstGeom prst="rect">
            <a:avLst/>
          </a:prstGeom>
        </p:spPr>
      </p:pic>
      <p:sp>
        <p:nvSpPr>
          <p:cNvPr id="7" name="Text Placeholder 6">
            <a:extLst>
              <a:ext uri="{FF2B5EF4-FFF2-40B4-BE49-F238E27FC236}">
                <a16:creationId xmlns:a16="http://schemas.microsoft.com/office/drawing/2014/main" id="{52DFFC3B-8964-4120-B049-320022BB618C}"/>
              </a:ext>
            </a:extLst>
          </p:cNvPr>
          <p:cNvSpPr>
            <a:spLocks noGrp="1"/>
          </p:cNvSpPr>
          <p:nvPr>
            <p:ph type="body" sz="half" idx="2"/>
          </p:nvPr>
        </p:nvSpPr>
        <p:spPr>
          <a:xfrm>
            <a:off x="8053475" y="192505"/>
            <a:ext cx="4014200" cy="5676589"/>
          </a:xfrm>
        </p:spPr>
        <p:txBody>
          <a:bodyPr vert="horz" lIns="0" tIns="45720" rIns="0" bIns="45720" rtlCol="0">
            <a:normAutofit/>
          </a:bodyPr>
          <a:lstStyle/>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Formal Complaint</a:t>
            </a:r>
          </a:p>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Review for sufficiency</a:t>
            </a:r>
          </a:p>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Appointment of investigator</a:t>
            </a:r>
          </a:p>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Notice of investigation and allegations 106.45(b)(2)(ii)-(iii)</a:t>
            </a:r>
          </a:p>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Review and evidence “directly related to the allegations” 106.45(b)(2)(ii)-(iii)</a:t>
            </a:r>
          </a:p>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Notice of interview to party and advisor 104.55(b)(x)(x)</a:t>
            </a:r>
          </a:p>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Interview parties and witnesses</a:t>
            </a:r>
          </a:p>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Send any evidence “directly related to the allegations to each party and advisor” 106.45(b)(5)(vi) (there is a 10 day review before the process proceeds to item 9)</a:t>
            </a:r>
          </a:p>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Create investigation report that fairly summarizes relevant evidence</a:t>
            </a:r>
          </a:p>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Consider parties response from review of evidence</a:t>
            </a:r>
          </a:p>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Send investigation report to each party and advisor, at least 10 days prior to a hearing 106.45(b)(5)(vii) (there is a 10 day review before the process proceeds to item 12)</a:t>
            </a:r>
            <a:endParaRPr lang="en-US" sz="1400" dirty="0"/>
          </a:p>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Finalize report, including consideration of any necessary changes based on parties’ feedback</a:t>
            </a:r>
          </a:p>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Send investigative report to Title IX Coordinator to review for completeness</a:t>
            </a:r>
          </a:p>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Send investigative report to parties and advisors </a:t>
            </a:r>
          </a:p>
          <a:p>
            <a:pPr marL="274320" lvl="0" indent="-274320">
              <a:spcBef>
                <a:spcPts val="100"/>
              </a:spcBef>
              <a:spcAft>
                <a:spcPts val="100"/>
              </a:spcAft>
              <a:buFont typeface="Calibri" panose="020F0502020204030204" pitchFamily="34" charset="0"/>
              <a:buAutoNum type="arabicPeriod"/>
            </a:pPr>
            <a:r>
              <a:rPr lang="en-US" sz="1400" dirty="0">
                <a:solidFill>
                  <a:schemeClr val="tx1">
                    <a:lumMod val="75000"/>
                    <a:lumOff val="25000"/>
                  </a:schemeClr>
                </a:solidFill>
              </a:rPr>
              <a:t>Schedule live hearing</a:t>
            </a:r>
          </a:p>
          <a:p>
            <a:pPr marL="342900" indent="-342900">
              <a:spcBef>
                <a:spcPts val="100"/>
              </a:spcBef>
              <a:spcAft>
                <a:spcPts val="100"/>
              </a:spcAft>
              <a:buFont typeface="Calibri" panose="020F0502020204030204" pitchFamily="34" charset="0"/>
              <a:buAutoNum type="arabicPeriod"/>
            </a:pPr>
            <a:endParaRPr lang="en-US" sz="1000" dirty="0">
              <a:solidFill>
                <a:schemeClr val="tx1">
                  <a:lumMod val="75000"/>
                  <a:lumOff val="25000"/>
                </a:schemeClr>
              </a:solidFill>
            </a:endParaRPr>
          </a:p>
        </p:txBody>
      </p:sp>
      <p:sp>
        <p:nvSpPr>
          <p:cNvPr id="22" name="Rectangle 21">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p:cNvSpPr>
            <a:spLocks noGrp="1"/>
          </p:cNvSpPr>
          <p:nvPr>
            <p:ph type="ftr" sz="quarter" idx="11"/>
          </p:nvPr>
        </p:nvSpPr>
        <p:spPr>
          <a:xfrm>
            <a:off x="3686185" y="6459785"/>
            <a:ext cx="4822804" cy="365125"/>
          </a:xfrm>
        </p:spPr>
        <p:txBody>
          <a:bodyPr vert="horz" lIns="91440" tIns="45720" rIns="91440" bIns="45720" rtlCol="0" anchor="ctr">
            <a:normAutofit/>
          </a:bodyPr>
          <a:lstStyle/>
          <a:p>
            <a:pPr algn="ctr">
              <a:spcAft>
                <a:spcPts val="600"/>
              </a:spcAft>
            </a:pPr>
            <a:r>
              <a:rPr lang="en-US" kern="1200" cap="all" baseline="0">
                <a:solidFill>
                  <a:srgbClr val="FFFFFF"/>
                </a:solidFill>
                <a:latin typeface="+mn-lt"/>
                <a:ea typeface="+mn-ea"/>
                <a:cs typeface="+mn-cs"/>
              </a:rPr>
              <a:t>©Aequitas Counsel 2020 All Rights Reserved</a:t>
            </a:r>
          </a:p>
        </p:txBody>
      </p:sp>
      <p:sp>
        <p:nvSpPr>
          <p:cNvPr id="5" name="Slide Number Placeholder 4"/>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CB2A5A4C-EB55-4870-972B-8DA361DD722D}" type="slidenum">
              <a:rPr lang="en-US" smtClean="0">
                <a:solidFill>
                  <a:srgbClr val="FFFFFF"/>
                </a:solidFill>
              </a:rPr>
              <a:pPr>
                <a:spcAft>
                  <a:spcPts val="600"/>
                </a:spcAft>
              </a:pPr>
              <a:t>24</a:t>
            </a:fld>
            <a:endParaRPr lang="en-US">
              <a:solidFill>
                <a:srgbClr val="FFFFFF"/>
              </a:solidFill>
            </a:endParaRPr>
          </a:p>
        </p:txBody>
      </p:sp>
    </p:spTree>
    <p:extLst>
      <p:ext uri="{BB962C8B-B14F-4D97-AF65-F5344CB8AC3E}">
        <p14:creationId xmlns:p14="http://schemas.microsoft.com/office/powerpoint/2010/main" val="1766776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514" y="293916"/>
            <a:ext cx="3020786" cy="2235380"/>
          </a:xfrm>
        </p:spPr>
        <p:txBody>
          <a:bodyPr/>
          <a:lstStyle/>
          <a:p>
            <a:r>
              <a:rPr lang="en-US" dirty="0"/>
              <a:t>WHAT IS A FORMAL COMPLAINT ?</a:t>
            </a:r>
            <a:br>
              <a:rPr lang="en-US" dirty="0"/>
            </a:br>
            <a:endParaRPr lang="en-US" dirty="0"/>
          </a:p>
        </p:txBody>
      </p:sp>
      <p:sp>
        <p:nvSpPr>
          <p:cNvPr id="6" name="Text Placeholder 5"/>
          <p:cNvSpPr>
            <a:spLocks noGrp="1"/>
          </p:cNvSpPr>
          <p:nvPr>
            <p:ph type="body" sz="half" idx="2"/>
          </p:nvPr>
        </p:nvSpPr>
        <p:spPr>
          <a:xfrm>
            <a:off x="579664" y="2188029"/>
            <a:ext cx="2792186" cy="4117175"/>
          </a:xfrm>
        </p:spPr>
        <p:txBody>
          <a:bodyPr>
            <a:normAutofit lnSpcReduction="10000"/>
          </a:bodyPr>
          <a:lstStyle/>
          <a:p>
            <a:pPr algn="just"/>
            <a:r>
              <a:rPr lang="en-US" dirty="0">
                <a:latin typeface="+mj-lt"/>
              </a:rPr>
              <a:t>A formal complaint “means a document filed by the complainant or signed by the TIX Coordinator alleging sexual harassment against a respondent and requesting that the recipient investigate the allegation of sexual harassment.” </a:t>
            </a:r>
          </a:p>
          <a:p>
            <a:pPr marL="285750" indent="-285750" algn="just">
              <a:buClr>
                <a:srgbClr val="FFFFFF"/>
              </a:buClr>
              <a:buFont typeface="Arial" panose="020B0604020202020204" pitchFamily="34" charset="0"/>
              <a:buChar char="•"/>
            </a:pPr>
            <a:r>
              <a:rPr lang="en-US" dirty="0">
                <a:latin typeface="+mj-lt"/>
              </a:rPr>
              <a:t>Email, online portal</a:t>
            </a:r>
          </a:p>
          <a:p>
            <a:pPr marL="285750" indent="-285750" algn="just">
              <a:buClr>
                <a:srgbClr val="FFFFFF"/>
              </a:buClr>
              <a:buFont typeface="Arial" panose="020B0604020202020204" pitchFamily="34" charset="0"/>
              <a:buChar char="•"/>
            </a:pPr>
            <a:r>
              <a:rPr lang="en-US" dirty="0">
                <a:latin typeface="+mj-lt"/>
              </a:rPr>
              <a:t>Digital or physical signature </a:t>
            </a:r>
          </a:p>
          <a:p>
            <a:endParaRPr lang="en-US" sz="1400" dirty="0">
              <a:latin typeface="+mj-lt"/>
            </a:endParaRPr>
          </a:p>
          <a:p>
            <a:r>
              <a:rPr lang="en-US" sz="1400" b="1" dirty="0">
                <a:latin typeface="+mj-lt"/>
              </a:rPr>
              <a:t>Quiz 9</a:t>
            </a:r>
            <a:r>
              <a:rPr lang="en-US" sz="1400" dirty="0">
                <a:latin typeface="+mj-lt"/>
              </a:rPr>
              <a:t>: Can a student athlete recruit file a formal complaint?</a:t>
            </a:r>
          </a:p>
          <a:p>
            <a:endParaRPr lang="en-US" sz="1400" dirty="0">
              <a:latin typeface="+mj-lt"/>
            </a:endParaRPr>
          </a:p>
          <a:p>
            <a:r>
              <a:rPr lang="en-US" sz="1400" dirty="0">
                <a:latin typeface="+mj-lt"/>
              </a:rPr>
              <a:t>34 CFR §§ 106.30; 34 CFR §106.6(g); p. 383, n. 571</a:t>
            </a:r>
          </a:p>
          <a:p>
            <a:endParaRPr lang="en-US" dirty="0"/>
          </a:p>
        </p:txBody>
      </p:sp>
      <p:sp>
        <p:nvSpPr>
          <p:cNvPr id="3" name="Content Placeholder 2"/>
          <p:cNvSpPr>
            <a:spLocks noGrp="1"/>
          </p:cNvSpPr>
          <p:nvPr>
            <p:ph idx="1"/>
          </p:nvPr>
        </p:nvSpPr>
        <p:spPr>
          <a:xfrm>
            <a:off x="4914899" y="441492"/>
            <a:ext cx="7045779" cy="5863711"/>
          </a:xfrm>
        </p:spPr>
        <p:txBody>
          <a:bodyPr>
            <a:normAutofit lnSpcReduction="10000"/>
          </a:bodyPr>
          <a:lstStyle/>
          <a:p>
            <a:pPr marL="201168" lvl="1" indent="0" algn="just">
              <a:buNone/>
            </a:pPr>
            <a:endParaRPr lang="en-US" sz="2000" dirty="0">
              <a:solidFill>
                <a:schemeClr val="accent6"/>
              </a:solidFill>
            </a:endParaRPr>
          </a:p>
          <a:p>
            <a:pPr marL="201168" lvl="1" indent="0" algn="just">
              <a:buNone/>
            </a:pPr>
            <a:r>
              <a:rPr lang="en-US" sz="2000" b="1" dirty="0">
                <a:solidFill>
                  <a:schemeClr val="accent6"/>
                </a:solidFill>
              </a:rPr>
              <a:t>WHO MAY FILE?</a:t>
            </a:r>
          </a:p>
          <a:p>
            <a:pPr marL="201168" lvl="1" indent="0" algn="just">
              <a:buNone/>
            </a:pPr>
            <a:endParaRPr lang="en-US" sz="2000" dirty="0">
              <a:solidFill>
                <a:schemeClr val="accent6"/>
              </a:solidFill>
            </a:endParaRPr>
          </a:p>
          <a:p>
            <a:pPr marL="201168" lvl="1" indent="0" algn="just">
              <a:buNone/>
            </a:pPr>
            <a:r>
              <a:rPr lang="en-US" sz="2000" dirty="0">
                <a:solidFill>
                  <a:schemeClr val="accent6"/>
                </a:solidFill>
              </a:rPr>
              <a:t>Complainant </a:t>
            </a:r>
          </a:p>
          <a:p>
            <a:pPr lvl="3" algn="just">
              <a:buFont typeface="Arial" panose="020B0604020202020204" pitchFamily="34" charset="0"/>
              <a:buChar char="•"/>
            </a:pPr>
            <a:r>
              <a:rPr lang="en-US" sz="2000" dirty="0">
                <a:solidFill>
                  <a:schemeClr val="accent6"/>
                </a:solidFill>
              </a:rPr>
              <a:t>participating in, or attempting to participate in, the school’s education program or activity</a:t>
            </a:r>
          </a:p>
          <a:p>
            <a:pPr marL="201168" lvl="1" indent="0" algn="just">
              <a:buNone/>
            </a:pPr>
            <a:endParaRPr lang="en-US" sz="2000" dirty="0">
              <a:solidFill>
                <a:schemeClr val="accent6"/>
              </a:solidFill>
            </a:endParaRPr>
          </a:p>
          <a:p>
            <a:pPr marL="201168" lvl="1" indent="0" algn="just">
              <a:buNone/>
            </a:pPr>
            <a:r>
              <a:rPr lang="en-US" sz="2000" dirty="0">
                <a:solidFill>
                  <a:schemeClr val="accent6"/>
                </a:solidFill>
              </a:rPr>
              <a:t>TIX Coordinator</a:t>
            </a:r>
          </a:p>
          <a:p>
            <a:pPr lvl="3" algn="just">
              <a:buFont typeface="Arial" panose="020B0604020202020204" pitchFamily="34" charset="0"/>
              <a:buChar char="•"/>
            </a:pPr>
            <a:r>
              <a:rPr lang="en-US" sz="2000" dirty="0">
                <a:solidFill>
                  <a:schemeClr val="accent6"/>
                </a:solidFill>
              </a:rPr>
              <a:t>with or without the complainant’s desire to participate</a:t>
            </a:r>
          </a:p>
          <a:p>
            <a:pPr lvl="3" algn="just">
              <a:buFont typeface="Arial" panose="020B0604020202020204" pitchFamily="34" charset="0"/>
              <a:buChar char="•"/>
            </a:pPr>
            <a:r>
              <a:rPr lang="en-US" sz="2000" dirty="0">
                <a:solidFill>
                  <a:schemeClr val="accent6"/>
                </a:solidFill>
              </a:rPr>
              <a:t>Whether conduct meets definition of sexual harassment</a:t>
            </a:r>
          </a:p>
          <a:p>
            <a:pPr lvl="3" algn="just">
              <a:buFont typeface="Arial" panose="020B0604020202020204" pitchFamily="34" charset="0"/>
              <a:buChar char="•"/>
            </a:pPr>
            <a:r>
              <a:rPr lang="en-US" sz="2000" dirty="0">
                <a:solidFill>
                  <a:schemeClr val="accent6"/>
                </a:solidFill>
              </a:rPr>
              <a:t>Conditions necessitating a response to those allegations to prevent “deliberate indifference”</a:t>
            </a:r>
          </a:p>
          <a:p>
            <a:pPr lvl="3" algn="just">
              <a:buFont typeface="Arial" panose="020B0604020202020204" pitchFamily="34" charset="0"/>
              <a:buChar char="•"/>
            </a:pPr>
            <a:r>
              <a:rPr lang="en-US" sz="2000" dirty="0">
                <a:solidFill>
                  <a:schemeClr val="accent6"/>
                </a:solidFill>
              </a:rPr>
              <a:t>Threat assessment</a:t>
            </a:r>
          </a:p>
          <a:p>
            <a:pPr lvl="3" algn="just">
              <a:buFont typeface="Arial" panose="020B0604020202020204" pitchFamily="34" charset="0"/>
              <a:buChar char="•"/>
            </a:pPr>
            <a:r>
              <a:rPr lang="en-US" sz="2000" dirty="0">
                <a:solidFill>
                  <a:schemeClr val="accent6"/>
                </a:solidFill>
              </a:rPr>
              <a:t>Allegation against faculty</a:t>
            </a:r>
          </a:p>
          <a:p>
            <a:pPr marL="566928" lvl="3" indent="0" algn="just">
              <a:buNone/>
            </a:pPr>
            <a:endParaRPr lang="en-US" sz="2000" dirty="0">
              <a:solidFill>
                <a:schemeClr val="accent6"/>
              </a:solidFill>
            </a:endParaRPr>
          </a:p>
          <a:p>
            <a:pPr marL="201168" lvl="1" indent="0" algn="just">
              <a:buNone/>
            </a:pPr>
            <a:r>
              <a:rPr lang="en-US" sz="2000" dirty="0">
                <a:solidFill>
                  <a:schemeClr val="accent6"/>
                </a:solidFill>
              </a:rPr>
              <a:t>Parent or Guardian </a:t>
            </a:r>
          </a:p>
          <a:p>
            <a:pPr lvl="3" algn="just">
              <a:buFont typeface="Arial" panose="020B0604020202020204" pitchFamily="34" charset="0"/>
              <a:buChar char="•"/>
            </a:pPr>
            <a:r>
              <a:rPr lang="en-US" sz="2000" dirty="0">
                <a:solidFill>
                  <a:schemeClr val="accent6"/>
                </a:solidFill>
              </a:rPr>
              <a:t>If has the legal right to act on the complainant’s behalf</a:t>
            </a:r>
          </a:p>
          <a:p>
            <a:pPr algn="just"/>
            <a:endParaRPr lang="en-US" dirty="0">
              <a:solidFill>
                <a:schemeClr val="accent6"/>
              </a:solidFill>
            </a:endParaRPr>
          </a:p>
        </p:txBody>
      </p:sp>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25</a:t>
            </a:fld>
            <a:endParaRPr lang="en-US"/>
          </a:p>
        </p:txBody>
      </p:sp>
    </p:spTree>
    <p:extLst>
      <p:ext uri="{BB962C8B-B14F-4D97-AF65-F5344CB8AC3E}">
        <p14:creationId xmlns:p14="http://schemas.microsoft.com/office/powerpoint/2010/main" val="1439691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CD45-FA90-C148-8B00-3AE54E7EB298}"/>
              </a:ext>
            </a:extLst>
          </p:cNvPr>
          <p:cNvSpPr>
            <a:spLocks noGrp="1"/>
          </p:cNvSpPr>
          <p:nvPr>
            <p:ph type="title"/>
          </p:nvPr>
        </p:nvSpPr>
        <p:spPr>
          <a:xfrm>
            <a:off x="379639" y="3039848"/>
            <a:ext cx="3200400" cy="2286000"/>
          </a:xfrm>
        </p:spPr>
        <p:txBody>
          <a:bodyPr>
            <a:noAutofit/>
          </a:bodyPr>
          <a:lstStyle/>
          <a:p>
            <a:r>
              <a:rPr lang="en-US" dirty="0"/>
              <a:t>ASSESS FORMAL COMPLAINT FOR SUFFICIENCY</a:t>
            </a:r>
            <a:br>
              <a:rPr lang="en-US" dirty="0"/>
            </a:br>
            <a:endParaRPr lang="en-US" dirty="0"/>
          </a:p>
        </p:txBody>
      </p:sp>
      <p:pic>
        <p:nvPicPr>
          <p:cNvPr id="8" name="Picture 7" descr="jurisdiction spelled out in lettered ti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21" y="671284"/>
            <a:ext cx="2735036" cy="1823357"/>
          </a:xfrm>
          <a:prstGeom prst="rect">
            <a:avLst/>
          </a:prstGeom>
        </p:spPr>
      </p:pic>
      <p:sp>
        <p:nvSpPr>
          <p:cNvPr id="3" name="Content Placeholder 2"/>
          <p:cNvSpPr>
            <a:spLocks noGrp="1"/>
          </p:cNvSpPr>
          <p:nvPr>
            <p:ph idx="1"/>
          </p:nvPr>
        </p:nvSpPr>
        <p:spPr/>
        <p:txBody>
          <a:bodyPr>
            <a:noAutofit/>
          </a:bodyPr>
          <a:lstStyle/>
          <a:p>
            <a:pPr marL="0" indent="0">
              <a:buNone/>
            </a:pPr>
            <a:r>
              <a:rPr lang="en-US" b="1" dirty="0">
                <a:solidFill>
                  <a:schemeClr val="accent6"/>
                </a:solidFill>
              </a:rPr>
              <a:t>Mandatory Dismissal. </a:t>
            </a:r>
          </a:p>
          <a:p>
            <a:pPr marL="0" indent="0">
              <a:buNone/>
            </a:pPr>
            <a:endParaRPr lang="en-US" dirty="0">
              <a:solidFill>
                <a:schemeClr val="accent6"/>
              </a:solidFill>
            </a:endParaRPr>
          </a:p>
          <a:p>
            <a:pPr marL="0" indent="0">
              <a:buNone/>
            </a:pPr>
            <a:r>
              <a:rPr lang="en-US" dirty="0">
                <a:solidFill>
                  <a:schemeClr val="accent6"/>
                </a:solidFill>
              </a:rPr>
              <a:t>Schools </a:t>
            </a:r>
            <a:r>
              <a:rPr lang="en-US" b="1" u="sng" dirty="0">
                <a:solidFill>
                  <a:schemeClr val="accent6"/>
                </a:solidFill>
              </a:rPr>
              <a:t>must dismiss a formal complaint</a:t>
            </a:r>
            <a:r>
              <a:rPr lang="en-US" dirty="0">
                <a:solidFill>
                  <a:schemeClr val="accent6"/>
                </a:solidFill>
              </a:rPr>
              <a:t> if the conduct alleged:</a:t>
            </a:r>
          </a:p>
          <a:p>
            <a:pPr marL="0" indent="0">
              <a:buNone/>
            </a:pPr>
            <a:endParaRPr lang="en-US" dirty="0">
              <a:solidFill>
                <a:schemeClr val="accent6"/>
              </a:solidFill>
            </a:endParaRPr>
          </a:p>
          <a:p>
            <a:pPr lvl="1">
              <a:lnSpc>
                <a:spcPct val="100000"/>
              </a:lnSpc>
              <a:buFont typeface="Arial" panose="020B0604020202020204" pitchFamily="34" charset="0"/>
              <a:buChar char="•"/>
            </a:pPr>
            <a:r>
              <a:rPr lang="en-US" sz="2000" dirty="0">
                <a:solidFill>
                  <a:schemeClr val="accent6"/>
                </a:solidFill>
              </a:rPr>
              <a:t>Would not constitute sexual harassment even if proved; and/or</a:t>
            </a:r>
          </a:p>
          <a:p>
            <a:pPr marL="201168" lvl="1" indent="0">
              <a:lnSpc>
                <a:spcPct val="100000"/>
              </a:lnSpc>
              <a:buNone/>
            </a:pPr>
            <a:endParaRPr lang="en-US" sz="2000" dirty="0">
              <a:solidFill>
                <a:schemeClr val="accent6"/>
              </a:solidFill>
            </a:endParaRPr>
          </a:p>
          <a:p>
            <a:pPr lvl="1">
              <a:lnSpc>
                <a:spcPct val="110000"/>
              </a:lnSpc>
              <a:buFont typeface="Arial" panose="020B0604020202020204" pitchFamily="34" charset="0"/>
              <a:buChar char="•"/>
            </a:pPr>
            <a:r>
              <a:rPr lang="en-US" sz="2000" dirty="0">
                <a:solidFill>
                  <a:schemeClr val="accent6"/>
                </a:solidFill>
              </a:rPr>
              <a:t>Did not occur in the </a:t>
            </a:r>
            <a:r>
              <a:rPr lang="en-US" sz="2000" b="1" dirty="0">
                <a:solidFill>
                  <a:schemeClr val="accent6"/>
                </a:solidFill>
              </a:rPr>
              <a:t>University’s education program or activity</a:t>
            </a:r>
            <a:r>
              <a:rPr lang="en-US" sz="2000" dirty="0">
                <a:solidFill>
                  <a:schemeClr val="accent6"/>
                </a:solidFill>
              </a:rPr>
              <a:t>; and/or</a:t>
            </a:r>
          </a:p>
          <a:p>
            <a:pPr marL="201168" lvl="1" indent="0">
              <a:lnSpc>
                <a:spcPct val="110000"/>
              </a:lnSpc>
              <a:buNone/>
            </a:pPr>
            <a:endParaRPr lang="en-US" sz="2000" dirty="0">
              <a:solidFill>
                <a:schemeClr val="accent6"/>
              </a:solidFill>
            </a:endParaRPr>
          </a:p>
          <a:p>
            <a:pPr lvl="1">
              <a:lnSpc>
                <a:spcPct val="100000"/>
              </a:lnSpc>
              <a:buFont typeface="Arial" panose="020B0604020202020204" pitchFamily="34" charset="0"/>
              <a:buChar char="•"/>
            </a:pPr>
            <a:r>
              <a:rPr lang="en-US" sz="2000" dirty="0">
                <a:solidFill>
                  <a:schemeClr val="accent6"/>
                </a:solidFill>
              </a:rPr>
              <a:t>Did not occur against a person in the United States. </a:t>
            </a:r>
          </a:p>
          <a:p>
            <a:pPr lvl="1">
              <a:lnSpc>
                <a:spcPct val="100000"/>
              </a:lnSpc>
              <a:buFont typeface="Arial" panose="020B0604020202020204" pitchFamily="34" charset="0"/>
              <a:buChar char="•"/>
            </a:pPr>
            <a:endParaRPr lang="en-US" sz="2000" dirty="0">
              <a:solidFill>
                <a:schemeClr val="accent6"/>
              </a:solidFill>
            </a:endParaRPr>
          </a:p>
          <a:p>
            <a:pPr lvl="1">
              <a:lnSpc>
                <a:spcPct val="100000"/>
              </a:lnSpc>
              <a:buFont typeface="Arial" panose="020B0604020202020204" pitchFamily="34" charset="0"/>
              <a:buChar char="•"/>
            </a:pPr>
            <a:endParaRPr lang="en-US" sz="2000" dirty="0">
              <a:solidFill>
                <a:schemeClr val="accent6"/>
              </a:solidFill>
            </a:endParaRPr>
          </a:p>
          <a:p>
            <a:pPr marL="201168" lvl="1" indent="0">
              <a:lnSpc>
                <a:spcPct val="100000"/>
              </a:lnSpc>
              <a:buNone/>
            </a:pPr>
            <a:r>
              <a:rPr lang="en-US" sz="1400" dirty="0">
                <a:solidFill>
                  <a:schemeClr val="accent6"/>
                </a:solidFill>
              </a:rPr>
              <a:t>34 CFR § 106.45(b)(3)(</a:t>
            </a:r>
            <a:r>
              <a:rPr lang="en-US" sz="1400" dirty="0" err="1">
                <a:solidFill>
                  <a:schemeClr val="accent6"/>
                </a:solidFill>
              </a:rPr>
              <a:t>i</a:t>
            </a:r>
            <a:r>
              <a:rPr lang="en-US" sz="1400" dirty="0">
                <a:solidFill>
                  <a:schemeClr val="accent6"/>
                </a:solidFill>
              </a:rPr>
              <a:t>)</a:t>
            </a:r>
            <a:endParaRPr lang="en-US" sz="2400" dirty="0">
              <a:solidFill>
                <a:schemeClr val="accent6"/>
              </a:solidFill>
            </a:endParaRPr>
          </a:p>
        </p:txBody>
      </p:sp>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26</a:t>
            </a:fld>
            <a:endParaRPr lang="en-US"/>
          </a:p>
        </p:txBody>
      </p:sp>
    </p:spTree>
    <p:extLst>
      <p:ext uri="{BB962C8B-B14F-4D97-AF65-F5344CB8AC3E}">
        <p14:creationId xmlns:p14="http://schemas.microsoft.com/office/powerpoint/2010/main" val="2214438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PROGRAM OR ACTIVITY</a:t>
            </a:r>
          </a:p>
        </p:txBody>
      </p:sp>
      <p:sp>
        <p:nvSpPr>
          <p:cNvPr id="7" name="Text Placeholder 6">
            <a:extLst>
              <a:ext uri="{FF2B5EF4-FFF2-40B4-BE49-F238E27FC236}">
                <a16:creationId xmlns:a16="http://schemas.microsoft.com/office/drawing/2014/main" id="{F0B64AFC-08DA-4377-817C-B16F91C83DB1}"/>
              </a:ext>
            </a:extLst>
          </p:cNvPr>
          <p:cNvSpPr>
            <a:spLocks noGrp="1"/>
          </p:cNvSpPr>
          <p:nvPr>
            <p:ph type="body" sz="half" idx="2"/>
          </p:nvPr>
        </p:nvSpPr>
        <p:spPr/>
        <p:txBody>
          <a:bodyPr>
            <a:normAutofit fontScale="85000" lnSpcReduction="20000"/>
          </a:bodyPr>
          <a:lstStyle/>
          <a:p>
            <a:r>
              <a:rPr lang="en-US" sz="1800" dirty="0"/>
              <a:t>Preamble mentions several factors to consider:</a:t>
            </a:r>
          </a:p>
          <a:p>
            <a:pPr marL="742950" lvl="1" indent="-285750">
              <a:lnSpc>
                <a:spcPct val="160000"/>
              </a:lnSpc>
              <a:buClr>
                <a:srgbClr val="FFFFFF"/>
              </a:buClr>
              <a:buFont typeface="Arial" panose="020B0604020202020204" pitchFamily="34" charset="0"/>
              <a:buChar char="•"/>
            </a:pPr>
            <a:r>
              <a:rPr lang="en-US" sz="1600" dirty="0">
                <a:solidFill>
                  <a:srgbClr val="FFFFFF"/>
                </a:solidFill>
              </a:rPr>
              <a:t>ownership of the premises</a:t>
            </a:r>
          </a:p>
          <a:p>
            <a:pPr marL="742950" lvl="1" indent="-285750">
              <a:lnSpc>
                <a:spcPct val="160000"/>
              </a:lnSpc>
              <a:buClr>
                <a:srgbClr val="FFFFFF"/>
              </a:buClr>
              <a:buFont typeface="Arial" panose="020B0604020202020204" pitchFamily="34" charset="0"/>
              <a:buChar char="•"/>
            </a:pPr>
            <a:r>
              <a:rPr lang="en-US" sz="1600" dirty="0">
                <a:solidFill>
                  <a:srgbClr val="FFFFFF"/>
                </a:solidFill>
              </a:rPr>
              <a:t> endorsement</a:t>
            </a:r>
          </a:p>
          <a:p>
            <a:pPr marL="742950" lvl="1" indent="-285750">
              <a:lnSpc>
                <a:spcPct val="160000"/>
              </a:lnSpc>
              <a:buClr>
                <a:srgbClr val="FFFFFF"/>
              </a:buClr>
              <a:buFont typeface="Arial" panose="020B0604020202020204" pitchFamily="34" charset="0"/>
              <a:buChar char="•"/>
            </a:pPr>
            <a:r>
              <a:rPr lang="en-US" sz="1600" dirty="0">
                <a:solidFill>
                  <a:srgbClr val="FFFFFF"/>
                </a:solidFill>
              </a:rPr>
              <a:t> oversight</a:t>
            </a:r>
          </a:p>
          <a:p>
            <a:pPr marL="742950" lvl="1" indent="-285750">
              <a:lnSpc>
                <a:spcPct val="160000"/>
              </a:lnSpc>
              <a:buClr>
                <a:srgbClr val="FFFFFF"/>
              </a:buClr>
              <a:buFont typeface="Arial" panose="020B0604020202020204" pitchFamily="34" charset="0"/>
              <a:buChar char="•"/>
            </a:pPr>
            <a:r>
              <a:rPr lang="en-US" sz="1600" dirty="0">
                <a:solidFill>
                  <a:srgbClr val="FFFFFF"/>
                </a:solidFill>
              </a:rPr>
              <a:t> supervision</a:t>
            </a:r>
          </a:p>
          <a:p>
            <a:pPr marL="742950" lvl="1" indent="-285750">
              <a:lnSpc>
                <a:spcPct val="160000"/>
              </a:lnSpc>
              <a:buClr>
                <a:srgbClr val="FFFFFF"/>
              </a:buClr>
              <a:buFont typeface="Arial" panose="020B0604020202020204" pitchFamily="34" charset="0"/>
              <a:buChar char="•"/>
            </a:pPr>
            <a:r>
              <a:rPr lang="en-US" sz="1600" dirty="0">
                <a:solidFill>
                  <a:srgbClr val="FFFFFF"/>
                </a:solidFill>
              </a:rPr>
              <a:t> disciplinary power</a:t>
            </a:r>
          </a:p>
          <a:p>
            <a:pPr lvl="1" algn="just">
              <a:buFont typeface="Arial" panose="020B0604020202020204" pitchFamily="34" charset="0"/>
              <a:buChar char="•"/>
            </a:pPr>
            <a:endParaRPr lang="en-US" dirty="0">
              <a:solidFill>
                <a:srgbClr val="FFFFFF"/>
              </a:solidFill>
            </a:endParaRPr>
          </a:p>
          <a:p>
            <a:pPr lvl="1" algn="just">
              <a:buFont typeface="Arial" panose="020B0604020202020204" pitchFamily="34" charset="0"/>
              <a:buChar char="•"/>
            </a:pPr>
            <a:endParaRPr lang="en-US" dirty="0">
              <a:solidFill>
                <a:srgbClr val="FFFFFF"/>
              </a:solidFill>
            </a:endParaRPr>
          </a:p>
          <a:p>
            <a:pPr lvl="1" algn="just">
              <a:buFont typeface="Arial" panose="020B0604020202020204" pitchFamily="34" charset="0"/>
              <a:buChar char="•"/>
            </a:pPr>
            <a:endParaRPr lang="en-US" dirty="0">
              <a:solidFill>
                <a:srgbClr val="FFFFFF"/>
              </a:solidFill>
            </a:endParaRPr>
          </a:p>
          <a:p>
            <a:pPr lvl="1" algn="just">
              <a:buFont typeface="Arial" panose="020B0604020202020204" pitchFamily="34" charset="0"/>
              <a:buChar char="•"/>
            </a:pPr>
            <a:endParaRPr lang="en-US" dirty="0">
              <a:solidFill>
                <a:srgbClr val="FFFFFF"/>
              </a:solidFill>
            </a:endParaRPr>
          </a:p>
          <a:p>
            <a:r>
              <a:rPr lang="en-US" sz="1400" dirty="0"/>
              <a:t>34 CFR § 106</a:t>
            </a:r>
          </a:p>
          <a:p>
            <a:endParaRPr lang="en-US" dirty="0"/>
          </a:p>
          <a:p>
            <a:endParaRPr lang="en-US" dirty="0"/>
          </a:p>
        </p:txBody>
      </p:sp>
      <p:pic>
        <p:nvPicPr>
          <p:cNvPr id="10" name="Picture 9" descr="EDUCATION PROGRAM OR ACTIVITY&#10;&#10;Top of chart begins Q: Is the Complainant participating or attempting to participate in an educational program or activity?&#10;1. If “No” No jurisdiction&#10;2. If “Yes” then Q: “Does school have substantial over context in which sexual harassment occurred?&#10;a. If “No” No jurisdiction&#10;3. Off campus building owned or controlled by recognized student organization&#10;a. If “Yes” Jurisdiction&#10;4. If “No” In or during class (including on-line class)&#10;a. If “Yes” Jurisdiction&#10;5. If “No” On Campus&#10;a. If “Yes” Jurisdiction&#10;6. If “No” Off campus building owned or controlled by school&#10;a. If “Yes” Jurisdiction&#10;7. If “No” Off campus, school sponsored event&#10;a. If “Yes” Jurisdiction&#10;8. If “No” No jurisdiction&#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457" y="33090"/>
            <a:ext cx="3966155" cy="6858000"/>
          </a:xfrm>
          <a:prstGeom prst="rect">
            <a:avLst/>
          </a:prstGeom>
        </p:spPr>
      </p:pic>
      <p:sp>
        <p:nvSpPr>
          <p:cNvPr id="6" name="Text Placeholder 5"/>
          <p:cNvSpPr>
            <a:spLocks noGrp="1"/>
          </p:cNvSpPr>
          <p:nvPr>
            <p:ph idx="1"/>
          </p:nvPr>
        </p:nvSpPr>
        <p:spPr>
          <a:xfrm>
            <a:off x="8289758" y="264695"/>
            <a:ext cx="3729789" cy="6195090"/>
          </a:xfrm>
        </p:spPr>
        <p:txBody>
          <a:bodyPr>
            <a:noAutofit/>
          </a:bodyPr>
          <a:lstStyle/>
          <a:p>
            <a:pPr>
              <a:lnSpc>
                <a:spcPct val="100000"/>
              </a:lnSpc>
              <a:spcBef>
                <a:spcPts val="200"/>
              </a:spcBef>
            </a:pPr>
            <a:r>
              <a:rPr lang="en-US" sz="1400" dirty="0"/>
              <a:t>EDUCATION PROGRAM OR ACTIVITY</a:t>
            </a:r>
          </a:p>
          <a:p>
            <a:pPr>
              <a:lnSpc>
                <a:spcPct val="100000"/>
              </a:lnSpc>
              <a:spcBef>
                <a:spcPts val="200"/>
              </a:spcBef>
            </a:pPr>
            <a:endParaRPr lang="en-US" sz="1400" dirty="0"/>
          </a:p>
          <a:p>
            <a:pPr marL="0" indent="0">
              <a:lnSpc>
                <a:spcPct val="100000"/>
              </a:lnSpc>
              <a:spcBef>
                <a:spcPts val="200"/>
              </a:spcBef>
              <a:buNone/>
            </a:pPr>
            <a:r>
              <a:rPr lang="en-US" sz="1400" dirty="0"/>
              <a:t>1. Top of chart begins Q: Is the Complainant participating or attempting to participate in an educational program or activity? </a:t>
            </a:r>
          </a:p>
          <a:p>
            <a:pPr marL="292608" lvl="1" indent="0">
              <a:lnSpc>
                <a:spcPct val="100000"/>
              </a:lnSpc>
              <a:spcAft>
                <a:spcPts val="200"/>
              </a:spcAft>
              <a:buNone/>
            </a:pPr>
            <a:r>
              <a:rPr lang="en-US" sz="1400" dirty="0"/>
              <a:t>	A. If “No” No jurisdiction</a:t>
            </a:r>
          </a:p>
          <a:p>
            <a:pPr marL="0" indent="0">
              <a:lnSpc>
                <a:spcPct val="100000"/>
              </a:lnSpc>
              <a:spcBef>
                <a:spcPts val="200"/>
              </a:spcBef>
              <a:buNone/>
            </a:pPr>
            <a:r>
              <a:rPr lang="en-US" sz="1400" dirty="0"/>
              <a:t>2. If “Yes” then Q: “Does school have substantial over context in which sexual harassment occurred?</a:t>
            </a:r>
          </a:p>
          <a:p>
            <a:pPr marL="0" indent="0">
              <a:lnSpc>
                <a:spcPct val="100000"/>
              </a:lnSpc>
              <a:spcBef>
                <a:spcPts val="200"/>
              </a:spcBef>
              <a:buNone/>
            </a:pPr>
            <a:r>
              <a:rPr lang="en-US" sz="1400" dirty="0"/>
              <a:t>	A. If “No” No jurisdiction</a:t>
            </a:r>
          </a:p>
          <a:p>
            <a:pPr marL="0" indent="0">
              <a:lnSpc>
                <a:spcPct val="100000"/>
              </a:lnSpc>
              <a:spcBef>
                <a:spcPts val="200"/>
              </a:spcBef>
              <a:buNone/>
            </a:pPr>
            <a:r>
              <a:rPr lang="en-US" sz="1400" dirty="0"/>
              <a:t>3.  If “Yes” then Q: Off campus building owned or controlled by recognized student organization</a:t>
            </a:r>
          </a:p>
          <a:p>
            <a:pPr marL="292608" lvl="1" indent="0">
              <a:lnSpc>
                <a:spcPct val="100000"/>
              </a:lnSpc>
              <a:spcAft>
                <a:spcPts val="200"/>
              </a:spcAft>
              <a:buNone/>
            </a:pPr>
            <a:r>
              <a:rPr lang="en-US" sz="1400" dirty="0"/>
              <a:t>	A. If “Yes” Jurisdiction</a:t>
            </a:r>
          </a:p>
          <a:p>
            <a:pPr marL="0" indent="0">
              <a:lnSpc>
                <a:spcPct val="100000"/>
              </a:lnSpc>
              <a:spcBef>
                <a:spcPts val="200"/>
              </a:spcBef>
              <a:buNone/>
            </a:pPr>
            <a:r>
              <a:rPr lang="en-US" sz="1400" dirty="0"/>
              <a:t>4. If “No” In or during class (including on-line class)</a:t>
            </a:r>
          </a:p>
          <a:p>
            <a:pPr marL="841248" lvl="4" indent="0">
              <a:lnSpc>
                <a:spcPct val="100000"/>
              </a:lnSpc>
              <a:spcAft>
                <a:spcPts val="200"/>
              </a:spcAft>
              <a:buNone/>
            </a:pPr>
            <a:r>
              <a:rPr lang="en-US" dirty="0"/>
              <a:t>A. If “Yes” Jurisdiction</a:t>
            </a:r>
          </a:p>
          <a:p>
            <a:pPr marL="0" indent="0">
              <a:lnSpc>
                <a:spcPct val="100000"/>
              </a:lnSpc>
              <a:spcBef>
                <a:spcPts val="200"/>
              </a:spcBef>
              <a:buNone/>
            </a:pPr>
            <a:r>
              <a:rPr lang="en-US" sz="1400" dirty="0"/>
              <a:t>5. If “No” On Campus</a:t>
            </a:r>
          </a:p>
          <a:p>
            <a:pPr marL="0" indent="0">
              <a:lnSpc>
                <a:spcPct val="100000"/>
              </a:lnSpc>
              <a:spcBef>
                <a:spcPts val="200"/>
              </a:spcBef>
              <a:buNone/>
            </a:pPr>
            <a:r>
              <a:rPr lang="en-US" sz="1400" dirty="0"/>
              <a:t>	A. If “Yes” Jurisdiction</a:t>
            </a:r>
          </a:p>
          <a:p>
            <a:pPr marL="0" indent="0">
              <a:lnSpc>
                <a:spcPct val="100000"/>
              </a:lnSpc>
              <a:spcBef>
                <a:spcPts val="200"/>
              </a:spcBef>
              <a:buNone/>
            </a:pPr>
            <a:r>
              <a:rPr lang="en-US" sz="1400" dirty="0"/>
              <a:t>6. If “No” Off campus building owned or controlled by school</a:t>
            </a:r>
          </a:p>
          <a:p>
            <a:pPr marL="0" indent="0">
              <a:lnSpc>
                <a:spcPct val="100000"/>
              </a:lnSpc>
              <a:spcBef>
                <a:spcPts val="200"/>
              </a:spcBef>
              <a:buNone/>
            </a:pPr>
            <a:r>
              <a:rPr lang="en-US" sz="1400" dirty="0"/>
              <a:t>	A. If “Yes” Jurisdiction</a:t>
            </a:r>
          </a:p>
          <a:p>
            <a:pPr marL="0" indent="0">
              <a:lnSpc>
                <a:spcPct val="100000"/>
              </a:lnSpc>
              <a:spcBef>
                <a:spcPts val="200"/>
              </a:spcBef>
              <a:buNone/>
            </a:pPr>
            <a:r>
              <a:rPr lang="en-US" sz="1400" dirty="0"/>
              <a:t>7. If “No” Off campus, school sponsored event</a:t>
            </a:r>
          </a:p>
          <a:p>
            <a:pPr marL="0" indent="0">
              <a:lnSpc>
                <a:spcPct val="100000"/>
              </a:lnSpc>
              <a:spcBef>
                <a:spcPts val="200"/>
              </a:spcBef>
              <a:buNone/>
            </a:pPr>
            <a:r>
              <a:rPr lang="en-US" sz="1400" dirty="0"/>
              <a:t>	A. If “Yes” Jurisdiction</a:t>
            </a:r>
          </a:p>
          <a:p>
            <a:pPr marL="0" indent="0">
              <a:lnSpc>
                <a:spcPct val="100000"/>
              </a:lnSpc>
              <a:spcBef>
                <a:spcPts val="200"/>
              </a:spcBef>
              <a:buNone/>
            </a:pPr>
            <a:r>
              <a:rPr lang="en-US" sz="1400" dirty="0"/>
              <a:t>8. If “No” No jurisdiction</a:t>
            </a:r>
          </a:p>
          <a:p>
            <a:pPr>
              <a:lnSpc>
                <a:spcPct val="100000"/>
              </a:lnSpc>
              <a:spcBef>
                <a:spcPts val="200"/>
              </a:spcBef>
            </a:pPr>
            <a:endParaRPr lang="en-US" sz="1400" dirty="0"/>
          </a:p>
        </p:txBody>
      </p:sp>
      <p:sp>
        <p:nvSpPr>
          <p:cNvPr id="4" name="Footer Placeholder 3">
            <a:extLst>
              <a:ext uri="{C183D7F6-B498-43B3-948B-1728B52AA6E4}">
                <adec:decorative xmlns:adec="http://schemas.microsoft.com/office/drawing/2017/decorative" val="0"/>
              </a:ext>
            </a:extLst>
          </p:cNvPr>
          <p:cNvSpPr>
            <a:spLocks noGrp="1"/>
          </p:cNvSpPr>
          <p:nvPr>
            <p:ph type="ftr" sz="quarter" idx="11"/>
          </p:nvPr>
        </p:nvSpPr>
        <p:spPr/>
        <p:txBody>
          <a:bodyPr/>
          <a:lstStyle/>
          <a:p>
            <a:r>
              <a:rPr lang="en-US" dirty="0"/>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27</a:t>
            </a:fld>
            <a:endParaRPr lang="en-US"/>
          </a:p>
        </p:txBody>
      </p:sp>
    </p:spTree>
    <p:extLst>
      <p:ext uri="{BB962C8B-B14F-4D97-AF65-F5344CB8AC3E}">
        <p14:creationId xmlns:p14="http://schemas.microsoft.com/office/powerpoint/2010/main" val="257063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PROGRAM OR ACTIVITY?</a:t>
            </a:r>
          </a:p>
        </p:txBody>
      </p:sp>
      <p:sp>
        <p:nvSpPr>
          <p:cNvPr id="6" name="Text Placeholder 5"/>
          <p:cNvSpPr>
            <a:spLocks noGrp="1"/>
          </p:cNvSpPr>
          <p:nvPr>
            <p:ph type="body" sz="half" idx="2"/>
          </p:nvPr>
        </p:nvSpPr>
        <p:spPr/>
        <p:txBody>
          <a:bodyPr>
            <a:normAutofit fontScale="85000" lnSpcReduction="20000"/>
          </a:bodyPr>
          <a:lstStyle/>
          <a:p>
            <a:r>
              <a:rPr lang="en-US" sz="1800" dirty="0"/>
              <a:t>Preamble mentions several factors to consider:</a:t>
            </a:r>
          </a:p>
          <a:p>
            <a:pPr marL="742950" lvl="1" indent="-285750">
              <a:lnSpc>
                <a:spcPct val="160000"/>
              </a:lnSpc>
              <a:buClr>
                <a:srgbClr val="FFFFFF"/>
              </a:buClr>
              <a:buFont typeface="Arial" panose="020B0604020202020204" pitchFamily="34" charset="0"/>
              <a:buChar char="•"/>
            </a:pPr>
            <a:r>
              <a:rPr lang="en-US" sz="1600" dirty="0">
                <a:solidFill>
                  <a:srgbClr val="FFFFFF"/>
                </a:solidFill>
              </a:rPr>
              <a:t>ownership of the premises</a:t>
            </a:r>
          </a:p>
          <a:p>
            <a:pPr marL="742950" lvl="1" indent="-285750">
              <a:lnSpc>
                <a:spcPct val="160000"/>
              </a:lnSpc>
              <a:buClr>
                <a:srgbClr val="FFFFFF"/>
              </a:buClr>
              <a:buFont typeface="Arial" panose="020B0604020202020204" pitchFamily="34" charset="0"/>
              <a:buChar char="•"/>
            </a:pPr>
            <a:r>
              <a:rPr lang="en-US" sz="1600" dirty="0">
                <a:solidFill>
                  <a:srgbClr val="FFFFFF"/>
                </a:solidFill>
              </a:rPr>
              <a:t> endorsement</a:t>
            </a:r>
          </a:p>
          <a:p>
            <a:pPr marL="742950" lvl="1" indent="-285750">
              <a:lnSpc>
                <a:spcPct val="160000"/>
              </a:lnSpc>
              <a:buClr>
                <a:srgbClr val="FFFFFF"/>
              </a:buClr>
              <a:buFont typeface="Arial" panose="020B0604020202020204" pitchFamily="34" charset="0"/>
              <a:buChar char="•"/>
            </a:pPr>
            <a:r>
              <a:rPr lang="en-US" sz="1600" dirty="0">
                <a:solidFill>
                  <a:srgbClr val="FFFFFF"/>
                </a:solidFill>
              </a:rPr>
              <a:t> oversight</a:t>
            </a:r>
          </a:p>
          <a:p>
            <a:pPr marL="742950" lvl="1" indent="-285750">
              <a:lnSpc>
                <a:spcPct val="160000"/>
              </a:lnSpc>
              <a:buClr>
                <a:srgbClr val="FFFFFF"/>
              </a:buClr>
              <a:buFont typeface="Arial" panose="020B0604020202020204" pitchFamily="34" charset="0"/>
              <a:buChar char="•"/>
            </a:pPr>
            <a:r>
              <a:rPr lang="en-US" sz="1600" dirty="0">
                <a:solidFill>
                  <a:srgbClr val="FFFFFF"/>
                </a:solidFill>
              </a:rPr>
              <a:t> supervision</a:t>
            </a:r>
          </a:p>
          <a:p>
            <a:pPr marL="742950" lvl="1" indent="-285750">
              <a:lnSpc>
                <a:spcPct val="160000"/>
              </a:lnSpc>
              <a:buClr>
                <a:srgbClr val="FFFFFF"/>
              </a:buClr>
              <a:buFont typeface="Arial" panose="020B0604020202020204" pitchFamily="34" charset="0"/>
              <a:buChar char="•"/>
            </a:pPr>
            <a:r>
              <a:rPr lang="en-US" sz="1600" dirty="0">
                <a:solidFill>
                  <a:srgbClr val="FFFFFF"/>
                </a:solidFill>
              </a:rPr>
              <a:t> disciplinary power</a:t>
            </a:r>
          </a:p>
          <a:p>
            <a:pPr lvl="1" algn="just">
              <a:buFont typeface="Arial" panose="020B0604020202020204" pitchFamily="34" charset="0"/>
              <a:buChar char="•"/>
            </a:pPr>
            <a:endParaRPr lang="en-US" dirty="0">
              <a:solidFill>
                <a:srgbClr val="FFFFFF"/>
              </a:solidFill>
            </a:endParaRPr>
          </a:p>
          <a:p>
            <a:pPr lvl="1" algn="just">
              <a:buFont typeface="Arial" panose="020B0604020202020204" pitchFamily="34" charset="0"/>
              <a:buChar char="•"/>
            </a:pPr>
            <a:endParaRPr lang="en-US" dirty="0">
              <a:solidFill>
                <a:srgbClr val="FFFFFF"/>
              </a:solidFill>
            </a:endParaRPr>
          </a:p>
          <a:p>
            <a:pPr lvl="1" algn="just">
              <a:buFont typeface="Arial" panose="020B0604020202020204" pitchFamily="34" charset="0"/>
              <a:buChar char="•"/>
            </a:pPr>
            <a:endParaRPr lang="en-US" dirty="0">
              <a:solidFill>
                <a:srgbClr val="FFFFFF"/>
              </a:solidFill>
            </a:endParaRPr>
          </a:p>
          <a:p>
            <a:pPr lvl="1" algn="just">
              <a:buFont typeface="Arial" panose="020B0604020202020204" pitchFamily="34" charset="0"/>
              <a:buChar char="•"/>
            </a:pPr>
            <a:endParaRPr lang="en-US" dirty="0">
              <a:solidFill>
                <a:srgbClr val="FFFFFF"/>
              </a:solidFill>
            </a:endParaRPr>
          </a:p>
          <a:p>
            <a:r>
              <a:rPr lang="en-US" sz="1400" dirty="0"/>
              <a:t>34 CFR § 106</a:t>
            </a:r>
          </a:p>
          <a:p>
            <a:endParaRPr lang="en-US" dirty="0"/>
          </a:p>
        </p:txBody>
      </p:sp>
      <p:sp>
        <p:nvSpPr>
          <p:cNvPr id="3" name="Content Placeholder 2">
            <a:extLst>
              <a:ext uri="{FF2B5EF4-FFF2-40B4-BE49-F238E27FC236}">
                <a16:creationId xmlns:a16="http://schemas.microsoft.com/office/drawing/2014/main" id="{06C7671D-8623-4648-BCBC-3CAD541D5867}"/>
              </a:ext>
            </a:extLst>
          </p:cNvPr>
          <p:cNvSpPr>
            <a:spLocks noGrp="1"/>
          </p:cNvSpPr>
          <p:nvPr>
            <p:ph idx="1"/>
          </p:nvPr>
        </p:nvSpPr>
        <p:spPr/>
        <p:txBody>
          <a:bodyPr>
            <a:normAutofit fontScale="92500" lnSpcReduction="20000"/>
          </a:bodyPr>
          <a:lstStyle/>
          <a:p>
            <a:r>
              <a:rPr lang="en-US" sz="1900" b="1" dirty="0"/>
              <a:t>EDUCATION PROGRAM OR ACTIVITY</a:t>
            </a:r>
          </a:p>
          <a:p>
            <a:r>
              <a:rPr lang="en-US" sz="1900" dirty="0"/>
              <a:t> </a:t>
            </a:r>
          </a:p>
          <a:p>
            <a:pPr lvl="0"/>
            <a:r>
              <a:rPr lang="en-US" sz="1900" dirty="0"/>
              <a:t>EPA?</a:t>
            </a:r>
          </a:p>
          <a:p>
            <a:pPr lvl="1"/>
            <a:r>
              <a:rPr lang="en-US" sz="1900" dirty="0"/>
              <a:t>Sexual assault occurs in a hotel room by a student athlete against a student athlete travelling to an away game.</a:t>
            </a:r>
          </a:p>
          <a:p>
            <a:pPr lvl="0"/>
            <a:r>
              <a:rPr lang="en-US" sz="1900" dirty="0"/>
              <a:t>EPA?</a:t>
            </a:r>
          </a:p>
          <a:p>
            <a:pPr lvl="1"/>
            <a:r>
              <a:rPr lang="en-US" sz="1900" dirty="0"/>
              <a:t>Sexual assault by student against student at an off-campus party.</a:t>
            </a:r>
          </a:p>
          <a:p>
            <a:pPr lvl="0"/>
            <a:r>
              <a:rPr lang="en-US" sz="1900" dirty="0"/>
              <a:t>EPA?</a:t>
            </a:r>
          </a:p>
          <a:p>
            <a:pPr lvl="1"/>
            <a:r>
              <a:rPr lang="en-US" sz="1900" dirty="0"/>
              <a:t>Student from another school stalking student, by following student around campus and sending sexually graphic emails to student’s school email account.</a:t>
            </a:r>
          </a:p>
          <a:p>
            <a:pPr lvl="0"/>
            <a:r>
              <a:rPr lang="en-US" sz="1900" dirty="0"/>
              <a:t>EPA?</a:t>
            </a:r>
          </a:p>
          <a:p>
            <a:pPr lvl="1"/>
            <a:r>
              <a:rPr lang="en-US" sz="1900" dirty="0"/>
              <a:t>Faculty member sending unwelcome, sexually graphic text messages to department administrator’s cell phone.</a:t>
            </a:r>
          </a:p>
          <a:p>
            <a:pPr lvl="0"/>
            <a:r>
              <a:rPr lang="en-US" sz="1900" dirty="0"/>
              <a:t>EPA?</a:t>
            </a:r>
          </a:p>
          <a:p>
            <a:pPr lvl="1"/>
            <a:r>
              <a:rPr lang="en-US" sz="1900" dirty="0"/>
              <a:t>University contractor employee harassing student employees working on campus.</a:t>
            </a:r>
          </a:p>
          <a:p>
            <a:endParaRPr lang="en-US" sz="1200" dirty="0"/>
          </a:p>
          <a:p>
            <a:endParaRPr lang="en-US" dirty="0"/>
          </a:p>
        </p:txBody>
      </p:sp>
      <p:sp>
        <p:nvSpPr>
          <p:cNvPr id="4" name="Footer Placeholder 3">
            <a:extLst>
              <a:ext uri="{C183D7F6-B498-43B3-948B-1728B52AA6E4}">
                <adec:decorative xmlns:adec="http://schemas.microsoft.com/office/drawing/2017/decorative" val="0"/>
              </a:ext>
            </a:extLst>
          </p:cNvPr>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28</a:t>
            </a:fld>
            <a:endParaRPr lang="en-US"/>
          </a:p>
        </p:txBody>
      </p:sp>
    </p:spTree>
    <p:extLst>
      <p:ext uri="{BB962C8B-B14F-4D97-AF65-F5344CB8AC3E}">
        <p14:creationId xmlns:p14="http://schemas.microsoft.com/office/powerpoint/2010/main" val="2068016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185" y="2575027"/>
            <a:ext cx="3200400" cy="2286000"/>
          </a:xfrm>
        </p:spPr>
        <p:txBody>
          <a:bodyPr/>
          <a:lstStyle/>
          <a:p>
            <a:r>
              <a:rPr lang="en-US" dirty="0"/>
              <a:t>GROUNDS FOR PERMISSIVE DISMISSAL</a:t>
            </a:r>
            <a:br>
              <a:rPr lang="en-US" dirty="0"/>
            </a:br>
            <a:endParaRPr lang="en-US" dirty="0"/>
          </a:p>
        </p:txBody>
      </p:sp>
      <p:pic>
        <p:nvPicPr>
          <p:cNvPr id="8" name="Picture 7" descr="Hard decisions ahead road sig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94" y="685797"/>
            <a:ext cx="1542105" cy="1995367"/>
          </a:xfrm>
          <a:prstGeom prst="rect">
            <a:avLst/>
          </a:prstGeom>
        </p:spPr>
      </p:pic>
      <p:sp>
        <p:nvSpPr>
          <p:cNvPr id="3" name="Content Placeholder 2"/>
          <p:cNvSpPr>
            <a:spLocks noGrp="1"/>
          </p:cNvSpPr>
          <p:nvPr>
            <p:ph idx="1"/>
          </p:nvPr>
        </p:nvSpPr>
        <p:spPr>
          <a:xfrm>
            <a:off x="4468969" y="476518"/>
            <a:ext cx="7312095" cy="5828686"/>
          </a:xfrm>
        </p:spPr>
        <p:txBody>
          <a:bodyPr>
            <a:noAutofit/>
          </a:bodyPr>
          <a:lstStyle/>
          <a:p>
            <a:pPr marL="0" indent="0" algn="just">
              <a:buNone/>
            </a:pPr>
            <a:r>
              <a:rPr lang="en-US" b="1" dirty="0">
                <a:solidFill>
                  <a:schemeClr val="accent5"/>
                </a:solidFill>
              </a:rPr>
              <a:t>Permissive Dismissal:</a:t>
            </a:r>
          </a:p>
          <a:p>
            <a:pPr marL="0" indent="0" algn="just">
              <a:buNone/>
            </a:pPr>
            <a:r>
              <a:rPr lang="en-US" dirty="0">
                <a:solidFill>
                  <a:schemeClr val="accent5"/>
                </a:solidFill>
              </a:rPr>
              <a:t>Schools </a:t>
            </a:r>
            <a:r>
              <a:rPr lang="en-US" u="sng" dirty="0">
                <a:solidFill>
                  <a:schemeClr val="accent5"/>
                </a:solidFill>
              </a:rPr>
              <a:t>may</a:t>
            </a:r>
            <a:r>
              <a:rPr lang="en-US" dirty="0">
                <a:solidFill>
                  <a:schemeClr val="accent5"/>
                </a:solidFill>
              </a:rPr>
              <a:t> dismiss a formal complaint in the following circumstances:</a:t>
            </a:r>
          </a:p>
          <a:p>
            <a:pPr lvl="1" algn="just">
              <a:buFont typeface="Arial" panose="020B0604020202020204" pitchFamily="34" charset="0"/>
              <a:buChar char="•"/>
            </a:pPr>
            <a:r>
              <a:rPr lang="en-US" sz="2000" dirty="0">
                <a:solidFill>
                  <a:schemeClr val="accent5"/>
                </a:solidFill>
              </a:rPr>
              <a:t>Complainant notifies the TIX Coordinator in writing that the complainant would like to withdraw the Formal Complaint or any allegations therein;</a:t>
            </a:r>
          </a:p>
          <a:p>
            <a:pPr marL="201168" lvl="1" indent="0" algn="just">
              <a:buNone/>
            </a:pPr>
            <a:endParaRPr lang="en-US" sz="2000" dirty="0">
              <a:solidFill>
                <a:schemeClr val="accent5"/>
              </a:solidFill>
            </a:endParaRPr>
          </a:p>
          <a:p>
            <a:pPr lvl="1" algn="just">
              <a:buFont typeface="Arial" panose="020B0604020202020204" pitchFamily="34" charset="0"/>
              <a:buChar char="•"/>
            </a:pPr>
            <a:r>
              <a:rPr lang="en-US" sz="2000" dirty="0">
                <a:solidFill>
                  <a:schemeClr val="accent5"/>
                </a:solidFill>
              </a:rPr>
              <a:t>The respondent is no longer enrolled or employed by the school;  or</a:t>
            </a:r>
          </a:p>
          <a:p>
            <a:pPr marL="201168" lvl="1" indent="0" algn="just">
              <a:buNone/>
            </a:pPr>
            <a:endParaRPr lang="en-US" sz="2000" dirty="0">
              <a:solidFill>
                <a:schemeClr val="accent5"/>
              </a:solidFill>
            </a:endParaRPr>
          </a:p>
          <a:p>
            <a:pPr lvl="1" algn="just">
              <a:buFont typeface="Arial" panose="020B0604020202020204" pitchFamily="34" charset="0"/>
              <a:buChar char="•"/>
            </a:pPr>
            <a:r>
              <a:rPr lang="en-US" sz="2000" dirty="0">
                <a:solidFill>
                  <a:schemeClr val="accent5"/>
                </a:solidFill>
              </a:rPr>
              <a:t>Specific circumstances prevent the school from gathering evidence sufficient to reach a determination as to the formal complaint or allegations therein.</a:t>
            </a:r>
          </a:p>
          <a:p>
            <a:pPr marL="0" indent="0" algn="just">
              <a:buNone/>
            </a:pPr>
            <a:r>
              <a:rPr lang="en-US" dirty="0">
                <a:solidFill>
                  <a:schemeClr val="accent5"/>
                </a:solidFill>
              </a:rPr>
              <a:t>The TIX Coordinator will evaluate whether dismissal would be clearly unreasonable in light of the known circumstances.  </a:t>
            </a:r>
          </a:p>
          <a:p>
            <a:pPr marL="0" indent="0">
              <a:buNone/>
            </a:pPr>
            <a:endParaRPr lang="en-US" sz="1400" dirty="0">
              <a:solidFill>
                <a:schemeClr val="accent5"/>
              </a:solidFill>
            </a:endParaRPr>
          </a:p>
          <a:p>
            <a:pPr marL="0" indent="0">
              <a:buNone/>
            </a:pPr>
            <a:r>
              <a:rPr lang="en-US" sz="1400" dirty="0">
                <a:solidFill>
                  <a:schemeClr val="accent5"/>
                </a:solidFill>
              </a:rPr>
              <a:t>34 CFR § 106.45(b)(3)(ii)-(iii)</a:t>
            </a:r>
          </a:p>
          <a:p>
            <a:endParaRPr lang="en-US" sz="1800" dirty="0"/>
          </a:p>
        </p:txBody>
      </p:sp>
      <p:sp>
        <p:nvSpPr>
          <p:cNvPr id="4" name="Footer Placeholder 3"/>
          <p:cNvSpPr>
            <a:spLocks noGrp="1"/>
          </p:cNvSpPr>
          <p:nvPr>
            <p:ph type="ftr" sz="quarter" idx="11"/>
          </p:nvPr>
        </p:nvSpPr>
        <p:spPr>
          <a:xfrm>
            <a:off x="4800600" y="6468838"/>
            <a:ext cx="4648200" cy="365125"/>
          </a:xfrm>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29</a:t>
            </a:fld>
            <a:endParaRPr lang="en-US"/>
          </a:p>
        </p:txBody>
      </p:sp>
    </p:spTree>
    <p:extLst>
      <p:ext uri="{BB962C8B-B14F-4D97-AF65-F5344CB8AC3E}">
        <p14:creationId xmlns:p14="http://schemas.microsoft.com/office/powerpoint/2010/main" val="426345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98EE34-0D7C-9F49-99B8-899C68185CFE}"/>
              </a:ext>
            </a:extLst>
          </p:cNvPr>
          <p:cNvSpPr>
            <a:spLocks noGrp="1"/>
          </p:cNvSpPr>
          <p:nvPr>
            <p:ph type="title"/>
          </p:nvPr>
        </p:nvSpPr>
        <p:spPr>
          <a:xfrm>
            <a:off x="457200" y="270501"/>
            <a:ext cx="3200400" cy="6418166"/>
          </a:xfrm>
        </p:spPr>
        <p:txBody>
          <a:bodyPr>
            <a:normAutofit fontScale="90000"/>
          </a:bodyPr>
          <a:lstStyle/>
          <a:p>
            <a:pPr>
              <a:lnSpc>
                <a:spcPct val="100000"/>
              </a:lnSpc>
              <a:spcBef>
                <a:spcPts val="600"/>
              </a:spcBef>
            </a:pPr>
            <a:r>
              <a:rPr lang="en-US" sz="2800" dirty="0"/>
              <a:t>AGENDA</a:t>
            </a:r>
            <a:br>
              <a:rPr lang="en-US" sz="2800" dirty="0"/>
            </a:br>
            <a:br>
              <a:rPr lang="en-US" sz="2800" dirty="0"/>
            </a:br>
            <a:r>
              <a:rPr lang="en-US" sz="1800" dirty="0"/>
              <a:t>9 – 10:30	</a:t>
            </a:r>
            <a:r>
              <a:rPr lang="en-US" sz="1800" b="1" dirty="0"/>
              <a:t>Introductions</a:t>
            </a:r>
            <a:br>
              <a:rPr lang="en-US" sz="1800" b="1" dirty="0"/>
            </a:br>
            <a:r>
              <a:rPr lang="en-US" sz="1800" dirty="0"/>
              <a:t>	Objective &amp; Required Topics</a:t>
            </a:r>
            <a:br>
              <a:rPr lang="en-US" sz="1800" dirty="0"/>
            </a:br>
            <a:r>
              <a:rPr lang="en-US" sz="1800" dirty="0"/>
              <a:t>	Legal Context</a:t>
            </a:r>
            <a:br>
              <a:rPr lang="en-US" sz="1800" dirty="0"/>
            </a:br>
            <a:r>
              <a:rPr lang="en-US" sz="1800" dirty="0"/>
              <a:t>	Title IX Definitions</a:t>
            </a:r>
            <a:br>
              <a:rPr lang="en-US" sz="1800" dirty="0"/>
            </a:br>
            <a:r>
              <a:rPr lang="en-US" sz="1800" dirty="0"/>
              <a:t>	Overview of Process</a:t>
            </a:r>
            <a:br>
              <a:rPr lang="en-US" sz="1800" dirty="0"/>
            </a:br>
            <a:r>
              <a:rPr lang="en-US" sz="1800" dirty="0"/>
              <a:t>10:30	</a:t>
            </a:r>
            <a:r>
              <a:rPr lang="en-US" sz="1800" b="1" dirty="0"/>
              <a:t>Break</a:t>
            </a:r>
            <a:br>
              <a:rPr lang="en-US" sz="1800" b="1" dirty="0"/>
            </a:br>
            <a:r>
              <a:rPr lang="en-US" sz="1800" dirty="0"/>
              <a:t>10:45-12	Supportive Measures</a:t>
            </a:r>
            <a:br>
              <a:rPr lang="en-US" sz="1800" dirty="0"/>
            </a:br>
            <a:r>
              <a:rPr lang="en-US" sz="1800" dirty="0"/>
              <a:t>	Initial Assessment</a:t>
            </a:r>
            <a:br>
              <a:rPr lang="en-US" sz="1800" dirty="0"/>
            </a:br>
            <a:r>
              <a:rPr lang="en-US" sz="1800" dirty="0"/>
              <a:t>	Informal Resolution</a:t>
            </a:r>
            <a:br>
              <a:rPr lang="en-US" sz="1800" dirty="0"/>
            </a:br>
            <a:r>
              <a:rPr lang="en-US" sz="1800" dirty="0"/>
              <a:t>	Overview of Formal Process</a:t>
            </a:r>
            <a:br>
              <a:rPr lang="en-US" sz="1800" dirty="0"/>
            </a:br>
            <a:r>
              <a:rPr lang="en-US" sz="1800" dirty="0"/>
              <a:t>	Formal Complaint</a:t>
            </a:r>
            <a:br>
              <a:rPr lang="en-US" sz="1800" dirty="0"/>
            </a:br>
            <a:r>
              <a:rPr lang="en-US" sz="1800" dirty="0"/>
              <a:t>	Jurisdiction Determinations</a:t>
            </a:r>
            <a:br>
              <a:rPr lang="en-US" sz="1800" dirty="0"/>
            </a:br>
            <a:r>
              <a:rPr lang="en-US" sz="1800" dirty="0"/>
              <a:t>12-1:00	</a:t>
            </a:r>
            <a:r>
              <a:rPr lang="en-US" sz="1800" b="1" dirty="0"/>
              <a:t>Lunch</a:t>
            </a:r>
            <a:br>
              <a:rPr lang="en-US" sz="1800" b="1" dirty="0"/>
            </a:br>
            <a:r>
              <a:rPr lang="en-US" sz="1800" dirty="0"/>
              <a:t>1-2:15	Guiding Principles</a:t>
            </a:r>
            <a:br>
              <a:rPr lang="en-US" sz="1800" dirty="0"/>
            </a:br>
            <a:r>
              <a:rPr lang="en-US" sz="1800" dirty="0"/>
              <a:t>	 Investigations</a:t>
            </a:r>
            <a:br>
              <a:rPr lang="en-US" sz="1800" dirty="0"/>
            </a:br>
            <a:r>
              <a:rPr lang="en-US" sz="1800" dirty="0"/>
              <a:t>2:15	</a:t>
            </a:r>
            <a:r>
              <a:rPr lang="en-US" sz="1800" b="1" dirty="0"/>
              <a:t>Break</a:t>
            </a:r>
            <a:br>
              <a:rPr lang="en-US" sz="1800" b="1" dirty="0"/>
            </a:br>
            <a:r>
              <a:rPr lang="en-US" sz="1800" dirty="0"/>
              <a:t>2:30-4:30	Investigations</a:t>
            </a:r>
            <a:br>
              <a:rPr lang="en-US" sz="1800" dirty="0"/>
            </a:br>
            <a:r>
              <a:rPr lang="en-US" sz="1800" dirty="0"/>
              <a:t>	Hearings</a:t>
            </a:r>
            <a:br>
              <a:rPr lang="en-US" sz="1800" dirty="0"/>
            </a:br>
            <a:r>
              <a:rPr lang="en-US" sz="1800" dirty="0"/>
              <a:t>	</a:t>
            </a:r>
            <a:r>
              <a:rPr lang="en-US" sz="1800" b="1" dirty="0"/>
              <a:t>JEOPARDY!!!!!</a:t>
            </a:r>
            <a:br>
              <a:rPr lang="en-US" sz="1800" b="1" dirty="0"/>
            </a:br>
            <a:endParaRPr lang="en-US" dirty="0"/>
          </a:p>
        </p:txBody>
      </p:sp>
      <p:pic>
        <p:nvPicPr>
          <p:cNvPr id="5" name="Content Placeholder 4" descr="Agenda spelled out on lettered block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2187" y="928688"/>
            <a:ext cx="6489700" cy="4864100"/>
          </a:xfrm>
        </p:spPr>
      </p:pic>
      <p:sp>
        <p:nvSpPr>
          <p:cNvPr id="2" name="Footer Placeholder 1"/>
          <p:cNvSpPr>
            <a:spLocks noGrp="1"/>
          </p:cNvSpPr>
          <p:nvPr>
            <p:ph type="ftr" sz="quarter" idx="11"/>
          </p:nvPr>
        </p:nvSpPr>
        <p:spPr/>
        <p:txBody>
          <a:bodyPr/>
          <a:lstStyle/>
          <a:p>
            <a:r>
              <a:rPr lang="en-US" dirty="0"/>
              <a:t>©Aequitas Counsel 2020 All Rights Reserved</a:t>
            </a:r>
          </a:p>
        </p:txBody>
      </p:sp>
      <p:sp>
        <p:nvSpPr>
          <p:cNvPr id="3" name="Slide Number Placeholder 2"/>
          <p:cNvSpPr>
            <a:spLocks noGrp="1"/>
          </p:cNvSpPr>
          <p:nvPr>
            <p:ph type="sldNum" sz="quarter" idx="12"/>
          </p:nvPr>
        </p:nvSpPr>
        <p:spPr/>
        <p:txBody>
          <a:bodyPr/>
          <a:lstStyle/>
          <a:p>
            <a:fld id="{CB2A5A4C-EB55-4870-972B-8DA361DD722D}" type="slidenum">
              <a:rPr lang="en-US" smtClean="0"/>
              <a:t>3</a:t>
            </a:fld>
            <a:endParaRPr lang="en-US" dirty="0"/>
          </a:p>
        </p:txBody>
      </p:sp>
    </p:spTree>
    <p:extLst>
      <p:ext uri="{BB962C8B-B14F-4D97-AF65-F5344CB8AC3E}">
        <p14:creationId xmlns:p14="http://schemas.microsoft.com/office/powerpoint/2010/main" val="1852755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4107" y="5074920"/>
            <a:ext cx="11715750" cy="1023802"/>
          </a:xfrm>
        </p:spPr>
        <p:txBody>
          <a:bodyPr/>
          <a:lstStyle/>
          <a:p>
            <a:pPr algn="ctr"/>
            <a:br>
              <a:rPr lang="en-US" sz="4800" dirty="0"/>
            </a:br>
            <a:r>
              <a:rPr lang="en-US" sz="4400" dirty="0"/>
              <a:t>Pro Tip: Investigate As If You Will Be Investigated.</a:t>
            </a:r>
          </a:p>
        </p:txBody>
      </p:sp>
      <p:pic>
        <p:nvPicPr>
          <p:cNvPr id="3" name="Picture 2" descr="office supplies placed randomly on a desk with Investigations on a bind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9436" y="228600"/>
            <a:ext cx="7266064" cy="4505367"/>
          </a:xfrm>
          <a:prstGeom prst="rect">
            <a:avLst/>
          </a:prstGeom>
        </p:spPr>
      </p:pic>
      <p:sp>
        <p:nvSpPr>
          <p:cNvPr id="5" name="Footer Placeholder 4"/>
          <p:cNvSpPr>
            <a:spLocks noGrp="1"/>
          </p:cNvSpPr>
          <p:nvPr>
            <p:ph type="ftr" sz="quarter" idx="11"/>
          </p:nvPr>
        </p:nvSpPr>
        <p:spPr/>
        <p:txBody>
          <a:bodyPr/>
          <a:lstStyle/>
          <a:p>
            <a:r>
              <a:rPr lang="en-US"/>
              <a:t>©Aequitas Counsel 2020 All Rights Reserved</a:t>
            </a:r>
          </a:p>
        </p:txBody>
      </p:sp>
      <p:sp>
        <p:nvSpPr>
          <p:cNvPr id="6" name="Slide Number Placeholder 5"/>
          <p:cNvSpPr>
            <a:spLocks noGrp="1"/>
          </p:cNvSpPr>
          <p:nvPr>
            <p:ph type="sldNum" sz="quarter" idx="12"/>
          </p:nvPr>
        </p:nvSpPr>
        <p:spPr/>
        <p:txBody>
          <a:bodyPr/>
          <a:lstStyle/>
          <a:p>
            <a:fld id="{CB2A5A4C-EB55-4870-972B-8DA361DD722D}" type="slidenum">
              <a:rPr lang="en-US" smtClean="0"/>
              <a:t>30</a:t>
            </a:fld>
            <a:endParaRPr lang="en-US"/>
          </a:p>
        </p:txBody>
      </p:sp>
    </p:spTree>
    <p:extLst>
      <p:ext uri="{BB962C8B-B14F-4D97-AF65-F5344CB8AC3E}">
        <p14:creationId xmlns:p14="http://schemas.microsoft.com/office/powerpoint/2010/main" val="2507131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4778D-5CE8-2E46-8361-2138BF102658}"/>
              </a:ext>
            </a:extLst>
          </p:cNvPr>
          <p:cNvSpPr>
            <a:spLocks noGrp="1"/>
          </p:cNvSpPr>
          <p:nvPr>
            <p:ph type="title"/>
          </p:nvPr>
        </p:nvSpPr>
        <p:spPr>
          <a:xfrm>
            <a:off x="531629" y="2667708"/>
            <a:ext cx="3200400" cy="2286000"/>
          </a:xfrm>
        </p:spPr>
        <p:txBody>
          <a:bodyPr>
            <a:noAutofit/>
          </a:bodyPr>
          <a:lstStyle/>
          <a:p>
            <a:r>
              <a:rPr lang="en-US" dirty="0"/>
              <a:t>GUIDING PRINCIPLES OF INVESTIGATIONS</a:t>
            </a:r>
            <a:br>
              <a:rPr lang="en-US" dirty="0"/>
            </a:br>
            <a:endParaRPr lang="en-US" dirty="0"/>
          </a:p>
        </p:txBody>
      </p:sp>
      <p:pic>
        <p:nvPicPr>
          <p:cNvPr id="8" name="Picture 7" descr="Principles spelled out on lettered cubes of vaious colo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22" y="649956"/>
            <a:ext cx="2890158" cy="1589896"/>
          </a:xfrm>
          <a:prstGeom prst="rect">
            <a:avLst/>
          </a:prstGeom>
        </p:spPr>
      </p:pic>
      <p:sp>
        <p:nvSpPr>
          <p:cNvPr id="3" name="Content Placeholder 2">
            <a:extLst>
              <a:ext uri="{FF2B5EF4-FFF2-40B4-BE49-F238E27FC236}">
                <a16:creationId xmlns:a16="http://schemas.microsoft.com/office/drawing/2014/main" id="{A8803206-3B8B-402D-88FC-1B07C2E04B9B}"/>
              </a:ext>
            </a:extLst>
          </p:cNvPr>
          <p:cNvSpPr>
            <a:spLocks noGrp="1"/>
          </p:cNvSpPr>
          <p:nvPr>
            <p:ph idx="1"/>
          </p:nvPr>
        </p:nvSpPr>
        <p:spPr/>
        <p:txBody>
          <a:bodyPr>
            <a:normAutofit fontScale="92500" lnSpcReduction="20000"/>
          </a:bodyPr>
          <a:lstStyle/>
          <a:p>
            <a:pPr lvl="1">
              <a:lnSpc>
                <a:spcPct val="150000"/>
              </a:lnSpc>
              <a:spcBef>
                <a:spcPts val="0"/>
              </a:spcBef>
              <a:spcAft>
                <a:spcPts val="0"/>
              </a:spcAft>
              <a:buFont typeface="Wingdings" panose="05000000000000000000" pitchFamily="2" charset="2"/>
              <a:buChar char="q"/>
            </a:pPr>
            <a:r>
              <a:rPr lang="en-US" sz="2400" dirty="0">
                <a:solidFill>
                  <a:schemeClr val="accent6"/>
                </a:solidFill>
                <a:effectLst/>
                <a:latin typeface="+mj-lt"/>
                <a:ea typeface="Times New Roman" panose="02020603050405020304" pitchFamily="18" charset="0"/>
                <a:cs typeface="Times New Roman" panose="02020603050405020304" pitchFamily="18" charset="0"/>
              </a:rPr>
              <a:t>  </a:t>
            </a:r>
            <a:r>
              <a:rPr lang="en-US" sz="2400" dirty="0">
                <a:solidFill>
                  <a:schemeClr val="accent6"/>
                </a:solidFill>
                <a:effectLst/>
                <a:ea typeface="Times New Roman" panose="02020603050405020304" pitchFamily="18" charset="0"/>
                <a:cs typeface="Times New Roman" panose="02020603050405020304" pitchFamily="18" charset="0"/>
              </a:rPr>
              <a:t>Treat parties equally</a:t>
            </a:r>
            <a:endParaRPr lang="en-US" sz="2400" dirty="0">
              <a:solidFill>
                <a:schemeClr val="accent6"/>
              </a:solidFill>
              <a:effectLst/>
              <a:ea typeface="Calibri" panose="020F0502020204030204" pitchFamily="34" charset="0"/>
              <a:cs typeface="Times New Roman" panose="02020603050405020304" pitchFamily="18" charset="0"/>
            </a:endParaRPr>
          </a:p>
          <a:p>
            <a:pPr lvl="1">
              <a:lnSpc>
                <a:spcPct val="150000"/>
              </a:lnSpc>
              <a:spcBef>
                <a:spcPts val="0"/>
              </a:spcBef>
              <a:spcAft>
                <a:spcPts val="0"/>
              </a:spcAft>
              <a:buFont typeface="Wingdings" panose="05000000000000000000" pitchFamily="2" charset="2"/>
              <a:buChar char="q"/>
            </a:pPr>
            <a:r>
              <a:rPr lang="en-US" sz="2400" dirty="0">
                <a:solidFill>
                  <a:schemeClr val="accent6"/>
                </a:solidFill>
                <a:effectLst/>
                <a:ea typeface="Times New Roman" panose="02020603050405020304" pitchFamily="18" charset="0"/>
                <a:cs typeface="Times New Roman" panose="02020603050405020304" pitchFamily="18" charset="0"/>
              </a:rPr>
              <a:t>  </a:t>
            </a:r>
            <a:r>
              <a:rPr lang="en-US" sz="2400" dirty="0">
                <a:solidFill>
                  <a:schemeClr val="accent6"/>
                </a:solidFill>
                <a:ea typeface="Times New Roman" panose="02020603050405020304" pitchFamily="18" charset="0"/>
                <a:cs typeface="Times New Roman" panose="02020603050405020304" pitchFamily="18" charset="0"/>
              </a:rPr>
              <a:t>O</a:t>
            </a:r>
            <a:r>
              <a:rPr lang="en-US" sz="2400" dirty="0">
                <a:solidFill>
                  <a:schemeClr val="accent6"/>
                </a:solidFill>
                <a:effectLst/>
                <a:ea typeface="Times New Roman" panose="02020603050405020304" pitchFamily="18" charset="0"/>
                <a:cs typeface="Times New Roman" panose="02020603050405020304" pitchFamily="18" charset="0"/>
              </a:rPr>
              <a:t>bjectively evaluate all relevant evidence</a:t>
            </a:r>
          </a:p>
          <a:p>
            <a:pPr lvl="1">
              <a:lnSpc>
                <a:spcPct val="150000"/>
              </a:lnSpc>
              <a:spcBef>
                <a:spcPts val="0"/>
              </a:spcBef>
              <a:spcAft>
                <a:spcPts val="0"/>
              </a:spcAft>
              <a:buFont typeface="Wingdings" panose="05000000000000000000" pitchFamily="2" charset="2"/>
              <a:buChar char="q"/>
            </a:pPr>
            <a:r>
              <a:rPr lang="en-US" sz="2400" dirty="0">
                <a:solidFill>
                  <a:schemeClr val="accent6"/>
                </a:solidFill>
                <a:ea typeface="Calibri" panose="020F0502020204030204" pitchFamily="34" charset="0"/>
                <a:cs typeface="Times New Roman" panose="02020603050405020304" pitchFamily="18" charset="0"/>
              </a:rPr>
              <a:t>  Maintain impartiality and eliminate bias and conflict</a:t>
            </a:r>
            <a:endParaRPr lang="en-US" sz="2400" dirty="0">
              <a:solidFill>
                <a:schemeClr val="accent6"/>
              </a:solidFill>
              <a:effectLst/>
              <a:ea typeface="Calibri" panose="020F0502020204030204" pitchFamily="34" charset="0"/>
              <a:cs typeface="Times New Roman" panose="02020603050405020304" pitchFamily="18" charset="0"/>
            </a:endParaRPr>
          </a:p>
          <a:p>
            <a:pPr lvl="1">
              <a:lnSpc>
                <a:spcPct val="150000"/>
              </a:lnSpc>
              <a:spcBef>
                <a:spcPts val="0"/>
              </a:spcBef>
              <a:spcAft>
                <a:spcPts val="0"/>
              </a:spcAft>
              <a:buFont typeface="Wingdings" panose="05000000000000000000" pitchFamily="2" charset="2"/>
              <a:buChar char="q"/>
            </a:pPr>
            <a:r>
              <a:rPr lang="en-US" sz="2400" dirty="0">
                <a:solidFill>
                  <a:schemeClr val="accent6"/>
                </a:solidFill>
                <a:effectLst/>
                <a:ea typeface="Times New Roman" panose="02020603050405020304" pitchFamily="18" charset="0"/>
                <a:cs typeface="Times New Roman" panose="02020603050405020304" pitchFamily="18" charset="0"/>
              </a:rPr>
              <a:t>  Keep burden of gathering evidence on the school</a:t>
            </a:r>
            <a:endParaRPr lang="en-US" sz="2400" dirty="0">
              <a:solidFill>
                <a:schemeClr val="accent6"/>
              </a:solidFill>
              <a:effectLst/>
              <a:ea typeface="Calibri" panose="020F0502020204030204" pitchFamily="34" charset="0"/>
              <a:cs typeface="Times New Roman" panose="02020603050405020304" pitchFamily="18" charset="0"/>
            </a:endParaRPr>
          </a:p>
          <a:p>
            <a:pPr lvl="1">
              <a:lnSpc>
                <a:spcPct val="150000"/>
              </a:lnSpc>
              <a:spcBef>
                <a:spcPts val="0"/>
              </a:spcBef>
              <a:spcAft>
                <a:spcPts val="0"/>
              </a:spcAft>
              <a:buFont typeface="Wingdings" panose="05000000000000000000" pitchFamily="2" charset="2"/>
              <a:buChar char="q"/>
            </a:pPr>
            <a:r>
              <a:rPr lang="en-US" sz="2400" dirty="0">
                <a:solidFill>
                  <a:schemeClr val="accent6"/>
                </a:solidFill>
                <a:effectLst/>
                <a:ea typeface="Times New Roman" panose="02020603050405020304" pitchFamily="18" charset="0"/>
                <a:cs typeface="Times New Roman" panose="02020603050405020304" pitchFamily="18" charset="0"/>
              </a:rPr>
              <a:t>  Keep burden of proof </a:t>
            </a:r>
            <a:r>
              <a:rPr lang="en-US" sz="2400" dirty="0">
                <a:solidFill>
                  <a:schemeClr val="accent6"/>
                </a:solidFill>
                <a:ea typeface="Times New Roman" panose="02020603050405020304" pitchFamily="18" charset="0"/>
                <a:cs typeface="Times New Roman" panose="02020603050405020304" pitchFamily="18" charset="0"/>
              </a:rPr>
              <a:t>(of violations) </a:t>
            </a:r>
            <a:r>
              <a:rPr lang="en-US" sz="2400" dirty="0">
                <a:solidFill>
                  <a:schemeClr val="accent6"/>
                </a:solidFill>
                <a:effectLst/>
                <a:ea typeface="Times New Roman" panose="02020603050405020304" pitchFamily="18" charset="0"/>
                <a:cs typeface="Times New Roman" panose="02020603050405020304" pitchFamily="18" charset="0"/>
              </a:rPr>
              <a:t>on the school</a:t>
            </a:r>
            <a:endParaRPr lang="en-US" sz="2400" dirty="0">
              <a:solidFill>
                <a:schemeClr val="accent6"/>
              </a:solidFill>
              <a:effectLst/>
              <a:ea typeface="Calibri" panose="020F0502020204030204" pitchFamily="34" charset="0"/>
              <a:cs typeface="Times New Roman" panose="02020603050405020304" pitchFamily="18" charset="0"/>
            </a:endParaRPr>
          </a:p>
          <a:p>
            <a:pPr lvl="1">
              <a:lnSpc>
                <a:spcPct val="150000"/>
              </a:lnSpc>
              <a:spcBef>
                <a:spcPts val="0"/>
              </a:spcBef>
              <a:spcAft>
                <a:spcPts val="0"/>
              </a:spcAft>
              <a:buFont typeface="Wingdings" panose="05000000000000000000" pitchFamily="2" charset="2"/>
              <a:buChar char="q"/>
            </a:pPr>
            <a:r>
              <a:rPr lang="en-US" sz="2400" dirty="0">
                <a:solidFill>
                  <a:schemeClr val="accent6"/>
                </a:solidFill>
                <a:effectLst/>
                <a:ea typeface="Times New Roman" panose="02020603050405020304" pitchFamily="18" charset="0"/>
                <a:cs typeface="Times New Roman" panose="02020603050405020304" pitchFamily="18" charset="0"/>
              </a:rPr>
              <a:t>  Maintain presumption that R is not responsible</a:t>
            </a:r>
            <a:endParaRPr lang="en-US" sz="2400" dirty="0">
              <a:solidFill>
                <a:schemeClr val="accent6"/>
              </a:solidFill>
              <a:effectLst/>
              <a:ea typeface="Calibri" panose="020F0502020204030204" pitchFamily="34" charset="0"/>
              <a:cs typeface="Times New Roman" panose="02020603050405020304" pitchFamily="18" charset="0"/>
            </a:endParaRPr>
          </a:p>
          <a:p>
            <a:pPr lvl="1">
              <a:lnSpc>
                <a:spcPct val="150000"/>
              </a:lnSpc>
              <a:spcBef>
                <a:spcPts val="0"/>
              </a:spcBef>
              <a:spcAft>
                <a:spcPts val="0"/>
              </a:spcAft>
              <a:buFont typeface="Wingdings" panose="05000000000000000000" pitchFamily="2" charset="2"/>
              <a:buChar char="q"/>
            </a:pPr>
            <a:r>
              <a:rPr lang="en-US" sz="2400" dirty="0">
                <a:solidFill>
                  <a:schemeClr val="accent6"/>
                </a:solidFill>
                <a:effectLst/>
                <a:ea typeface="Times New Roman" panose="02020603050405020304" pitchFamily="18" charset="0"/>
                <a:cs typeface="Times New Roman" panose="02020603050405020304" pitchFamily="18" charset="0"/>
              </a:rPr>
              <a:t>  Give equal opportunity to present </a:t>
            </a:r>
            <a:r>
              <a:rPr lang="en-US" sz="2400" dirty="0">
                <a:solidFill>
                  <a:schemeClr val="accent6"/>
                </a:solidFill>
                <a:ea typeface="Times New Roman" panose="02020603050405020304" pitchFamily="18" charset="0"/>
                <a:cs typeface="Times New Roman" panose="02020603050405020304" pitchFamily="18" charset="0"/>
              </a:rPr>
              <a:t>&amp;</a:t>
            </a:r>
            <a:r>
              <a:rPr lang="en-US" sz="2400" dirty="0">
                <a:solidFill>
                  <a:schemeClr val="accent6"/>
                </a:solidFill>
                <a:effectLst/>
                <a:ea typeface="Times New Roman" panose="02020603050405020304" pitchFamily="18" charset="0"/>
                <a:cs typeface="Times New Roman" panose="02020603050405020304" pitchFamily="18" charset="0"/>
              </a:rPr>
              <a:t> review evidence</a:t>
            </a:r>
            <a:endParaRPr lang="en-US" sz="2400" dirty="0">
              <a:solidFill>
                <a:schemeClr val="accent6"/>
              </a:solidFill>
              <a:effectLst/>
              <a:ea typeface="Calibri" panose="020F0502020204030204" pitchFamily="34" charset="0"/>
              <a:cs typeface="Times New Roman" panose="02020603050405020304" pitchFamily="18" charset="0"/>
            </a:endParaRPr>
          </a:p>
          <a:p>
            <a:pPr lvl="1">
              <a:lnSpc>
                <a:spcPct val="150000"/>
              </a:lnSpc>
              <a:spcBef>
                <a:spcPts val="0"/>
              </a:spcBef>
              <a:spcAft>
                <a:spcPts val="0"/>
              </a:spcAft>
              <a:buFont typeface="Wingdings" panose="05000000000000000000" pitchFamily="2" charset="2"/>
              <a:buChar char="q"/>
            </a:pPr>
            <a:r>
              <a:rPr lang="en-US" sz="2400" dirty="0">
                <a:solidFill>
                  <a:schemeClr val="accent6"/>
                </a:solidFill>
                <a:effectLst/>
                <a:ea typeface="Times New Roman" panose="02020603050405020304" pitchFamily="18" charset="0"/>
                <a:cs typeface="Times New Roman" panose="02020603050405020304" pitchFamily="18" charset="0"/>
              </a:rPr>
              <a:t>  Adhere to reasonably prompt time frames</a:t>
            </a:r>
          </a:p>
          <a:p>
            <a:pPr marL="201168" lvl="1" indent="0">
              <a:lnSpc>
                <a:spcPct val="150000"/>
              </a:lnSpc>
              <a:spcBef>
                <a:spcPts val="0"/>
              </a:spcBef>
              <a:spcAft>
                <a:spcPts val="0"/>
              </a:spcAft>
              <a:buNone/>
            </a:pPr>
            <a:endParaRPr lang="en-US" sz="2400" dirty="0">
              <a:solidFill>
                <a:schemeClr val="accent6"/>
              </a:solidFill>
              <a:ea typeface="Calibri" panose="020F0502020204030204" pitchFamily="34" charset="0"/>
              <a:cs typeface="Times New Roman" panose="02020603050405020304" pitchFamily="18" charset="0"/>
            </a:endParaRPr>
          </a:p>
          <a:p>
            <a:pPr marL="201168" lvl="1" indent="0">
              <a:lnSpc>
                <a:spcPct val="150000"/>
              </a:lnSpc>
              <a:spcBef>
                <a:spcPts val="0"/>
              </a:spcBef>
              <a:spcAft>
                <a:spcPts val="0"/>
              </a:spcAft>
              <a:buNone/>
            </a:pPr>
            <a:endParaRPr lang="en-US" sz="2400" dirty="0">
              <a:solidFill>
                <a:schemeClr val="accent6"/>
              </a:solidFill>
              <a:ea typeface="Calibri" panose="020F0502020204030204" pitchFamily="34" charset="0"/>
              <a:cs typeface="Times New Roman" panose="02020603050405020304" pitchFamily="18" charset="0"/>
            </a:endParaRPr>
          </a:p>
          <a:p>
            <a:pPr marL="201168" lvl="1" indent="0">
              <a:lnSpc>
                <a:spcPct val="150000"/>
              </a:lnSpc>
              <a:spcBef>
                <a:spcPts val="0"/>
              </a:spcBef>
              <a:spcAft>
                <a:spcPts val="0"/>
              </a:spcAft>
              <a:buNone/>
            </a:pPr>
            <a:r>
              <a:rPr lang="en-US" sz="1400" dirty="0">
                <a:solidFill>
                  <a:schemeClr val="accent6"/>
                </a:solidFill>
                <a:ea typeface="Times New Roman" panose="02020603050405020304" pitchFamily="18" charset="0"/>
                <a:cs typeface="Times New Roman" panose="02020603050405020304" pitchFamily="18" charset="0"/>
              </a:rPr>
              <a:t>34 CFR 106.45(b)(5)(i); 34 CFR 106.45(b)(1)(iv); p. 1123 </a:t>
            </a:r>
            <a:endParaRPr lang="en-US" sz="1400" dirty="0">
              <a:solidFill>
                <a:schemeClr val="accent6"/>
              </a:solidFill>
              <a:ea typeface="Calibri" panose="020F0502020204030204" pitchFamily="34" charset="0"/>
              <a:cs typeface="Times New Roman" panose="02020603050405020304" pitchFamily="18" charset="0"/>
            </a:endParaRPr>
          </a:p>
          <a:p>
            <a:pPr marL="201168" lvl="1" indent="0">
              <a:lnSpc>
                <a:spcPct val="150000"/>
              </a:lnSpc>
              <a:spcBef>
                <a:spcPts val="0"/>
              </a:spcBef>
              <a:spcAft>
                <a:spcPts val="0"/>
              </a:spcAft>
              <a:buNone/>
            </a:pPr>
            <a:endParaRPr lang="en-US" sz="2400" dirty="0">
              <a:solidFill>
                <a:schemeClr val="accent6"/>
              </a:solidFill>
              <a:effectLst/>
              <a:latin typeface="+mj-lt"/>
              <a:ea typeface="Calibri" panose="020F0502020204030204" pitchFamily="34" charset="0"/>
              <a:cs typeface="Times New Roman" panose="02020603050405020304" pitchFamily="18" charset="0"/>
            </a:endParaRPr>
          </a:p>
          <a:p>
            <a:endParaRPr lang="en-US" dirty="0">
              <a:solidFill>
                <a:schemeClr val="accent6"/>
              </a:solidFill>
            </a:endParaRPr>
          </a:p>
        </p:txBody>
      </p:sp>
      <p:sp>
        <p:nvSpPr>
          <p:cNvPr id="4" name="Footer Placeholder 3">
            <a:extLst>
              <a:ext uri="{FF2B5EF4-FFF2-40B4-BE49-F238E27FC236}">
                <a16:creationId xmlns:a16="http://schemas.microsoft.com/office/drawing/2014/main" id="{4A44B371-77BB-4B42-9CB5-FB85EC12B6FE}"/>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5DEF2B45-B141-4022-BB5F-6FF37F8E89A3}"/>
              </a:ext>
            </a:extLst>
          </p:cNvPr>
          <p:cNvSpPr>
            <a:spLocks noGrp="1"/>
          </p:cNvSpPr>
          <p:nvPr>
            <p:ph type="sldNum" sz="quarter" idx="12"/>
          </p:nvPr>
        </p:nvSpPr>
        <p:spPr/>
        <p:txBody>
          <a:bodyPr/>
          <a:lstStyle/>
          <a:p>
            <a:fld id="{CB2A5A4C-EB55-4870-972B-8DA361DD722D}" type="slidenum">
              <a:rPr lang="en-US" smtClean="0"/>
              <a:t>31</a:t>
            </a:fld>
            <a:endParaRPr lang="en-US"/>
          </a:p>
        </p:txBody>
      </p:sp>
    </p:spTree>
    <p:extLst>
      <p:ext uri="{BB962C8B-B14F-4D97-AF65-F5344CB8AC3E}">
        <p14:creationId xmlns:p14="http://schemas.microsoft.com/office/powerpoint/2010/main" val="842176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BC8D-28AA-4ACE-872F-A78F0A0B4580}"/>
              </a:ext>
            </a:extLst>
          </p:cNvPr>
          <p:cNvSpPr>
            <a:spLocks noGrp="1"/>
          </p:cNvSpPr>
          <p:nvPr>
            <p:ph type="title"/>
          </p:nvPr>
        </p:nvSpPr>
        <p:spPr>
          <a:xfrm>
            <a:off x="370115" y="2873535"/>
            <a:ext cx="3200400" cy="2286000"/>
          </a:xfrm>
        </p:spPr>
        <p:txBody>
          <a:bodyPr anchor="t">
            <a:noAutofit/>
          </a:bodyPr>
          <a:lstStyle/>
          <a:p>
            <a:r>
              <a:rPr lang="en-US" dirty="0"/>
              <a:t>EQUAL NOTICE &amp; EQUAL OPPORTUNITY</a:t>
            </a:r>
          </a:p>
        </p:txBody>
      </p:sp>
      <p:pic>
        <p:nvPicPr>
          <p:cNvPr id="8" name="Picture 7" descr="Unequal spelled out on post it not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486" y="690336"/>
            <a:ext cx="2699658" cy="1799772"/>
          </a:xfrm>
          <a:prstGeom prst="rect">
            <a:avLst/>
          </a:prstGeom>
        </p:spPr>
      </p:pic>
      <p:sp>
        <p:nvSpPr>
          <p:cNvPr id="3" name="Content Placeholder 2">
            <a:extLst>
              <a:ext uri="{FF2B5EF4-FFF2-40B4-BE49-F238E27FC236}">
                <a16:creationId xmlns:a16="http://schemas.microsoft.com/office/drawing/2014/main" id="{C4A42B8F-4A5C-4D2C-973C-77C5A62B2335}"/>
              </a:ext>
            </a:extLst>
          </p:cNvPr>
          <p:cNvSpPr>
            <a:spLocks noGrp="1"/>
          </p:cNvSpPr>
          <p:nvPr>
            <p:ph idx="1"/>
          </p:nvPr>
        </p:nvSpPr>
        <p:spPr/>
        <p:txBody>
          <a:bodyPr>
            <a:normAutofit/>
          </a:bodyPr>
          <a:lstStyle/>
          <a:p>
            <a:pPr lvl="1">
              <a:lnSpc>
                <a:spcPct val="150000"/>
              </a:lnSpc>
              <a:spcBef>
                <a:spcPts val="0"/>
              </a:spcBef>
              <a:spcAft>
                <a:spcPts val="0"/>
              </a:spcAft>
              <a:buFont typeface="Arial" panose="020B0604020202020204" pitchFamily="34" charset="0"/>
              <a:buChar char="•"/>
            </a:pPr>
            <a:r>
              <a:rPr lang="en-US" sz="2400" dirty="0">
                <a:solidFill>
                  <a:schemeClr val="accent6"/>
                </a:solidFill>
                <a:ea typeface="Times New Roman" panose="02020603050405020304" pitchFamily="18" charset="0"/>
                <a:cs typeface="Times New Roman" panose="02020603050405020304" pitchFamily="18" charset="0"/>
              </a:rPr>
              <a:t>K</a:t>
            </a:r>
            <a:r>
              <a:rPr lang="en-US" sz="2400" dirty="0">
                <a:solidFill>
                  <a:schemeClr val="accent6"/>
                </a:solidFill>
                <a:effectLst/>
                <a:ea typeface="Times New Roman" panose="02020603050405020304" pitchFamily="18" charset="0"/>
                <a:cs typeface="Times New Roman" panose="02020603050405020304" pitchFamily="18" charset="0"/>
              </a:rPr>
              <a:t>eep parties informed at every step</a:t>
            </a:r>
          </a:p>
          <a:p>
            <a:pPr lvl="4">
              <a:lnSpc>
                <a:spcPct val="150000"/>
              </a:lnSpc>
              <a:spcBef>
                <a:spcPts val="0"/>
              </a:spcBef>
              <a:spcAft>
                <a:spcPts val="0"/>
              </a:spcAft>
              <a:buFont typeface="Arial" panose="020B0604020202020204" pitchFamily="34" charset="0"/>
              <a:buChar char="•"/>
            </a:pPr>
            <a:r>
              <a:rPr lang="en-US" sz="2400" dirty="0">
                <a:solidFill>
                  <a:schemeClr val="accent6"/>
                </a:solidFill>
                <a:cs typeface="Times New Roman" panose="02020603050405020304" pitchFamily="18" charset="0"/>
              </a:rPr>
              <a:t>simultaneous communication</a:t>
            </a:r>
          </a:p>
          <a:p>
            <a:pPr lvl="4">
              <a:lnSpc>
                <a:spcPct val="150000"/>
              </a:lnSpc>
              <a:spcBef>
                <a:spcPts val="0"/>
              </a:spcBef>
              <a:spcAft>
                <a:spcPts val="0"/>
              </a:spcAft>
              <a:buFont typeface="Arial" panose="020B0604020202020204" pitchFamily="34" charset="0"/>
              <a:buChar char="•"/>
            </a:pPr>
            <a:r>
              <a:rPr lang="en-US" sz="2400" dirty="0">
                <a:solidFill>
                  <a:schemeClr val="accent6"/>
                </a:solidFill>
                <a:cs typeface="Times New Roman" panose="02020603050405020304" pitchFamily="18" charset="0"/>
              </a:rPr>
              <a:t>same comment </a:t>
            </a:r>
          </a:p>
          <a:p>
            <a:pPr lvl="1">
              <a:lnSpc>
                <a:spcPct val="150000"/>
              </a:lnSpc>
              <a:spcBef>
                <a:spcPts val="0"/>
              </a:spcBef>
              <a:spcAft>
                <a:spcPts val="0"/>
              </a:spcAft>
              <a:buFont typeface="Arial" panose="020B0604020202020204" pitchFamily="34" charset="0"/>
              <a:buChar char="•"/>
            </a:pPr>
            <a:r>
              <a:rPr lang="en-US" sz="2400" dirty="0">
                <a:solidFill>
                  <a:schemeClr val="accent6"/>
                </a:solidFill>
                <a:effectLst/>
                <a:ea typeface="Times New Roman" panose="02020603050405020304" pitchFamily="18" charset="0"/>
                <a:cs typeface="Times New Roman" panose="02020603050405020304" pitchFamily="18" charset="0"/>
              </a:rPr>
              <a:t>Provide equal opportunity </a:t>
            </a:r>
          </a:p>
          <a:p>
            <a:pPr lvl="4">
              <a:lnSpc>
                <a:spcPct val="150000"/>
              </a:lnSpc>
              <a:spcBef>
                <a:spcPts val="0"/>
              </a:spcBef>
              <a:spcAft>
                <a:spcPts val="0"/>
              </a:spcAft>
              <a:buFont typeface="Arial" panose="020B0604020202020204" pitchFamily="34" charset="0"/>
              <a:buChar char="•"/>
            </a:pPr>
            <a:r>
              <a:rPr lang="en-US" sz="2400" dirty="0">
                <a:solidFill>
                  <a:schemeClr val="accent6"/>
                </a:solidFill>
                <a:effectLst/>
                <a:ea typeface="Times New Roman" panose="02020603050405020304" pitchFamily="18" charset="0"/>
                <a:cs typeface="Times New Roman" panose="02020603050405020304" pitchFamily="18" charset="0"/>
              </a:rPr>
              <a:t>to present fact and expert witnesses</a:t>
            </a:r>
            <a:endParaRPr lang="en-US" sz="2400" dirty="0">
              <a:solidFill>
                <a:schemeClr val="accent6"/>
              </a:solidFill>
              <a:ea typeface="Times New Roman" panose="02020603050405020304" pitchFamily="18" charset="0"/>
              <a:cs typeface="Times New Roman" panose="02020603050405020304" pitchFamily="18" charset="0"/>
            </a:endParaRPr>
          </a:p>
          <a:p>
            <a:pPr lvl="4">
              <a:lnSpc>
                <a:spcPct val="150000"/>
              </a:lnSpc>
              <a:spcBef>
                <a:spcPts val="0"/>
              </a:spcBef>
              <a:spcAft>
                <a:spcPts val="0"/>
              </a:spcAft>
              <a:buFont typeface="Arial" panose="020B0604020202020204" pitchFamily="34" charset="0"/>
              <a:buChar char="•"/>
            </a:pPr>
            <a:r>
              <a:rPr lang="en-US" sz="2400" dirty="0">
                <a:solidFill>
                  <a:schemeClr val="accent6"/>
                </a:solidFill>
                <a:effectLst/>
                <a:ea typeface="Times New Roman" panose="02020603050405020304" pitchFamily="18" charset="0"/>
                <a:cs typeface="Times New Roman" panose="02020603050405020304" pitchFamily="18" charset="0"/>
              </a:rPr>
              <a:t>to review evidence</a:t>
            </a:r>
          </a:p>
          <a:p>
            <a:pPr lvl="4">
              <a:lnSpc>
                <a:spcPct val="150000"/>
              </a:lnSpc>
              <a:spcBef>
                <a:spcPts val="0"/>
              </a:spcBef>
              <a:spcAft>
                <a:spcPts val="0"/>
              </a:spcAft>
              <a:buFont typeface="Arial" panose="020B0604020202020204" pitchFamily="34" charset="0"/>
              <a:buChar char="•"/>
            </a:pPr>
            <a:r>
              <a:rPr lang="en-US" sz="2400" dirty="0">
                <a:solidFill>
                  <a:schemeClr val="accent6"/>
                </a:solidFill>
                <a:ea typeface="Calibri" panose="020F0502020204030204" pitchFamily="34" charset="0"/>
                <a:cs typeface="Times New Roman" panose="02020603050405020304" pitchFamily="18" charset="0"/>
              </a:rPr>
              <a:t>to respond to evidence</a:t>
            </a:r>
          </a:p>
          <a:p>
            <a:pPr lvl="4">
              <a:lnSpc>
                <a:spcPct val="150000"/>
              </a:lnSpc>
              <a:spcBef>
                <a:spcPts val="0"/>
              </a:spcBef>
              <a:spcAft>
                <a:spcPts val="0"/>
              </a:spcAft>
              <a:buFont typeface="Arial" panose="020B0604020202020204" pitchFamily="34" charset="0"/>
              <a:buChar char="•"/>
            </a:pPr>
            <a:r>
              <a:rPr lang="en-US" sz="2400" dirty="0">
                <a:solidFill>
                  <a:schemeClr val="accent6"/>
                </a:solidFill>
                <a:ea typeface="Calibri" panose="020F0502020204030204" pitchFamily="34" charset="0"/>
                <a:cs typeface="Times New Roman" panose="02020603050405020304" pitchFamily="18" charset="0"/>
              </a:rPr>
              <a:t>to appeal</a:t>
            </a:r>
            <a:endParaRPr lang="en-US" sz="2400" dirty="0">
              <a:solidFill>
                <a:schemeClr val="accent6"/>
              </a:solidFill>
              <a:effectLst/>
              <a:ea typeface="Calibri" panose="020F0502020204030204" pitchFamily="34" charset="0"/>
              <a:cs typeface="Times New Roman" panose="02020603050405020304" pitchFamily="18" charset="0"/>
            </a:endParaRPr>
          </a:p>
          <a:p>
            <a:endParaRPr lang="en-US" sz="2400" dirty="0">
              <a:solidFill>
                <a:schemeClr val="accent6"/>
              </a:solidFill>
            </a:endParaRPr>
          </a:p>
        </p:txBody>
      </p:sp>
      <p:sp>
        <p:nvSpPr>
          <p:cNvPr id="4" name="Footer Placeholder 3">
            <a:extLst>
              <a:ext uri="{FF2B5EF4-FFF2-40B4-BE49-F238E27FC236}">
                <a16:creationId xmlns:a16="http://schemas.microsoft.com/office/drawing/2014/main" id="{0C33629D-55CA-4AE7-BD04-FAC007D93002}"/>
              </a:ext>
            </a:extLst>
          </p:cNvPr>
          <p:cNvSpPr>
            <a:spLocks noGrp="1"/>
          </p:cNvSpPr>
          <p:nvPr>
            <p:ph type="ftr" sz="quarter" idx="11"/>
          </p:nvPr>
        </p:nvSpPr>
        <p:spPr/>
        <p:txBody>
          <a:bodyPr/>
          <a:lstStyle/>
          <a:p>
            <a:r>
              <a:rPr lang="en-US"/>
              <a:t>©Aequitas Counsel 2020 All Rights Reserved</a:t>
            </a:r>
            <a:endParaRPr lang="en-US" dirty="0"/>
          </a:p>
        </p:txBody>
      </p:sp>
      <p:sp>
        <p:nvSpPr>
          <p:cNvPr id="5" name="Slide Number Placeholder 4">
            <a:extLst>
              <a:ext uri="{FF2B5EF4-FFF2-40B4-BE49-F238E27FC236}">
                <a16:creationId xmlns:a16="http://schemas.microsoft.com/office/drawing/2014/main" id="{98527B94-DB94-4C8F-ABA5-67AF2A0080AF}"/>
              </a:ext>
            </a:extLst>
          </p:cNvPr>
          <p:cNvSpPr>
            <a:spLocks noGrp="1"/>
          </p:cNvSpPr>
          <p:nvPr>
            <p:ph type="sldNum" sz="quarter" idx="12"/>
          </p:nvPr>
        </p:nvSpPr>
        <p:spPr/>
        <p:txBody>
          <a:bodyPr/>
          <a:lstStyle/>
          <a:p>
            <a:fld id="{CB2A5A4C-EB55-4870-972B-8DA361DD722D}" type="slidenum">
              <a:rPr lang="en-US" smtClean="0"/>
              <a:t>32</a:t>
            </a:fld>
            <a:endParaRPr lang="en-US"/>
          </a:p>
        </p:txBody>
      </p:sp>
    </p:spTree>
    <p:extLst>
      <p:ext uri="{BB962C8B-B14F-4D97-AF65-F5344CB8AC3E}">
        <p14:creationId xmlns:p14="http://schemas.microsoft.com/office/powerpoint/2010/main" val="3020738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03CE2AD-5512-6F40-83FB-0AA367BD1F02}"/>
              </a:ext>
            </a:extLst>
          </p:cNvPr>
          <p:cNvSpPr>
            <a:spLocks noGrp="1"/>
          </p:cNvSpPr>
          <p:nvPr>
            <p:ph type="title"/>
          </p:nvPr>
        </p:nvSpPr>
        <p:spPr>
          <a:xfrm>
            <a:off x="470366" y="2944154"/>
            <a:ext cx="3200400" cy="2286000"/>
          </a:xfrm>
        </p:spPr>
        <p:txBody>
          <a:bodyPr>
            <a:noAutofit/>
          </a:bodyPr>
          <a:lstStyle/>
          <a:p>
            <a:br>
              <a:rPr lang="en-US" dirty="0"/>
            </a:br>
            <a:r>
              <a:rPr lang="en-US" dirty="0"/>
              <a:t>OBJECTIVE EVALUATION OF THE EVIDENCE</a:t>
            </a:r>
            <a:br>
              <a:rPr lang="en-US" dirty="0"/>
            </a:br>
            <a:endParaRPr lang="en-US" dirty="0"/>
          </a:p>
        </p:txBody>
      </p:sp>
      <p:pic>
        <p:nvPicPr>
          <p:cNvPr id="7" name="Picture 6" descr="Objective spelled out on letter til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321" y="668916"/>
            <a:ext cx="2916490" cy="1943112"/>
          </a:xfrm>
          <a:prstGeom prst="rect">
            <a:avLst/>
          </a:prstGeom>
        </p:spPr>
      </p:pic>
      <p:sp>
        <p:nvSpPr>
          <p:cNvPr id="3" name="Content Placeholder 2">
            <a:extLst>
              <a:ext uri="{FF2B5EF4-FFF2-40B4-BE49-F238E27FC236}">
                <a16:creationId xmlns:a16="http://schemas.microsoft.com/office/drawing/2014/main" id="{3D8ECF80-3C68-4462-ADE3-DA7CF1A1F660}"/>
              </a:ext>
            </a:extLst>
          </p:cNvPr>
          <p:cNvSpPr>
            <a:spLocks noGrp="1"/>
          </p:cNvSpPr>
          <p:nvPr>
            <p:ph idx="1"/>
          </p:nvPr>
        </p:nvSpPr>
        <p:spPr/>
        <p:txBody>
          <a:bodyPr>
            <a:noAutofit/>
          </a:bodyPr>
          <a:lstStyle/>
          <a:p>
            <a:pPr lvl="1" algn="just">
              <a:lnSpc>
                <a:spcPct val="107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Review evidence “directly related to the allegations” </a:t>
            </a:r>
            <a:r>
              <a:rPr lang="en-US" sz="2000" b="1" dirty="0">
                <a:solidFill>
                  <a:schemeClr val="accent6"/>
                </a:solidFill>
                <a:effectLst/>
                <a:ea typeface="Times New Roman" panose="02020603050405020304" pitchFamily="18" charset="0"/>
                <a:cs typeface="Times New Roman" panose="02020603050405020304" pitchFamily="18" charset="0"/>
              </a:rPr>
              <a:t>including</a:t>
            </a:r>
            <a:r>
              <a:rPr lang="en-US" sz="2000" dirty="0">
                <a:solidFill>
                  <a:schemeClr val="accent6"/>
                </a:solidFill>
                <a:effectLst/>
                <a:ea typeface="Times New Roman" panose="02020603050405020304" pitchFamily="18" charset="0"/>
                <a:cs typeface="Times New Roman" panose="02020603050405020304" pitchFamily="18" charset="0"/>
              </a:rPr>
              <a:t> evidence on which the school does not intend to rely in reaching a determination</a:t>
            </a:r>
          </a:p>
          <a:p>
            <a:pPr marL="201168" lvl="1" indent="0" algn="just">
              <a:lnSpc>
                <a:spcPct val="107000"/>
              </a:lnSpc>
              <a:spcBef>
                <a:spcPts val="0"/>
              </a:spcBef>
              <a:spcAft>
                <a:spcPts val="0"/>
              </a:spcAft>
              <a:buNone/>
            </a:pPr>
            <a:endParaRPr lang="en-US" sz="2000" dirty="0">
              <a:solidFill>
                <a:schemeClr val="accent6"/>
              </a:solidFill>
              <a:effectLst/>
              <a:ea typeface="Calibri" panose="020F0502020204030204" pitchFamily="34"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Review exculpatory and inculpatory evidence whether obtained from a party or </a:t>
            </a:r>
            <a:r>
              <a:rPr lang="en-US" sz="2000" b="1" dirty="0">
                <a:solidFill>
                  <a:schemeClr val="accent6"/>
                </a:solidFill>
                <a:effectLst/>
                <a:ea typeface="Times New Roman" panose="02020603050405020304" pitchFamily="18" charset="0"/>
                <a:cs typeface="Times New Roman" panose="02020603050405020304" pitchFamily="18" charset="0"/>
              </a:rPr>
              <a:t>other source</a:t>
            </a:r>
          </a:p>
          <a:p>
            <a:pPr marL="201168" lvl="1" indent="0" algn="just">
              <a:lnSpc>
                <a:spcPct val="107000"/>
              </a:lnSpc>
              <a:spcBef>
                <a:spcPts val="0"/>
              </a:spcBef>
              <a:spcAft>
                <a:spcPts val="0"/>
              </a:spcAft>
              <a:buNone/>
            </a:pPr>
            <a:r>
              <a:rPr lang="en-US" sz="2000" dirty="0">
                <a:solidFill>
                  <a:schemeClr val="accent6"/>
                </a:solidFill>
                <a:effectLst/>
                <a:ea typeface="Times New Roman" panose="02020603050405020304" pitchFamily="18" charset="0"/>
                <a:cs typeface="Times New Roman" panose="02020603050405020304" pitchFamily="18" charset="0"/>
              </a:rPr>
              <a:t> </a:t>
            </a:r>
            <a:endParaRPr lang="en-US" sz="2000" dirty="0">
              <a:solidFill>
                <a:schemeClr val="accent6"/>
              </a:solidFill>
              <a:effectLst/>
              <a:ea typeface="Calibri" panose="020F0502020204030204" pitchFamily="34"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Regulations do not define relevance: “these terms should be interpreted using their plain and ordinary meaning.” </a:t>
            </a:r>
          </a:p>
          <a:p>
            <a:pPr marL="201168" lvl="1" indent="0" algn="just">
              <a:lnSpc>
                <a:spcPct val="107000"/>
              </a:lnSpc>
              <a:spcBef>
                <a:spcPts val="0"/>
              </a:spcBef>
              <a:spcAft>
                <a:spcPts val="0"/>
              </a:spcAft>
              <a:buNone/>
            </a:pPr>
            <a:endParaRPr lang="en-US" sz="2000" dirty="0">
              <a:solidFill>
                <a:schemeClr val="accent6"/>
              </a:solidFill>
              <a:ea typeface="Times New Roman" panose="02020603050405020304" pitchFamily="18"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sz="2000" dirty="0">
                <a:solidFill>
                  <a:schemeClr val="accent6"/>
                </a:solidFill>
                <a:ea typeface="Times New Roman" panose="02020603050405020304" pitchFamily="18" charset="0"/>
                <a:cs typeface="Times New Roman" panose="02020603050405020304" pitchFamily="18" charset="0"/>
              </a:rPr>
              <a:t>Ask: Does the evidence tend to make the allegation more or less true? </a:t>
            </a:r>
          </a:p>
          <a:p>
            <a:pPr marL="201168" lvl="1" indent="0" algn="just">
              <a:lnSpc>
                <a:spcPct val="107000"/>
              </a:lnSpc>
              <a:spcBef>
                <a:spcPts val="0"/>
              </a:spcBef>
              <a:spcAft>
                <a:spcPts val="0"/>
              </a:spcAft>
              <a:buNone/>
            </a:pPr>
            <a:endParaRPr lang="en-US" sz="2400" dirty="0">
              <a:solidFill>
                <a:schemeClr val="accent6"/>
              </a:solidFill>
              <a:ea typeface="Times New Roman" panose="02020603050405020304" pitchFamily="18" charset="0"/>
              <a:cs typeface="Times New Roman" panose="02020603050405020304" pitchFamily="18" charset="0"/>
            </a:endParaRPr>
          </a:p>
          <a:p>
            <a:pPr marL="201168" lvl="1" indent="0" algn="just">
              <a:lnSpc>
                <a:spcPct val="107000"/>
              </a:lnSpc>
              <a:spcBef>
                <a:spcPts val="0"/>
              </a:spcBef>
              <a:spcAft>
                <a:spcPts val="0"/>
              </a:spcAft>
              <a:buNone/>
            </a:pPr>
            <a:endParaRPr lang="en-US" sz="2400" dirty="0">
              <a:solidFill>
                <a:schemeClr val="accent6"/>
              </a:solidFill>
              <a:ea typeface="Times New Roman" panose="02020603050405020304" pitchFamily="18" charset="0"/>
              <a:cs typeface="Times New Roman" panose="02020603050405020304" pitchFamily="18" charset="0"/>
            </a:endParaRPr>
          </a:p>
          <a:p>
            <a:pPr marL="201168" lvl="1" indent="0" algn="just">
              <a:lnSpc>
                <a:spcPct val="107000"/>
              </a:lnSpc>
              <a:spcBef>
                <a:spcPts val="0"/>
              </a:spcBef>
              <a:spcAft>
                <a:spcPts val="0"/>
              </a:spcAft>
              <a:buNone/>
            </a:pPr>
            <a:endParaRPr lang="en-US" sz="2400" dirty="0">
              <a:solidFill>
                <a:schemeClr val="accent6"/>
              </a:solidFill>
              <a:ea typeface="Times New Roman" panose="02020603050405020304" pitchFamily="18" charset="0"/>
              <a:cs typeface="Times New Roman" panose="02020603050405020304" pitchFamily="18" charset="0"/>
            </a:endParaRPr>
          </a:p>
          <a:p>
            <a:pPr marL="201168" lvl="1" indent="0" algn="just">
              <a:lnSpc>
                <a:spcPct val="107000"/>
              </a:lnSpc>
              <a:spcBef>
                <a:spcPts val="0"/>
              </a:spcBef>
              <a:spcAft>
                <a:spcPts val="0"/>
              </a:spcAft>
              <a:buNone/>
            </a:pPr>
            <a:endParaRPr lang="en-US" sz="2400" dirty="0">
              <a:solidFill>
                <a:schemeClr val="accent6"/>
              </a:solidFill>
              <a:ea typeface="Times New Roman" panose="02020603050405020304" pitchFamily="18" charset="0"/>
              <a:cs typeface="Times New Roman" panose="02020603050405020304" pitchFamily="18" charset="0"/>
            </a:endParaRPr>
          </a:p>
          <a:p>
            <a:pPr marL="0" algn="just">
              <a:lnSpc>
                <a:spcPct val="107000"/>
              </a:lnSpc>
              <a:spcBef>
                <a:spcPts val="0"/>
              </a:spcBef>
              <a:spcAft>
                <a:spcPts val="800"/>
              </a:spcAft>
            </a:pPr>
            <a:r>
              <a:rPr lang="en-US" sz="1400" dirty="0">
                <a:solidFill>
                  <a:schemeClr val="accent6"/>
                </a:solidFill>
                <a:ea typeface="Times New Roman" panose="02020603050405020304" pitchFamily="18" charset="0"/>
                <a:cs typeface="Times New Roman" panose="02020603050405020304" pitchFamily="18" charset="0"/>
              </a:rPr>
              <a:t>34 CFR 106.45(b)(5)(ii); 34 CFR 106.45(b)(5)(vi); p. 1017</a:t>
            </a:r>
            <a:endParaRPr lang="en-US" sz="2400" dirty="0">
              <a:solidFill>
                <a:schemeClr val="accent6"/>
              </a:solidFill>
              <a:effectLst/>
              <a:latin typeface="+mj-lt"/>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endParaRPr lang="en-US" sz="2400" dirty="0">
              <a:solidFill>
                <a:schemeClr val="accent6"/>
              </a:solidFill>
              <a:effectLst/>
              <a:latin typeface="+mj-lt"/>
              <a:ea typeface="Calibri" panose="020F0502020204030204" pitchFamily="34" charset="0"/>
              <a:cs typeface="Times New Roman" panose="02020603050405020304" pitchFamily="18" charset="0"/>
            </a:endParaRPr>
          </a:p>
          <a:p>
            <a:endParaRPr lang="en-US" sz="2400" dirty="0">
              <a:solidFill>
                <a:schemeClr val="accent6"/>
              </a:solidFill>
            </a:endParaRPr>
          </a:p>
        </p:txBody>
      </p:sp>
      <p:sp>
        <p:nvSpPr>
          <p:cNvPr id="4" name="Footer Placeholder 3">
            <a:extLst>
              <a:ext uri="{FF2B5EF4-FFF2-40B4-BE49-F238E27FC236}">
                <a16:creationId xmlns:a16="http://schemas.microsoft.com/office/drawing/2014/main" id="{05B3A500-E019-47A5-81E2-C9710B2FA558}"/>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50C40F2B-EAC5-4CFF-AA2C-74DC521D2126}"/>
              </a:ext>
            </a:extLst>
          </p:cNvPr>
          <p:cNvSpPr>
            <a:spLocks noGrp="1"/>
          </p:cNvSpPr>
          <p:nvPr>
            <p:ph type="sldNum" sz="quarter" idx="12"/>
          </p:nvPr>
        </p:nvSpPr>
        <p:spPr/>
        <p:txBody>
          <a:bodyPr/>
          <a:lstStyle/>
          <a:p>
            <a:fld id="{CB2A5A4C-EB55-4870-972B-8DA361DD722D}" type="slidenum">
              <a:rPr lang="en-US" smtClean="0"/>
              <a:t>33</a:t>
            </a:fld>
            <a:endParaRPr lang="en-US"/>
          </a:p>
        </p:txBody>
      </p:sp>
    </p:spTree>
    <p:extLst>
      <p:ext uri="{BB962C8B-B14F-4D97-AF65-F5344CB8AC3E}">
        <p14:creationId xmlns:p14="http://schemas.microsoft.com/office/powerpoint/2010/main" val="2747387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AEDF-4268-4BE7-8A0C-5D2539A11296}"/>
              </a:ext>
            </a:extLst>
          </p:cNvPr>
          <p:cNvSpPr>
            <a:spLocks noGrp="1"/>
          </p:cNvSpPr>
          <p:nvPr>
            <p:ph type="title"/>
          </p:nvPr>
        </p:nvSpPr>
        <p:spPr>
          <a:xfrm>
            <a:off x="433137" y="2686652"/>
            <a:ext cx="3200400" cy="2286000"/>
          </a:xfrm>
        </p:spPr>
        <p:txBody>
          <a:bodyPr>
            <a:normAutofit fontScale="90000"/>
          </a:bodyPr>
          <a:lstStyle/>
          <a:p>
            <a:br>
              <a:rPr lang="en-US" dirty="0"/>
            </a:br>
            <a:r>
              <a:rPr lang="en-US" dirty="0"/>
              <a:t>IMPARTIALITY, AVOIDING CONFLICTS OF INTEREST &amp; BIAS</a:t>
            </a:r>
          </a:p>
        </p:txBody>
      </p:sp>
      <p:pic>
        <p:nvPicPr>
          <p:cNvPr id="7" name="Picture 6" descr="balance dial pointed to zero between left and right">
            <a:extLst>
              <a:ext uri="{FF2B5EF4-FFF2-40B4-BE49-F238E27FC236}">
                <a16:creationId xmlns:a16="http://schemas.microsoft.com/office/drawing/2014/main" id="{EEDC648C-08CC-4A2E-B6B8-AB157018FC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3" b="8383"/>
          <a:stretch/>
        </p:blipFill>
        <p:spPr>
          <a:xfrm>
            <a:off x="620486" y="663253"/>
            <a:ext cx="2465614" cy="1859950"/>
          </a:xfrm>
          <a:prstGeom prst="rect">
            <a:avLst/>
          </a:prstGeom>
        </p:spPr>
      </p:pic>
      <p:sp>
        <p:nvSpPr>
          <p:cNvPr id="3" name="Content Placeholder 2">
            <a:extLst>
              <a:ext uri="{FF2B5EF4-FFF2-40B4-BE49-F238E27FC236}">
                <a16:creationId xmlns:a16="http://schemas.microsoft.com/office/drawing/2014/main" id="{4535706F-6165-4750-B8D4-E825DEF8A40E}"/>
              </a:ext>
            </a:extLst>
          </p:cNvPr>
          <p:cNvSpPr>
            <a:spLocks noGrp="1"/>
          </p:cNvSpPr>
          <p:nvPr>
            <p:ph idx="1"/>
          </p:nvPr>
        </p:nvSpPr>
        <p:spPr>
          <a:xfrm>
            <a:off x="4307305" y="731519"/>
            <a:ext cx="7748337" cy="3022334"/>
          </a:xfrm>
        </p:spPr>
        <p:txBody>
          <a:bodyPr numCol="3">
            <a:normAutofit fontScale="85000" lnSpcReduction="20000"/>
          </a:bodyPr>
          <a:lstStyle/>
          <a:p>
            <a:pPr lvl="0" algn="ctr"/>
            <a:r>
              <a:rPr lang="en-US" sz="4200" b="1" dirty="0">
                <a:latin typeface="+mj-lt"/>
              </a:rPr>
              <a:t>Impartiality</a:t>
            </a:r>
            <a:endParaRPr lang="en-US" sz="2400" b="1" dirty="0">
              <a:latin typeface="+mj-lt"/>
            </a:endParaRPr>
          </a:p>
          <a:p>
            <a:pPr lvl="1">
              <a:buFont typeface="Arial" panose="020B0604020202020204" pitchFamily="34" charset="0"/>
              <a:buChar char="•"/>
            </a:pPr>
            <a:r>
              <a:rPr lang="en-US" sz="2400" dirty="0"/>
              <a:t>Tone</a:t>
            </a:r>
          </a:p>
          <a:p>
            <a:pPr lvl="1">
              <a:buFont typeface="Arial" panose="020B0604020202020204" pitchFamily="34" charset="0"/>
              <a:buChar char="•"/>
            </a:pPr>
            <a:r>
              <a:rPr lang="en-US" sz="2400" dirty="0"/>
              <a:t>Notices</a:t>
            </a:r>
          </a:p>
          <a:p>
            <a:pPr lvl="1">
              <a:buFont typeface="Arial" panose="020B0604020202020204" pitchFamily="34" charset="0"/>
              <a:buChar char="•"/>
            </a:pPr>
            <a:r>
              <a:rPr lang="en-US" sz="2400" dirty="0"/>
              <a:t>Flexibility</a:t>
            </a:r>
          </a:p>
          <a:p>
            <a:pPr lvl="1">
              <a:buFont typeface="Arial" panose="020B0604020202020204" pitchFamily="34" charset="0"/>
              <a:buChar char="•"/>
            </a:pPr>
            <a:r>
              <a:rPr lang="en-US" sz="2400" dirty="0"/>
              <a:t>Requests</a:t>
            </a:r>
          </a:p>
          <a:p>
            <a:pPr lvl="1">
              <a:buFont typeface="Arial" panose="020B0604020202020204" pitchFamily="34" charset="0"/>
              <a:buChar char="•"/>
            </a:pPr>
            <a:r>
              <a:rPr lang="en-US" sz="2400" dirty="0"/>
              <a:t>Evidence collection</a:t>
            </a:r>
          </a:p>
          <a:p>
            <a:pPr lvl="1">
              <a:buFont typeface="Arial" panose="020B0604020202020204" pitchFamily="34" charset="0"/>
              <a:buChar char="•"/>
            </a:pPr>
            <a:r>
              <a:rPr lang="en-US" sz="2400" dirty="0"/>
              <a:t>Rescheduling</a:t>
            </a:r>
          </a:p>
          <a:p>
            <a:pPr lvl="1">
              <a:buFont typeface="Arial" panose="020B0604020202020204" pitchFamily="34" charset="0"/>
              <a:buChar char="•"/>
            </a:pPr>
            <a:r>
              <a:rPr lang="en-US" sz="2400" dirty="0"/>
              <a:t>Inferences</a:t>
            </a:r>
          </a:p>
          <a:p>
            <a:pPr lvl="1">
              <a:buFont typeface="Arial" panose="020B0604020202020204" pitchFamily="34" charset="0"/>
              <a:buChar char="•"/>
            </a:pPr>
            <a:r>
              <a:rPr lang="en-US" sz="2400" dirty="0"/>
              <a:t>Conversation</a:t>
            </a:r>
          </a:p>
          <a:p>
            <a:pPr lvl="0" algn="ctr"/>
            <a:r>
              <a:rPr lang="en-US" sz="4200" b="1" dirty="0">
                <a:latin typeface="+mj-lt"/>
              </a:rPr>
              <a:t>Conflicts</a:t>
            </a:r>
            <a:r>
              <a:rPr lang="en-US" sz="2400" dirty="0"/>
              <a:t>	</a:t>
            </a:r>
          </a:p>
          <a:p>
            <a:pPr lvl="1">
              <a:buFont typeface="Arial" panose="020B0604020202020204" pitchFamily="34" charset="0"/>
              <a:buChar char="•"/>
            </a:pPr>
            <a:r>
              <a:rPr lang="en-US" sz="2400" dirty="0"/>
              <a:t>Appearance</a:t>
            </a:r>
          </a:p>
          <a:p>
            <a:pPr lvl="1">
              <a:buFont typeface="Arial" panose="020B0604020202020204" pitchFamily="34" charset="0"/>
              <a:buChar char="•"/>
            </a:pPr>
            <a:r>
              <a:rPr lang="en-US" sz="2400" dirty="0"/>
              <a:t>Prior cases</a:t>
            </a:r>
          </a:p>
          <a:p>
            <a:pPr lvl="1">
              <a:buFont typeface="Arial" panose="020B0604020202020204" pitchFamily="34" charset="0"/>
              <a:buChar char="•"/>
            </a:pPr>
            <a:r>
              <a:rPr lang="en-US" sz="2400" dirty="0"/>
              <a:t>Relationships</a:t>
            </a:r>
          </a:p>
          <a:p>
            <a:pPr lvl="1">
              <a:buFont typeface="Arial" panose="020B0604020202020204" pitchFamily="34" charset="0"/>
              <a:buChar char="•"/>
            </a:pPr>
            <a:r>
              <a:rPr lang="en-US" sz="2400" dirty="0"/>
              <a:t>Reporting structures</a:t>
            </a:r>
          </a:p>
          <a:p>
            <a:pPr lvl="1">
              <a:buFont typeface="Arial" panose="020B0604020202020204" pitchFamily="34" charset="0"/>
              <a:buChar char="•"/>
            </a:pPr>
            <a:r>
              <a:rPr lang="en-US" sz="2400" dirty="0"/>
              <a:t>Prejudgment</a:t>
            </a:r>
          </a:p>
          <a:p>
            <a:pPr lvl="0"/>
            <a:endParaRPr lang="en-US" sz="2400" dirty="0"/>
          </a:p>
          <a:p>
            <a:pPr lvl="0"/>
            <a:endParaRPr lang="en-US" sz="2400" dirty="0"/>
          </a:p>
          <a:p>
            <a:pPr lvl="0" algn="ctr"/>
            <a:r>
              <a:rPr lang="en-US" sz="4200" b="1" dirty="0">
                <a:latin typeface="+mj-lt"/>
              </a:rPr>
              <a:t>Bias</a:t>
            </a:r>
            <a:endParaRPr lang="en-US" sz="2400" b="1" dirty="0">
              <a:latin typeface="+mj-lt"/>
            </a:endParaRPr>
          </a:p>
          <a:p>
            <a:pPr lvl="1">
              <a:buFont typeface="Arial" panose="020B0604020202020204" pitchFamily="34" charset="0"/>
              <a:buChar char="•"/>
            </a:pPr>
            <a:r>
              <a:rPr lang="en-US" sz="2400" dirty="0"/>
              <a:t>Confirmation</a:t>
            </a:r>
          </a:p>
          <a:p>
            <a:pPr lvl="1">
              <a:buFont typeface="Arial" panose="020B0604020202020204" pitchFamily="34" charset="0"/>
              <a:buChar char="•"/>
            </a:pPr>
            <a:r>
              <a:rPr lang="en-US" sz="2400" dirty="0"/>
              <a:t>Conclusion</a:t>
            </a:r>
          </a:p>
          <a:p>
            <a:pPr lvl="1">
              <a:buFont typeface="Arial" panose="020B0604020202020204" pitchFamily="34" charset="0"/>
              <a:buChar char="•"/>
            </a:pPr>
            <a:r>
              <a:rPr lang="en-US" sz="2400" dirty="0"/>
              <a:t>Priming</a:t>
            </a:r>
          </a:p>
          <a:p>
            <a:pPr lvl="1">
              <a:buFont typeface="Arial" panose="020B0604020202020204" pitchFamily="34" charset="0"/>
              <a:buChar char="•"/>
            </a:pPr>
            <a:r>
              <a:rPr lang="en-US" sz="2400" dirty="0"/>
              <a:t>Implicit</a:t>
            </a:r>
          </a:p>
          <a:p>
            <a:endParaRPr lang="en-US" sz="2400" dirty="0"/>
          </a:p>
          <a:p>
            <a:endParaRPr lang="en-US" dirty="0"/>
          </a:p>
        </p:txBody>
      </p:sp>
      <p:sp>
        <p:nvSpPr>
          <p:cNvPr id="9" name="Text Placeholder 5">
            <a:extLst>
              <a:ext uri="{FF2B5EF4-FFF2-40B4-BE49-F238E27FC236}">
                <a16:creationId xmlns:a16="http://schemas.microsoft.com/office/drawing/2014/main" id="{B33BAB16-4430-4DBD-BEAC-B842DD4CF254}"/>
              </a:ext>
            </a:extLst>
          </p:cNvPr>
          <p:cNvSpPr>
            <a:spLocks noGrp="1"/>
          </p:cNvSpPr>
          <p:nvPr>
            <p:ph type="body" sz="half" idx="2"/>
          </p:nvPr>
        </p:nvSpPr>
        <p:spPr>
          <a:xfrm>
            <a:off x="457200" y="5426242"/>
            <a:ext cx="3420836" cy="649705"/>
          </a:xfrm>
        </p:spPr>
        <p:txBody>
          <a:bodyPr>
            <a:normAutofit/>
          </a:bodyPr>
          <a:lstStyle/>
          <a:p>
            <a:r>
              <a:rPr lang="en-US" u="sng" dirty="0">
                <a:hlinkClick r:id="rId3">
                  <a:extLst>
                    <a:ext uri="{A12FA001-AC4F-418D-AE19-62706E023703}">
                      <ahyp:hlinkClr xmlns:ahyp="http://schemas.microsoft.com/office/drawing/2018/hyperlinkcolor" val="tx"/>
                    </a:ext>
                  </a:extLst>
                </a:hlinkClick>
              </a:rPr>
              <a:t>https://implicit.harvard.edu/implicit/aboutus.html</a:t>
            </a:r>
            <a:r>
              <a:rPr lang="en-US" dirty="0"/>
              <a:t>  </a:t>
            </a:r>
          </a:p>
        </p:txBody>
      </p:sp>
      <p:sp>
        <p:nvSpPr>
          <p:cNvPr id="5" name="Footer Placeholder 4">
            <a:extLst>
              <a:ext uri="{FF2B5EF4-FFF2-40B4-BE49-F238E27FC236}">
                <a16:creationId xmlns:a16="http://schemas.microsoft.com/office/drawing/2014/main" id="{9D29FC61-2D70-4358-ACED-9FEA58A0987C}"/>
              </a:ext>
            </a:extLst>
          </p:cNvPr>
          <p:cNvSpPr>
            <a:spLocks noGrp="1"/>
          </p:cNvSpPr>
          <p:nvPr>
            <p:ph type="ftr" sz="quarter" idx="11"/>
          </p:nvPr>
        </p:nvSpPr>
        <p:spPr/>
        <p:txBody>
          <a:bodyPr/>
          <a:lstStyle/>
          <a:p>
            <a:r>
              <a:rPr lang="en-US"/>
              <a:t>©Aequitas Counsel 2020 All Rights Reserved</a:t>
            </a:r>
          </a:p>
        </p:txBody>
      </p:sp>
      <p:sp>
        <p:nvSpPr>
          <p:cNvPr id="6" name="Slide Number Placeholder 5">
            <a:extLst>
              <a:ext uri="{FF2B5EF4-FFF2-40B4-BE49-F238E27FC236}">
                <a16:creationId xmlns:a16="http://schemas.microsoft.com/office/drawing/2014/main" id="{806579B4-9CAB-4125-A705-7141C294A50F}"/>
              </a:ext>
            </a:extLst>
          </p:cNvPr>
          <p:cNvSpPr>
            <a:spLocks noGrp="1"/>
          </p:cNvSpPr>
          <p:nvPr>
            <p:ph type="sldNum" sz="quarter" idx="12"/>
          </p:nvPr>
        </p:nvSpPr>
        <p:spPr/>
        <p:txBody>
          <a:bodyPr/>
          <a:lstStyle/>
          <a:p>
            <a:fld id="{CB2A5A4C-EB55-4870-972B-8DA361DD722D}" type="slidenum">
              <a:rPr lang="en-US" smtClean="0"/>
              <a:t>34</a:t>
            </a:fld>
            <a:endParaRPr lang="en-US"/>
          </a:p>
        </p:txBody>
      </p:sp>
    </p:spTree>
    <p:extLst>
      <p:ext uri="{BB962C8B-B14F-4D97-AF65-F5344CB8AC3E}">
        <p14:creationId xmlns:p14="http://schemas.microsoft.com/office/powerpoint/2010/main" val="34201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1F90-5788-462D-A01C-FAA40EFC1166}"/>
              </a:ext>
            </a:extLst>
          </p:cNvPr>
          <p:cNvSpPr>
            <a:spLocks noGrp="1"/>
          </p:cNvSpPr>
          <p:nvPr>
            <p:ph type="title"/>
          </p:nvPr>
        </p:nvSpPr>
        <p:spPr>
          <a:xfrm>
            <a:off x="457200" y="2851484"/>
            <a:ext cx="3200400" cy="798896"/>
          </a:xfrm>
        </p:spPr>
        <p:txBody>
          <a:bodyPr/>
          <a:lstStyle/>
          <a:p>
            <a:r>
              <a:rPr lang="en-US" dirty="0"/>
              <a:t>Bias</a:t>
            </a:r>
          </a:p>
        </p:txBody>
      </p:sp>
      <p:pic>
        <p:nvPicPr>
          <p:cNvPr id="7" name="Content Placeholder 7" descr="Bias spelled out on tags hanging from a clothesline">
            <a:extLst>
              <a:ext uri="{FF2B5EF4-FFF2-40B4-BE49-F238E27FC236}">
                <a16:creationId xmlns:a16="http://schemas.microsoft.com/office/drawing/2014/main" id="{264C4C8B-F5A3-4055-882B-010186B053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4457" y="552796"/>
            <a:ext cx="3425886" cy="2286000"/>
          </a:xfrm>
          <a:prstGeom prst="rect">
            <a:avLst/>
          </a:prstGeom>
        </p:spPr>
      </p:pic>
      <p:sp>
        <p:nvSpPr>
          <p:cNvPr id="4" name="Text Placeholder 3">
            <a:extLst>
              <a:ext uri="{FF2B5EF4-FFF2-40B4-BE49-F238E27FC236}">
                <a16:creationId xmlns:a16="http://schemas.microsoft.com/office/drawing/2014/main" id="{240FF3A3-C64C-4A2B-A46D-8226EFAD3927}"/>
              </a:ext>
            </a:extLst>
          </p:cNvPr>
          <p:cNvSpPr>
            <a:spLocks noGrp="1"/>
          </p:cNvSpPr>
          <p:nvPr>
            <p:ph type="body" sz="half" idx="2"/>
          </p:nvPr>
        </p:nvSpPr>
        <p:spPr>
          <a:xfrm>
            <a:off x="457200" y="3296653"/>
            <a:ext cx="3200400" cy="3008551"/>
          </a:xfrm>
        </p:spPr>
        <p:txBody>
          <a:bodyPr/>
          <a:lstStyle/>
          <a:p>
            <a:endParaRPr lang="en-US" dirty="0"/>
          </a:p>
          <a:p>
            <a:pPr marL="342900" indent="-342900">
              <a:buClr>
                <a:srgbClr val="FFFFFF"/>
              </a:buClr>
              <a:buFont typeface="Arial" panose="020B0604020202020204" pitchFamily="34" charset="0"/>
              <a:buChar char="•"/>
            </a:pPr>
            <a:r>
              <a:rPr lang="en-US" dirty="0"/>
              <a:t>Does this person remind you of yourself?</a:t>
            </a:r>
          </a:p>
          <a:p>
            <a:pPr marL="342900" indent="-342900">
              <a:buClr>
                <a:srgbClr val="FFFFFF"/>
              </a:buClr>
              <a:buFont typeface="Arial" panose="020B0604020202020204" pitchFamily="34" charset="0"/>
              <a:buChar char="•"/>
            </a:pPr>
            <a:r>
              <a:rPr lang="en-US" dirty="0"/>
              <a:t>Does this person remind you of someone you know? </a:t>
            </a:r>
          </a:p>
          <a:p>
            <a:pPr marL="342900" indent="-342900">
              <a:buClr>
                <a:srgbClr val="FFFFFF"/>
              </a:buClr>
              <a:buFont typeface="Arial" panose="020B0604020202020204" pitchFamily="34" charset="0"/>
              <a:buChar char="•"/>
            </a:pPr>
            <a:r>
              <a:rPr lang="en-US" dirty="0"/>
              <a:t>Are there things about this person that influence your impression?</a:t>
            </a:r>
          </a:p>
          <a:p>
            <a:pPr marL="342900" indent="-342900">
              <a:buClr>
                <a:srgbClr val="FFFFFF"/>
              </a:buClr>
              <a:buFont typeface="Arial" panose="020B0604020202020204" pitchFamily="34" charset="0"/>
              <a:buChar char="•"/>
            </a:pPr>
            <a:r>
              <a:rPr lang="en-US" dirty="0"/>
              <a:t>What assessments have you already made about the person?</a:t>
            </a:r>
          </a:p>
          <a:p>
            <a:endParaRPr lang="en-US" dirty="0"/>
          </a:p>
        </p:txBody>
      </p:sp>
      <p:sp>
        <p:nvSpPr>
          <p:cNvPr id="3" name="Content Placeholder 2">
            <a:extLst>
              <a:ext uri="{FF2B5EF4-FFF2-40B4-BE49-F238E27FC236}">
                <a16:creationId xmlns:a16="http://schemas.microsoft.com/office/drawing/2014/main" id="{089D2194-1DE2-47EF-B7B4-6850E79834E5}"/>
              </a:ext>
            </a:extLst>
          </p:cNvPr>
          <p:cNvSpPr>
            <a:spLocks noGrp="1"/>
          </p:cNvSpPr>
          <p:nvPr>
            <p:ph idx="1"/>
          </p:nvPr>
        </p:nvSpPr>
        <p:spPr>
          <a:xfrm>
            <a:off x="4800600" y="731520"/>
            <a:ext cx="6492240" cy="3130617"/>
          </a:xfrm>
        </p:spPr>
        <p:txBody>
          <a:bodyPr>
            <a:normAutofit lnSpcReduction="10000"/>
          </a:bodyPr>
          <a:lstStyle/>
          <a:p>
            <a:r>
              <a:rPr lang="en-US" sz="2400" dirty="0">
                <a:solidFill>
                  <a:srgbClr val="121212"/>
                </a:solidFill>
              </a:rPr>
              <a:t>“Specifically, implicit bias refers to attitudes or stereotypes that affect our understanding, actions, and decisions in an unconscious way, making them difficult to control.” </a:t>
            </a:r>
          </a:p>
          <a:p>
            <a:endParaRPr lang="en-US" sz="2400" dirty="0">
              <a:solidFill>
                <a:srgbClr val="121212"/>
              </a:solidFill>
            </a:endParaRPr>
          </a:p>
          <a:p>
            <a:r>
              <a:rPr lang="en-US" sz="2400" dirty="0">
                <a:solidFill>
                  <a:srgbClr val="121212"/>
                </a:solidFill>
              </a:rPr>
              <a:t>(Greenwald &amp; </a:t>
            </a:r>
            <a:r>
              <a:rPr lang="en-US" sz="2400" dirty="0" err="1">
                <a:solidFill>
                  <a:srgbClr val="121212"/>
                </a:solidFill>
              </a:rPr>
              <a:t>Banaji</a:t>
            </a:r>
            <a:r>
              <a:rPr lang="en-US" sz="2400" dirty="0">
                <a:solidFill>
                  <a:srgbClr val="121212"/>
                </a:solidFill>
              </a:rPr>
              <a:t>, 1995)</a:t>
            </a:r>
          </a:p>
          <a:p>
            <a:endParaRPr lang="en-US" dirty="0">
              <a:solidFill>
                <a:srgbClr val="121212"/>
              </a:solidFill>
            </a:endParaRPr>
          </a:p>
          <a:p>
            <a:pPr algn="ctr"/>
            <a:r>
              <a:rPr lang="en-US" sz="2400" u="sng" dirty="0">
                <a:hlinkClick r:id="rId4"/>
              </a:rPr>
              <a:t>https://implicit.harvard.edu/implicit/aboutus.html</a:t>
            </a:r>
            <a:r>
              <a:rPr lang="en-US" sz="2400" dirty="0"/>
              <a:t> </a:t>
            </a:r>
            <a:endParaRPr lang="en-US" sz="2400" dirty="0">
              <a:solidFill>
                <a:srgbClr val="121212"/>
              </a:solidFill>
            </a:endParaRPr>
          </a:p>
        </p:txBody>
      </p:sp>
      <p:sp>
        <p:nvSpPr>
          <p:cNvPr id="5" name="Footer Placeholder 4">
            <a:extLst>
              <a:ext uri="{FF2B5EF4-FFF2-40B4-BE49-F238E27FC236}">
                <a16:creationId xmlns:a16="http://schemas.microsoft.com/office/drawing/2014/main" id="{3EC6077D-3429-4949-83FE-D93D0CEE410A}"/>
              </a:ext>
            </a:extLst>
          </p:cNvPr>
          <p:cNvSpPr>
            <a:spLocks noGrp="1"/>
          </p:cNvSpPr>
          <p:nvPr>
            <p:ph type="ftr" sz="quarter" idx="11"/>
          </p:nvPr>
        </p:nvSpPr>
        <p:spPr/>
        <p:txBody>
          <a:bodyPr/>
          <a:lstStyle/>
          <a:p>
            <a:r>
              <a:rPr lang="en-US"/>
              <a:t>©Aequitas Counsel 2020 All Rights Reserved</a:t>
            </a:r>
          </a:p>
        </p:txBody>
      </p:sp>
      <p:sp>
        <p:nvSpPr>
          <p:cNvPr id="6" name="Slide Number Placeholder 5">
            <a:extLst>
              <a:ext uri="{FF2B5EF4-FFF2-40B4-BE49-F238E27FC236}">
                <a16:creationId xmlns:a16="http://schemas.microsoft.com/office/drawing/2014/main" id="{4D4FE974-4F52-4EC9-A09F-657C706E323E}"/>
              </a:ext>
            </a:extLst>
          </p:cNvPr>
          <p:cNvSpPr>
            <a:spLocks noGrp="1"/>
          </p:cNvSpPr>
          <p:nvPr>
            <p:ph type="sldNum" sz="quarter" idx="12"/>
          </p:nvPr>
        </p:nvSpPr>
        <p:spPr/>
        <p:txBody>
          <a:bodyPr/>
          <a:lstStyle/>
          <a:p>
            <a:fld id="{CB2A5A4C-EB55-4870-972B-8DA361DD722D}" type="slidenum">
              <a:rPr lang="en-US" smtClean="0"/>
              <a:t>35</a:t>
            </a:fld>
            <a:endParaRPr lang="en-US"/>
          </a:p>
        </p:txBody>
      </p:sp>
    </p:spTree>
    <p:extLst>
      <p:ext uri="{BB962C8B-B14F-4D97-AF65-F5344CB8AC3E}">
        <p14:creationId xmlns:p14="http://schemas.microsoft.com/office/powerpoint/2010/main" val="866088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C64A-C7C0-422B-AF73-853030EFE6B0}"/>
              </a:ext>
            </a:extLst>
          </p:cNvPr>
          <p:cNvSpPr>
            <a:spLocks noGrp="1"/>
          </p:cNvSpPr>
          <p:nvPr>
            <p:ph type="title"/>
          </p:nvPr>
        </p:nvSpPr>
        <p:spPr>
          <a:xfrm>
            <a:off x="530678" y="2648789"/>
            <a:ext cx="3200400" cy="2286000"/>
          </a:xfrm>
        </p:spPr>
        <p:txBody>
          <a:bodyPr>
            <a:normAutofit/>
          </a:bodyPr>
          <a:lstStyle/>
          <a:p>
            <a:r>
              <a:rPr lang="en-US" dirty="0"/>
              <a:t>TECHNICAL</a:t>
            </a:r>
            <a:br>
              <a:rPr lang="en-US" dirty="0"/>
            </a:br>
            <a:r>
              <a:rPr lang="en-US" dirty="0"/>
              <a:t>REQUIREMENTS</a:t>
            </a:r>
            <a:br>
              <a:rPr lang="en-US" dirty="0"/>
            </a:br>
            <a:r>
              <a:rPr lang="en-US" dirty="0"/>
              <a:t>OF </a:t>
            </a:r>
            <a:br>
              <a:rPr lang="en-US" dirty="0"/>
            </a:br>
            <a:r>
              <a:rPr lang="en-US" dirty="0"/>
              <a:t>INVESTIGATIONS</a:t>
            </a:r>
          </a:p>
        </p:txBody>
      </p:sp>
      <p:pic>
        <p:nvPicPr>
          <p:cNvPr id="7" name="Picture 6" descr="pile of nuts and bol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6952" y="812591"/>
            <a:ext cx="1966060" cy="1706336"/>
          </a:xfrm>
          <a:prstGeom prst="rect">
            <a:avLst/>
          </a:prstGeom>
        </p:spPr>
      </p:pic>
      <p:sp>
        <p:nvSpPr>
          <p:cNvPr id="3" name="Content Placeholder 2">
            <a:extLst>
              <a:ext uri="{FF2B5EF4-FFF2-40B4-BE49-F238E27FC236}">
                <a16:creationId xmlns:a16="http://schemas.microsoft.com/office/drawing/2014/main" id="{6A36C8CA-7F59-475F-9489-4ED883073EE6}"/>
              </a:ext>
            </a:extLst>
          </p:cNvPr>
          <p:cNvSpPr>
            <a:spLocks noGrp="1"/>
          </p:cNvSpPr>
          <p:nvPr>
            <p:ph idx="1"/>
          </p:nvPr>
        </p:nvSpPr>
        <p:spPr>
          <a:xfrm>
            <a:off x="4931229" y="547006"/>
            <a:ext cx="6539512" cy="5989595"/>
          </a:xfrm>
        </p:spPr>
        <p:txBody>
          <a:bodyPr>
            <a:normAutofit/>
          </a:bodyPr>
          <a:lstStyle/>
          <a:p>
            <a:pPr lvl="1">
              <a:lnSpc>
                <a:spcPct val="160000"/>
              </a:lnSpc>
              <a:spcBef>
                <a:spcPts val="0"/>
              </a:spcBef>
              <a:spcAft>
                <a:spcPts val="0"/>
              </a:spcAft>
              <a:buFont typeface="Arial" panose="020B0604020202020204" pitchFamily="34" charset="0"/>
              <a:buChar char="•"/>
            </a:pPr>
            <a:r>
              <a:rPr lang="en-US" sz="2400" dirty="0">
                <a:solidFill>
                  <a:schemeClr val="accent6"/>
                </a:solidFill>
                <a:effectLst/>
                <a:ea typeface="Times New Roman" panose="02020603050405020304" pitchFamily="18" charset="0"/>
                <a:cs typeface="Times New Roman" panose="02020603050405020304" pitchFamily="18" charset="0"/>
              </a:rPr>
              <a:t>Notice of Investigation and Allegations</a:t>
            </a:r>
          </a:p>
          <a:p>
            <a:pPr lvl="1">
              <a:lnSpc>
                <a:spcPct val="160000"/>
              </a:lnSpc>
              <a:spcBef>
                <a:spcPts val="0"/>
              </a:spcBef>
              <a:spcAft>
                <a:spcPts val="0"/>
              </a:spcAft>
              <a:buFont typeface="Arial" panose="020B0604020202020204" pitchFamily="34" charset="0"/>
              <a:buChar char="•"/>
            </a:pPr>
            <a:r>
              <a:rPr lang="en-US" sz="2400" dirty="0">
                <a:solidFill>
                  <a:schemeClr val="accent6"/>
                </a:solidFill>
                <a:effectLst/>
                <a:ea typeface="Times New Roman" panose="02020603050405020304" pitchFamily="18" charset="0"/>
                <a:cs typeface="Times New Roman" panose="02020603050405020304" pitchFamily="18" charset="0"/>
              </a:rPr>
              <a:t>Recognizing Advisors</a:t>
            </a:r>
          </a:p>
          <a:p>
            <a:pPr lvl="1">
              <a:lnSpc>
                <a:spcPct val="160000"/>
              </a:lnSpc>
              <a:spcBef>
                <a:spcPts val="0"/>
              </a:spcBef>
              <a:spcAft>
                <a:spcPts val="0"/>
              </a:spcAft>
              <a:buFont typeface="Arial" panose="020B0604020202020204" pitchFamily="34" charset="0"/>
              <a:buChar char="•"/>
            </a:pPr>
            <a:r>
              <a:rPr lang="en-US" sz="2400" dirty="0">
                <a:solidFill>
                  <a:schemeClr val="accent6"/>
                </a:solidFill>
                <a:ea typeface="Times New Roman" panose="02020603050405020304" pitchFamily="18" charset="0"/>
                <a:cs typeface="Times New Roman" panose="02020603050405020304" pitchFamily="18" charset="0"/>
              </a:rPr>
              <a:t>Planning and noticing interviews</a:t>
            </a:r>
          </a:p>
          <a:p>
            <a:pPr lvl="1">
              <a:lnSpc>
                <a:spcPct val="160000"/>
              </a:lnSpc>
              <a:spcBef>
                <a:spcPts val="0"/>
              </a:spcBef>
              <a:spcAft>
                <a:spcPts val="0"/>
              </a:spcAft>
              <a:buFont typeface="Arial" panose="020B0604020202020204" pitchFamily="34" charset="0"/>
              <a:buChar char="•"/>
            </a:pPr>
            <a:r>
              <a:rPr lang="en-US" sz="2400" dirty="0">
                <a:solidFill>
                  <a:schemeClr val="accent6"/>
                </a:solidFill>
                <a:ea typeface="Times New Roman" panose="02020603050405020304" pitchFamily="18" charset="0"/>
                <a:cs typeface="Times New Roman" panose="02020603050405020304" pitchFamily="18" charset="0"/>
              </a:rPr>
              <a:t>Evidence that may not be obtained or relied upon</a:t>
            </a:r>
            <a:endParaRPr lang="en-US" sz="2400" dirty="0">
              <a:solidFill>
                <a:schemeClr val="accent6"/>
              </a:solidFill>
              <a:effectLst/>
              <a:ea typeface="Times New Roman" panose="02020603050405020304" pitchFamily="18" charset="0"/>
              <a:cs typeface="Times New Roman" panose="02020603050405020304" pitchFamily="18" charset="0"/>
            </a:endParaRPr>
          </a:p>
          <a:p>
            <a:pPr lvl="1">
              <a:lnSpc>
                <a:spcPct val="160000"/>
              </a:lnSpc>
              <a:spcBef>
                <a:spcPts val="0"/>
              </a:spcBef>
              <a:spcAft>
                <a:spcPts val="0"/>
              </a:spcAft>
              <a:buFont typeface="Arial" panose="020B0604020202020204" pitchFamily="34" charset="0"/>
              <a:buChar char="•"/>
            </a:pPr>
            <a:r>
              <a:rPr lang="en-US" sz="2400" dirty="0">
                <a:solidFill>
                  <a:schemeClr val="accent6"/>
                </a:solidFill>
                <a:effectLst/>
                <a:ea typeface="Times New Roman" panose="02020603050405020304" pitchFamily="18" charset="0"/>
                <a:cs typeface="Times New Roman" panose="02020603050405020304" pitchFamily="18" charset="0"/>
              </a:rPr>
              <a:t>Restrictions on use of certain evidence</a:t>
            </a:r>
          </a:p>
          <a:p>
            <a:pPr lvl="1">
              <a:lnSpc>
                <a:spcPct val="160000"/>
              </a:lnSpc>
              <a:spcBef>
                <a:spcPts val="0"/>
              </a:spcBef>
              <a:spcAft>
                <a:spcPts val="0"/>
              </a:spcAft>
              <a:buFont typeface="Arial" panose="020B0604020202020204" pitchFamily="34" charset="0"/>
              <a:buChar char="•"/>
            </a:pPr>
            <a:r>
              <a:rPr lang="en-US" sz="2400" dirty="0">
                <a:solidFill>
                  <a:schemeClr val="accent6"/>
                </a:solidFill>
                <a:ea typeface="Calibri" panose="020F0502020204030204" pitchFamily="34" charset="0"/>
                <a:cs typeface="Times New Roman" panose="02020603050405020304" pitchFamily="18" charset="0"/>
              </a:rPr>
              <a:t>Conducting interviews</a:t>
            </a:r>
          </a:p>
          <a:p>
            <a:pPr lvl="1">
              <a:lnSpc>
                <a:spcPct val="160000"/>
              </a:lnSpc>
              <a:spcBef>
                <a:spcPts val="0"/>
              </a:spcBef>
              <a:spcAft>
                <a:spcPts val="0"/>
              </a:spcAft>
              <a:buFont typeface="Arial" panose="020B0604020202020204" pitchFamily="34" charset="0"/>
              <a:buChar char="•"/>
            </a:pPr>
            <a:r>
              <a:rPr lang="en-US" sz="2400" dirty="0">
                <a:solidFill>
                  <a:schemeClr val="accent6"/>
                </a:solidFill>
                <a:effectLst/>
                <a:ea typeface="Calibri" panose="020F0502020204030204" pitchFamily="34" charset="0"/>
                <a:cs typeface="Times New Roman" panose="02020603050405020304" pitchFamily="18" charset="0"/>
              </a:rPr>
              <a:t>Reviewing evidence</a:t>
            </a:r>
          </a:p>
          <a:p>
            <a:pPr lvl="1">
              <a:lnSpc>
                <a:spcPct val="160000"/>
              </a:lnSpc>
              <a:spcBef>
                <a:spcPts val="0"/>
              </a:spcBef>
              <a:spcAft>
                <a:spcPts val="0"/>
              </a:spcAft>
              <a:buFont typeface="Arial" panose="020B0604020202020204" pitchFamily="34" charset="0"/>
              <a:buChar char="•"/>
            </a:pPr>
            <a:r>
              <a:rPr lang="en-US" sz="2400" dirty="0">
                <a:solidFill>
                  <a:schemeClr val="accent6"/>
                </a:solidFill>
                <a:ea typeface="Calibri" panose="020F0502020204030204" pitchFamily="34" charset="0"/>
                <a:cs typeface="Times New Roman" panose="02020603050405020304" pitchFamily="18" charset="0"/>
              </a:rPr>
              <a:t>Drafting the report</a:t>
            </a:r>
          </a:p>
          <a:p>
            <a:pPr lvl="1">
              <a:lnSpc>
                <a:spcPct val="160000"/>
              </a:lnSpc>
              <a:spcBef>
                <a:spcPts val="0"/>
              </a:spcBef>
              <a:spcAft>
                <a:spcPts val="0"/>
              </a:spcAft>
              <a:buFont typeface="Arial" panose="020B0604020202020204" pitchFamily="34" charset="0"/>
              <a:buChar char="•"/>
            </a:pPr>
            <a:r>
              <a:rPr lang="en-US" sz="2400" dirty="0">
                <a:solidFill>
                  <a:schemeClr val="accent6"/>
                </a:solidFill>
                <a:effectLst/>
                <a:ea typeface="Calibri" panose="020F0502020204030204" pitchFamily="34" charset="0"/>
                <a:cs typeface="Times New Roman" panose="02020603050405020304" pitchFamily="18" charset="0"/>
              </a:rPr>
              <a:t>Reviewin</a:t>
            </a:r>
            <a:r>
              <a:rPr lang="en-US" sz="2400" dirty="0">
                <a:solidFill>
                  <a:schemeClr val="accent6"/>
                </a:solidFill>
                <a:ea typeface="Calibri" panose="020F0502020204030204" pitchFamily="34" charset="0"/>
                <a:cs typeface="Times New Roman" panose="02020603050405020304" pitchFamily="18" charset="0"/>
              </a:rPr>
              <a:t>g the report</a:t>
            </a:r>
            <a:endParaRPr lang="en-US" sz="2400" dirty="0">
              <a:solidFill>
                <a:schemeClr val="accent6"/>
              </a:solidFill>
              <a:effectLst/>
              <a:ea typeface="Calibri" panose="020F0502020204030204" pitchFamily="34" charset="0"/>
              <a:cs typeface="Times New Roman" panose="02020603050405020304" pitchFamily="18" charset="0"/>
            </a:endParaRPr>
          </a:p>
          <a:p>
            <a:endParaRPr lang="en-US" dirty="0">
              <a:solidFill>
                <a:schemeClr val="accent6"/>
              </a:solidFill>
            </a:endParaRPr>
          </a:p>
        </p:txBody>
      </p:sp>
      <p:sp>
        <p:nvSpPr>
          <p:cNvPr id="4" name="Footer Placeholder 3">
            <a:extLst>
              <a:ext uri="{FF2B5EF4-FFF2-40B4-BE49-F238E27FC236}">
                <a16:creationId xmlns:a16="http://schemas.microsoft.com/office/drawing/2014/main" id="{CE752D59-F8B9-4988-9F3E-3D012DD7E7ED}"/>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F57B6A48-F408-4BAF-821D-37AA20AB24F8}"/>
              </a:ext>
            </a:extLst>
          </p:cNvPr>
          <p:cNvSpPr>
            <a:spLocks noGrp="1"/>
          </p:cNvSpPr>
          <p:nvPr>
            <p:ph type="sldNum" sz="quarter" idx="12"/>
          </p:nvPr>
        </p:nvSpPr>
        <p:spPr/>
        <p:txBody>
          <a:bodyPr/>
          <a:lstStyle/>
          <a:p>
            <a:fld id="{CB2A5A4C-EB55-4870-972B-8DA361DD722D}" type="slidenum">
              <a:rPr lang="en-US" smtClean="0"/>
              <a:t>36</a:t>
            </a:fld>
            <a:endParaRPr lang="en-US"/>
          </a:p>
        </p:txBody>
      </p:sp>
    </p:spTree>
    <p:extLst>
      <p:ext uri="{BB962C8B-B14F-4D97-AF65-F5344CB8AC3E}">
        <p14:creationId xmlns:p14="http://schemas.microsoft.com/office/powerpoint/2010/main" val="3335774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878089"/>
            <a:ext cx="3200400" cy="2286000"/>
          </a:xfrm>
        </p:spPr>
        <p:txBody>
          <a:bodyPr>
            <a:normAutofit fontScale="90000"/>
          </a:bodyPr>
          <a:lstStyle/>
          <a:p>
            <a:r>
              <a:rPr lang="en-US" dirty="0"/>
              <a:t>ASSIGNMENT OF INVESTIGATOR </a:t>
            </a:r>
            <a:br>
              <a:rPr lang="en-US" dirty="0"/>
            </a:br>
            <a:r>
              <a:rPr lang="en-US" dirty="0"/>
              <a:t>&amp; </a:t>
            </a:r>
            <a:br>
              <a:rPr lang="en-US" dirty="0"/>
            </a:br>
            <a:r>
              <a:rPr lang="en-US" dirty="0"/>
              <a:t>NOTICE OF INVESTIGATION AND ALLEGATIONS</a:t>
            </a:r>
          </a:p>
        </p:txBody>
      </p:sp>
      <p:sp>
        <p:nvSpPr>
          <p:cNvPr id="6" name="Text Placeholder 5"/>
          <p:cNvSpPr>
            <a:spLocks noGrp="1"/>
          </p:cNvSpPr>
          <p:nvPr>
            <p:ph type="body" sz="half" idx="2"/>
          </p:nvPr>
        </p:nvSpPr>
        <p:spPr>
          <a:xfrm>
            <a:off x="457200" y="3298371"/>
            <a:ext cx="3420836" cy="2457450"/>
          </a:xfrm>
        </p:spPr>
        <p:txBody>
          <a:bodyPr/>
          <a:lstStyle/>
          <a:p>
            <a:pPr marL="285750" indent="-285750">
              <a:buClr>
                <a:srgbClr val="FFFFFF"/>
              </a:buClr>
              <a:buFont typeface="Arial" panose="020B0604020202020204" pitchFamily="34" charset="0"/>
              <a:buChar char="•"/>
            </a:pPr>
            <a:r>
              <a:rPr lang="en-US" dirty="0">
                <a:latin typeface="+mj-lt"/>
              </a:rPr>
              <a:t>Opportunity to introduce investigator</a:t>
            </a:r>
          </a:p>
          <a:p>
            <a:pPr marL="285750" indent="-285750">
              <a:buClr>
                <a:srgbClr val="FFFFFF"/>
              </a:buClr>
              <a:buFont typeface="Arial" panose="020B0604020202020204" pitchFamily="34" charset="0"/>
              <a:buChar char="•"/>
            </a:pPr>
            <a:r>
              <a:rPr lang="en-US" dirty="0">
                <a:latin typeface="+mj-lt"/>
              </a:rPr>
              <a:t>Set up initial interview</a:t>
            </a:r>
          </a:p>
          <a:p>
            <a:pPr marL="285750" indent="-285750">
              <a:buClr>
                <a:srgbClr val="FFFFFF"/>
              </a:buClr>
              <a:buFont typeface="Arial" panose="020B0604020202020204" pitchFamily="34" charset="0"/>
              <a:buChar char="•"/>
            </a:pPr>
            <a:r>
              <a:rPr lang="en-US" dirty="0">
                <a:latin typeface="+mj-lt"/>
              </a:rPr>
              <a:t>Form document</a:t>
            </a:r>
          </a:p>
          <a:p>
            <a:pPr marL="285750" indent="-285750">
              <a:buClr>
                <a:srgbClr val="FFFFFF"/>
              </a:buClr>
              <a:buFont typeface="Arial" panose="020B0604020202020204" pitchFamily="34" charset="0"/>
              <a:buChar char="•"/>
            </a:pPr>
            <a:r>
              <a:rPr lang="en-US" dirty="0">
                <a:latin typeface="+mj-lt"/>
              </a:rPr>
              <a:t>Advisor policy</a:t>
            </a:r>
          </a:p>
          <a:p>
            <a:pPr marL="285750" indent="-285750">
              <a:buClr>
                <a:srgbClr val="FFFFFF"/>
              </a:buClr>
              <a:buFont typeface="Arial" panose="020B0604020202020204" pitchFamily="34" charset="0"/>
              <a:buChar char="•"/>
            </a:pPr>
            <a:r>
              <a:rPr lang="en-US" dirty="0">
                <a:latin typeface="+mj-lt"/>
              </a:rPr>
              <a:t>Statement of rights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01004880"/>
              </p:ext>
            </p:extLst>
          </p:nvPr>
        </p:nvGraphicFramePr>
        <p:xfrm>
          <a:off x="4472411" y="141685"/>
          <a:ext cx="7333308" cy="6614160"/>
        </p:xfrm>
        <a:graphic>
          <a:graphicData uri="http://schemas.openxmlformats.org/drawingml/2006/table">
            <a:tbl>
              <a:tblPr firstRow="1" bandRow="1">
                <a:tableStyleId>{2D5ABB26-0587-4C30-8999-92F81FD0307C}</a:tableStyleId>
              </a:tblPr>
              <a:tblGrid>
                <a:gridCol w="3600308">
                  <a:extLst>
                    <a:ext uri="{9D8B030D-6E8A-4147-A177-3AD203B41FA5}">
                      <a16:colId xmlns:a16="http://schemas.microsoft.com/office/drawing/2014/main" val="20000"/>
                    </a:ext>
                  </a:extLst>
                </a:gridCol>
                <a:gridCol w="3733000">
                  <a:extLst>
                    <a:ext uri="{9D8B030D-6E8A-4147-A177-3AD203B41FA5}">
                      <a16:colId xmlns:a16="http://schemas.microsoft.com/office/drawing/2014/main" val="20001"/>
                    </a:ext>
                  </a:extLst>
                </a:gridCol>
              </a:tblGrid>
              <a:tr h="6263778">
                <a:tc>
                  <a:txBody>
                    <a:bodyPr/>
                    <a:lstStyle/>
                    <a:p>
                      <a:pPr marL="285750" indent="-285750" algn="just">
                        <a:buFont typeface="Arial" panose="020B0604020202020204" pitchFamily="34" charset="0"/>
                        <a:buChar char="•"/>
                      </a:pPr>
                      <a:endParaRPr lang="en-US" sz="1600" dirty="0">
                        <a:latin typeface="+mn-lt"/>
                      </a:endParaRPr>
                    </a:p>
                    <a:p>
                      <a:pPr marL="285750" indent="-285750" algn="just">
                        <a:buFont typeface="Arial" panose="020B0604020202020204" pitchFamily="34" charset="0"/>
                        <a:buChar char="•"/>
                      </a:pPr>
                      <a:r>
                        <a:rPr lang="en-US" sz="1600" dirty="0">
                          <a:latin typeface="+mn-lt"/>
                        </a:rPr>
                        <a:t>A meaningful summary of all of allegations</a:t>
                      </a:r>
                    </a:p>
                    <a:p>
                      <a:pPr marL="285750" indent="-285750" algn="just">
                        <a:buFont typeface="Arial" panose="020B0604020202020204" pitchFamily="34" charset="0"/>
                        <a:buChar char="•"/>
                      </a:pPr>
                      <a:r>
                        <a:rPr lang="en-US" sz="1600" dirty="0">
                          <a:latin typeface="+mn-lt"/>
                        </a:rPr>
                        <a:t>The identity of the parties (if known)</a:t>
                      </a:r>
                    </a:p>
                    <a:p>
                      <a:pPr marL="285750" indent="-285750" algn="just">
                        <a:buFont typeface="Arial" panose="020B0604020202020204" pitchFamily="34" charset="0"/>
                        <a:buChar char="•"/>
                      </a:pPr>
                      <a:r>
                        <a:rPr lang="en-US" sz="1600" dirty="0">
                          <a:latin typeface="+mn-lt"/>
                        </a:rPr>
                        <a:t>The precise misconduct alleged </a:t>
                      </a:r>
                    </a:p>
                    <a:p>
                      <a:pPr marL="285750" indent="-285750" algn="just">
                        <a:buFont typeface="Arial" panose="020B0604020202020204" pitchFamily="34" charset="0"/>
                        <a:buChar char="•"/>
                      </a:pPr>
                      <a:r>
                        <a:rPr lang="en-US" sz="1600" dirty="0">
                          <a:latin typeface="+mn-lt"/>
                        </a:rPr>
                        <a:t>The date and location of the alleged incident(s) (if known) </a:t>
                      </a:r>
                    </a:p>
                    <a:p>
                      <a:pPr marL="285750" indent="-285750" algn="just">
                        <a:buFont typeface="Arial" panose="020B0604020202020204" pitchFamily="34" charset="0"/>
                        <a:buChar char="•"/>
                      </a:pPr>
                      <a:r>
                        <a:rPr lang="en-US" sz="1600" dirty="0">
                          <a:latin typeface="+mn-lt"/>
                        </a:rPr>
                        <a:t>The specific policies implicated </a:t>
                      </a:r>
                    </a:p>
                    <a:p>
                      <a:pPr marL="285750" indent="-285750" algn="just">
                        <a:buFont typeface="Arial" panose="020B0604020202020204" pitchFamily="34" charset="0"/>
                        <a:buChar char="•"/>
                      </a:pPr>
                      <a:r>
                        <a:rPr lang="en-US" sz="1600" dirty="0">
                          <a:latin typeface="+mn-lt"/>
                        </a:rPr>
                        <a:t>A description of applicable procedures </a:t>
                      </a:r>
                    </a:p>
                    <a:p>
                      <a:pPr marL="285750" indent="-285750" algn="just">
                        <a:buFont typeface="Arial" panose="020B0604020202020204" pitchFamily="34" charset="0"/>
                        <a:buChar char="•"/>
                      </a:pPr>
                      <a:r>
                        <a:rPr lang="en-US" sz="1600" dirty="0">
                          <a:latin typeface="+mn-lt"/>
                        </a:rPr>
                        <a:t>A statement of the potential sanctions/responsive actions</a:t>
                      </a:r>
                    </a:p>
                    <a:p>
                      <a:pPr marL="285750" indent="-285750" algn="just">
                        <a:buFont typeface="Arial" panose="020B0604020202020204" pitchFamily="34" charset="0"/>
                        <a:buChar char="•"/>
                      </a:pPr>
                      <a:r>
                        <a:rPr lang="en-US" sz="1600" dirty="0">
                          <a:latin typeface="+mn-lt"/>
                        </a:rPr>
                        <a:t>A statement that the school presumes the respondent is not responsible for the reported misconduct unless and until the evidence supports a different determination </a:t>
                      </a:r>
                    </a:p>
                    <a:p>
                      <a:pPr marL="285750" indent="-285750" algn="just">
                        <a:buFont typeface="Arial" panose="020B0604020202020204" pitchFamily="34" charset="0"/>
                        <a:buChar char="•"/>
                      </a:pPr>
                      <a:r>
                        <a:rPr lang="en-US" sz="1600" dirty="0">
                          <a:latin typeface="+mn-lt"/>
                        </a:rPr>
                        <a:t>A statement that determinations of responsibility are made at the conclusion of the process and that the parties will be given an opportunity to inspect and review all directly related and/or relevant evidence obtained during the review and comment period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mn-lt"/>
                        </a:rPr>
                        <a:t>A statement about the school’s policy on retaliation</a:t>
                      </a:r>
                    </a:p>
                  </a:txBody>
                  <a:tcPr marL="56520" marR="56520"/>
                </a:tc>
                <a:tc>
                  <a:txBody>
                    <a:bodyPr/>
                    <a:lstStyle/>
                    <a:p>
                      <a:pPr marL="285750" indent="-285750" algn="just">
                        <a:buFont typeface="Arial" panose="020B0604020202020204" pitchFamily="34" charset="0"/>
                        <a:buChar char="•"/>
                      </a:pPr>
                      <a:endParaRPr lang="en-US" sz="1600" dirty="0">
                        <a:latin typeface="+mn-lt"/>
                      </a:endParaRPr>
                    </a:p>
                    <a:p>
                      <a:pPr marL="285750" indent="-285750" algn="just">
                        <a:buFont typeface="Arial" panose="020B0604020202020204" pitchFamily="34" charset="0"/>
                        <a:buChar char="•"/>
                      </a:pPr>
                      <a:r>
                        <a:rPr lang="en-US" sz="1600" dirty="0">
                          <a:latin typeface="+mn-lt"/>
                        </a:rPr>
                        <a:t>Information about the privacy of the process</a:t>
                      </a:r>
                    </a:p>
                    <a:p>
                      <a:pPr marL="285750" indent="-285750" algn="just">
                        <a:buFont typeface="Arial" panose="020B0604020202020204" pitchFamily="34" charset="0"/>
                        <a:buChar char="•"/>
                      </a:pPr>
                      <a:r>
                        <a:rPr lang="en-US" sz="1600" dirty="0">
                          <a:latin typeface="+mn-lt"/>
                        </a:rPr>
                        <a:t>Information on the need for each party to have an advisor of their choosing and suggestions for ways to identify an advisor </a:t>
                      </a:r>
                    </a:p>
                    <a:p>
                      <a:pPr marL="285750" indent="-285750" algn="just">
                        <a:buFont typeface="Arial" panose="020B0604020202020204" pitchFamily="34" charset="0"/>
                        <a:buChar char="•"/>
                      </a:pPr>
                      <a:r>
                        <a:rPr lang="en-US" sz="1600" dirty="0">
                          <a:latin typeface="+mn-lt"/>
                        </a:rPr>
                        <a:t>A statement informing the parties that the school’s policy prohibits knowingly making false statements, including knowingly submitting false information during the resolution process</a:t>
                      </a:r>
                    </a:p>
                    <a:p>
                      <a:pPr marL="285750" indent="-285750" algn="just">
                        <a:buFont typeface="Arial" panose="020B0604020202020204" pitchFamily="34" charset="0"/>
                        <a:buChar char="•"/>
                      </a:pPr>
                      <a:r>
                        <a:rPr lang="en-US" sz="1600" dirty="0">
                          <a:latin typeface="+mn-lt"/>
                        </a:rPr>
                        <a:t>Detail on how the party may request disability accommodations during the resolution process</a:t>
                      </a:r>
                    </a:p>
                    <a:p>
                      <a:pPr marL="285750" indent="-285750" algn="just">
                        <a:buFont typeface="Arial" panose="020B0604020202020204" pitchFamily="34" charset="0"/>
                        <a:buChar char="•"/>
                      </a:pPr>
                      <a:r>
                        <a:rPr lang="en-US" sz="1600" dirty="0">
                          <a:latin typeface="+mn-lt"/>
                        </a:rPr>
                        <a:t>The name(s) of the investigator(s), along with a process to identify, in advance of the interview process, to the TIX Coordinator any conflict of interest that the investigator(s) may have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mn-lt"/>
                        </a:rPr>
                        <a:t>An instruction to preserve any evidence that is directly related to the allegations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mn-lt"/>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dirty="0">
                        <a:latin typeface="+mn-lt"/>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kern="1200" dirty="0">
                        <a:solidFill>
                          <a:schemeClr val="tx1"/>
                        </a:solidFill>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kern="1200" dirty="0">
                          <a:solidFill>
                            <a:schemeClr val="tx1"/>
                          </a:solidFill>
                          <a:latin typeface="+mn-lt"/>
                          <a:ea typeface="+mn-ea"/>
                          <a:cs typeface="+mn-cs"/>
                        </a:rPr>
                        <a:t>34 CFR § 106.45(b)(2)(ii)-(iii)</a:t>
                      </a:r>
                    </a:p>
                    <a:p>
                      <a:pPr marL="0" indent="0">
                        <a:buFont typeface="Arial" panose="020B0604020202020204" pitchFamily="34" charset="0"/>
                        <a:buNone/>
                      </a:pPr>
                      <a:endParaRPr lang="en-US" sz="1600" dirty="0">
                        <a:latin typeface="+mn-lt"/>
                      </a:endParaRPr>
                    </a:p>
                  </a:txBody>
                  <a:tcPr marL="56520" marR="56520"/>
                </a:tc>
                <a:extLst>
                  <a:ext uri="{0D108BD9-81ED-4DB2-BD59-A6C34878D82A}">
                    <a16:rowId xmlns:a16="http://schemas.microsoft.com/office/drawing/2014/main" val="10000"/>
                  </a:ext>
                </a:extLst>
              </a:tr>
            </a:tbl>
          </a:graphicData>
        </a:graphic>
      </p:graphicFrame>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37</a:t>
            </a:fld>
            <a:endParaRPr lang="en-US"/>
          </a:p>
        </p:txBody>
      </p:sp>
    </p:spTree>
    <p:extLst>
      <p:ext uri="{BB962C8B-B14F-4D97-AF65-F5344CB8AC3E}">
        <p14:creationId xmlns:p14="http://schemas.microsoft.com/office/powerpoint/2010/main" val="2136468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08" y="3665765"/>
            <a:ext cx="2841171" cy="2156616"/>
          </a:xfrm>
        </p:spPr>
        <p:txBody>
          <a:bodyPr>
            <a:normAutofit fontScale="90000"/>
          </a:bodyPr>
          <a:lstStyle/>
          <a:p>
            <a:r>
              <a:rPr lang="en-US" sz="4000" dirty="0"/>
              <a:t>WHO CAN BE A PARTY ADVISOR?</a:t>
            </a:r>
            <a:br>
              <a:rPr lang="en-US" dirty="0"/>
            </a:br>
            <a:br>
              <a:rPr lang="en-US" dirty="0"/>
            </a:br>
            <a:br>
              <a:rPr lang="en-US" dirty="0"/>
            </a:br>
            <a:endParaRPr lang="en-US" dirty="0"/>
          </a:p>
        </p:txBody>
      </p:sp>
      <p:pic>
        <p:nvPicPr>
          <p:cNvPr id="8" name="Picture 7" descr="People standing outside of a columned build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215" y="685799"/>
            <a:ext cx="1727428" cy="2303237"/>
          </a:xfrm>
          <a:prstGeom prst="rect">
            <a:avLst/>
          </a:prstGeom>
        </p:spPr>
      </p:pic>
      <p:sp>
        <p:nvSpPr>
          <p:cNvPr id="3" name="Content Placeholder 2"/>
          <p:cNvSpPr>
            <a:spLocks noGrp="1"/>
          </p:cNvSpPr>
          <p:nvPr>
            <p:ph idx="1"/>
          </p:nvPr>
        </p:nvSpPr>
        <p:spPr>
          <a:xfrm>
            <a:off x="5192486" y="731520"/>
            <a:ext cx="6621235" cy="5257800"/>
          </a:xfrm>
        </p:spPr>
        <p:txBody>
          <a:bodyPr>
            <a:normAutofit/>
          </a:bodyPr>
          <a:lstStyle/>
          <a:p>
            <a:pPr marL="0" indent="0" algn="just">
              <a:buNone/>
            </a:pPr>
            <a:r>
              <a:rPr lang="en-US" dirty="0">
                <a:solidFill>
                  <a:schemeClr val="accent6"/>
                </a:solidFill>
              </a:rPr>
              <a:t>Schools </a:t>
            </a:r>
            <a:r>
              <a:rPr lang="en-US" b="1" dirty="0">
                <a:solidFill>
                  <a:schemeClr val="accent6"/>
                </a:solidFill>
              </a:rPr>
              <a:t>must provide </a:t>
            </a:r>
            <a:r>
              <a:rPr lang="en-US" dirty="0">
                <a:solidFill>
                  <a:schemeClr val="accent6"/>
                </a:solidFill>
              </a:rPr>
              <a:t>all parties with the same opportunities to have advisors present in Title IX proceedings and to have them participate, subject to equal restrictions on participation, at the school’s discretion. </a:t>
            </a:r>
          </a:p>
          <a:p>
            <a:pPr marL="0" indent="0" algn="just">
              <a:buNone/>
            </a:pPr>
            <a:endParaRPr lang="en-US" dirty="0">
              <a:solidFill>
                <a:schemeClr val="accent6"/>
              </a:solidFill>
            </a:endParaRPr>
          </a:p>
          <a:p>
            <a:pPr marL="0" indent="0" algn="just">
              <a:buNone/>
            </a:pPr>
            <a:r>
              <a:rPr lang="en-US" dirty="0">
                <a:solidFill>
                  <a:schemeClr val="accent6"/>
                </a:solidFill>
              </a:rPr>
              <a:t>Who can be an advisor? party’s choice</a:t>
            </a:r>
          </a:p>
          <a:p>
            <a:pPr marL="0" indent="0" algn="just">
              <a:buNone/>
            </a:pPr>
            <a:endParaRPr lang="en-US" dirty="0">
              <a:solidFill>
                <a:schemeClr val="accent6"/>
              </a:solidFill>
            </a:endParaRPr>
          </a:p>
          <a:p>
            <a:pPr lvl="1" algn="just">
              <a:buFont typeface="Arial" panose="020B0604020202020204" pitchFamily="34" charset="0"/>
              <a:buChar char="•"/>
            </a:pPr>
            <a:r>
              <a:rPr lang="en-US" sz="2000" dirty="0">
                <a:solidFill>
                  <a:schemeClr val="accent6"/>
                </a:solidFill>
              </a:rPr>
              <a:t>May be an attorney (but not required)</a:t>
            </a:r>
          </a:p>
          <a:p>
            <a:pPr lvl="1" algn="just">
              <a:buFont typeface="Arial" panose="020B0604020202020204" pitchFamily="34" charset="0"/>
              <a:buChar char="•"/>
            </a:pPr>
            <a:r>
              <a:rPr lang="en-US" sz="2000" dirty="0">
                <a:solidFill>
                  <a:schemeClr val="accent6"/>
                </a:solidFill>
              </a:rPr>
              <a:t>May be friends, family members or trusted individuals</a:t>
            </a:r>
          </a:p>
          <a:p>
            <a:pPr lvl="1" algn="just">
              <a:buFont typeface="Arial" panose="020B0604020202020204" pitchFamily="34" charset="0"/>
              <a:buChar char="•"/>
            </a:pPr>
            <a:r>
              <a:rPr lang="en-US" sz="2000" dirty="0">
                <a:solidFill>
                  <a:schemeClr val="accent6"/>
                </a:solidFill>
              </a:rPr>
              <a:t>May be union advisors</a:t>
            </a:r>
          </a:p>
          <a:p>
            <a:pPr lvl="1" algn="just">
              <a:buFont typeface="Arial" panose="020B0604020202020204" pitchFamily="34" charset="0"/>
              <a:buChar char="•"/>
            </a:pPr>
            <a:r>
              <a:rPr lang="en-US" sz="2000" dirty="0">
                <a:solidFill>
                  <a:schemeClr val="accent6"/>
                </a:solidFill>
              </a:rPr>
              <a:t>May be a witness in the hearing</a:t>
            </a:r>
          </a:p>
          <a:p>
            <a:pPr marL="0" indent="0">
              <a:buNone/>
            </a:pPr>
            <a:endParaRPr lang="en-US" dirty="0">
              <a:solidFill>
                <a:schemeClr val="accent6"/>
              </a:solidFill>
            </a:endParaRPr>
          </a:p>
          <a:p>
            <a:pPr marL="0" indent="0">
              <a:buNone/>
            </a:pPr>
            <a:endParaRPr lang="en-US" dirty="0">
              <a:solidFill>
                <a:schemeClr val="accent6"/>
              </a:solidFill>
            </a:endParaRPr>
          </a:p>
          <a:p>
            <a:pPr marL="0" indent="0">
              <a:buNone/>
            </a:pPr>
            <a:r>
              <a:rPr lang="en-US" sz="1400" dirty="0">
                <a:solidFill>
                  <a:schemeClr val="accent6"/>
                </a:solidFill>
              </a:rPr>
              <a:t>34 CFR 106.45(b)(5)(iv); 34 CFR 106.45(b)(5)(vii); p. 994, 999</a:t>
            </a:r>
          </a:p>
        </p:txBody>
      </p:sp>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38</a:t>
            </a:fld>
            <a:endParaRPr lang="en-US"/>
          </a:p>
        </p:txBody>
      </p:sp>
    </p:spTree>
    <p:extLst>
      <p:ext uri="{BB962C8B-B14F-4D97-AF65-F5344CB8AC3E}">
        <p14:creationId xmlns:p14="http://schemas.microsoft.com/office/powerpoint/2010/main" val="1581136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21" y="2298673"/>
            <a:ext cx="3200400" cy="2384232"/>
          </a:xfrm>
        </p:spPr>
        <p:txBody>
          <a:bodyPr/>
          <a:lstStyle/>
          <a:p>
            <a:r>
              <a:rPr lang="en-US" dirty="0"/>
              <a:t>PARTICIPATION OF ADVISORS</a:t>
            </a:r>
            <a:br>
              <a:rPr lang="en-US" dirty="0"/>
            </a:br>
            <a:br>
              <a:rPr lang="en-US" dirty="0"/>
            </a:br>
            <a:endParaRPr lang="en-US" dirty="0"/>
          </a:p>
        </p:txBody>
      </p:sp>
      <p:pic>
        <p:nvPicPr>
          <p:cNvPr id="8" name="Picture 7" descr="a woman in a court room pointing standing in from of a jur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86" y="697694"/>
            <a:ext cx="2710575" cy="1800578"/>
          </a:xfrm>
          <a:prstGeom prst="rect">
            <a:avLst/>
          </a:prstGeom>
        </p:spPr>
      </p:pic>
      <p:sp>
        <p:nvSpPr>
          <p:cNvPr id="3" name="Content Placeholder 2"/>
          <p:cNvSpPr>
            <a:spLocks noGrp="1"/>
          </p:cNvSpPr>
          <p:nvPr>
            <p:ph idx="1"/>
          </p:nvPr>
        </p:nvSpPr>
        <p:spPr>
          <a:xfrm>
            <a:off x="4923064" y="731520"/>
            <a:ext cx="6890656" cy="5257800"/>
          </a:xfrm>
        </p:spPr>
        <p:txBody>
          <a:bodyPr>
            <a:normAutofit fontScale="92500"/>
          </a:bodyPr>
          <a:lstStyle/>
          <a:p>
            <a:pPr lvl="1" algn="just">
              <a:buFont typeface="Arial" panose="020B0604020202020204" pitchFamily="34" charset="0"/>
              <a:buChar char="•"/>
            </a:pPr>
            <a:r>
              <a:rPr lang="en-US" sz="2600" dirty="0">
                <a:solidFill>
                  <a:schemeClr val="accent6"/>
                </a:solidFill>
              </a:rPr>
              <a:t>Schools may require advisors not to disclose information outside the grievance process</a:t>
            </a:r>
          </a:p>
          <a:p>
            <a:pPr marL="201168" lvl="1" indent="0" algn="just">
              <a:buNone/>
            </a:pPr>
            <a:endParaRPr lang="en-US" sz="2600" dirty="0">
              <a:solidFill>
                <a:schemeClr val="accent6"/>
              </a:solidFill>
            </a:endParaRPr>
          </a:p>
          <a:p>
            <a:pPr lvl="1" algn="just">
              <a:buFont typeface="Arial" panose="020B0604020202020204" pitchFamily="34" charset="0"/>
              <a:buChar char="•"/>
            </a:pPr>
            <a:r>
              <a:rPr lang="en-US" sz="2600" dirty="0">
                <a:solidFill>
                  <a:schemeClr val="accent6"/>
                </a:solidFill>
              </a:rPr>
              <a:t>Schools must permit a party’s advisor to conduct cross-examination on behalf of the party (later)</a:t>
            </a:r>
          </a:p>
          <a:p>
            <a:pPr marL="201168" lvl="1" indent="0" algn="just">
              <a:buNone/>
            </a:pPr>
            <a:endParaRPr lang="en-US" sz="2600" dirty="0">
              <a:solidFill>
                <a:schemeClr val="accent6"/>
              </a:solidFill>
            </a:endParaRPr>
          </a:p>
          <a:p>
            <a:pPr lvl="1" algn="just">
              <a:buFont typeface="Arial" panose="020B0604020202020204" pitchFamily="34" charset="0"/>
              <a:buChar char="•"/>
            </a:pPr>
            <a:r>
              <a:rPr lang="en-US" sz="2600" dirty="0">
                <a:solidFill>
                  <a:schemeClr val="accent6"/>
                </a:solidFill>
              </a:rPr>
              <a:t>Schools may require parties to make opening or closing statements </a:t>
            </a:r>
          </a:p>
          <a:p>
            <a:pPr marL="201168" lvl="1" indent="0" algn="just">
              <a:buNone/>
            </a:pPr>
            <a:endParaRPr lang="en-US" sz="2600" dirty="0">
              <a:solidFill>
                <a:schemeClr val="accent6"/>
              </a:solidFill>
            </a:endParaRPr>
          </a:p>
          <a:p>
            <a:pPr lvl="1" algn="just">
              <a:buFont typeface="Arial" panose="020B0604020202020204" pitchFamily="34" charset="0"/>
              <a:buChar char="•"/>
            </a:pPr>
            <a:r>
              <a:rPr lang="en-US" sz="2600" dirty="0">
                <a:solidFill>
                  <a:schemeClr val="accent6"/>
                </a:solidFill>
              </a:rPr>
              <a:t>“[T]he final regulations do not require training for advisors of choice.” </a:t>
            </a:r>
          </a:p>
          <a:p>
            <a:pPr marL="0" indent="0" algn="just">
              <a:buNone/>
            </a:pPr>
            <a:endParaRPr lang="en-US" sz="2600" dirty="0">
              <a:solidFill>
                <a:schemeClr val="accent6"/>
              </a:solidFill>
            </a:endParaRPr>
          </a:p>
          <a:p>
            <a:pPr algn="just"/>
            <a:r>
              <a:rPr lang="en-US" sz="1500" dirty="0">
                <a:solidFill>
                  <a:schemeClr val="accent6"/>
                </a:solidFill>
              </a:rPr>
              <a:t>    34 CFR 106.45(b)(5)(iv); 34 CFR 106.45(b)(5)(vii); p. 997, 1123</a:t>
            </a:r>
          </a:p>
          <a:p>
            <a:endParaRPr lang="en-US" dirty="0">
              <a:solidFill>
                <a:schemeClr val="accent6"/>
              </a:solidFill>
            </a:endParaRPr>
          </a:p>
        </p:txBody>
      </p:sp>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39</a:t>
            </a:fld>
            <a:endParaRPr lang="en-US"/>
          </a:p>
        </p:txBody>
      </p:sp>
    </p:spTree>
    <p:extLst>
      <p:ext uri="{BB962C8B-B14F-4D97-AF65-F5344CB8AC3E}">
        <p14:creationId xmlns:p14="http://schemas.microsoft.com/office/powerpoint/2010/main" val="311509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5926-114C-EF41-930C-555B97CBB5A0}"/>
              </a:ext>
            </a:extLst>
          </p:cNvPr>
          <p:cNvSpPr>
            <a:spLocks noGrp="1"/>
          </p:cNvSpPr>
          <p:nvPr>
            <p:ph type="title"/>
          </p:nvPr>
        </p:nvSpPr>
        <p:spPr>
          <a:xfrm>
            <a:off x="374442" y="2657075"/>
            <a:ext cx="3200400" cy="2286000"/>
          </a:xfrm>
        </p:spPr>
        <p:txBody>
          <a:bodyPr anchor="t"/>
          <a:lstStyle/>
          <a:p>
            <a:r>
              <a:rPr lang="en-US" cap="all" dirty="0"/>
              <a:t>Comply with</a:t>
            </a:r>
            <a:br>
              <a:rPr lang="en-US" cap="all" dirty="0"/>
            </a:br>
            <a:r>
              <a:rPr lang="en-US" cap="all" dirty="0"/>
              <a:t>Training </a:t>
            </a:r>
            <a:br>
              <a:rPr lang="en-US" cap="all" dirty="0"/>
            </a:br>
            <a:r>
              <a:rPr lang="en-US" cap="all" dirty="0"/>
              <a:t>Requirements</a:t>
            </a:r>
            <a:endParaRPr lang="en-US" dirty="0"/>
          </a:p>
        </p:txBody>
      </p:sp>
      <p:pic>
        <p:nvPicPr>
          <p:cNvPr id="8" name="Picture 7" descr="purpose written in chal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764" y="677635"/>
            <a:ext cx="2761757" cy="1841347"/>
          </a:xfrm>
          <a:prstGeom prst="rect">
            <a:avLst/>
          </a:prstGeom>
        </p:spPr>
      </p:pic>
      <p:sp>
        <p:nvSpPr>
          <p:cNvPr id="6" name="Text Placeholder 5"/>
          <p:cNvSpPr>
            <a:spLocks noGrp="1"/>
          </p:cNvSpPr>
          <p:nvPr>
            <p:ph type="body" sz="half" idx="2"/>
          </p:nvPr>
        </p:nvSpPr>
        <p:spPr>
          <a:xfrm>
            <a:off x="457200" y="5252484"/>
            <a:ext cx="3200400" cy="1052720"/>
          </a:xfrm>
        </p:spPr>
        <p:txBody>
          <a:bodyPr>
            <a:normAutofit/>
          </a:bodyPr>
          <a:lstStyle/>
          <a:p>
            <a:pPr algn="just"/>
            <a:endParaRPr lang="en-US" sz="1400" dirty="0"/>
          </a:p>
          <a:p>
            <a:pPr algn="just"/>
            <a:r>
              <a:rPr lang="en-US" sz="1400" b="1" dirty="0"/>
              <a:t>Quiz 1: </a:t>
            </a:r>
            <a:r>
              <a:rPr lang="en-US" sz="1400" dirty="0"/>
              <a:t>Who are “Title IX personnel”? </a:t>
            </a:r>
          </a:p>
          <a:p>
            <a:pPr algn="just"/>
            <a:endParaRPr lang="en-US" sz="1400" dirty="0"/>
          </a:p>
          <a:p>
            <a:endParaRPr lang="en-US" sz="1400" cap="all" dirty="0">
              <a:latin typeface="+mj-lt"/>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US" sz="2400" dirty="0">
                <a:solidFill>
                  <a:schemeClr val="accent6"/>
                </a:solidFill>
              </a:rPr>
              <a:t>On May 6, 2020, the Department of Education released a 2033 page document that introduced material changes to the implementing regulations for Title IX, effective August 14, 2020.* </a:t>
            </a:r>
          </a:p>
          <a:p>
            <a:pPr marL="0" indent="0" algn="just">
              <a:buNone/>
            </a:pPr>
            <a:r>
              <a:rPr lang="en-US" sz="2400" dirty="0">
                <a:solidFill>
                  <a:schemeClr val="accent6"/>
                </a:solidFill>
              </a:rPr>
              <a:t>These regulations </a:t>
            </a:r>
            <a:r>
              <a:rPr lang="en-US" sz="2400" b="1" dirty="0">
                <a:solidFill>
                  <a:schemeClr val="accent6"/>
                </a:solidFill>
              </a:rPr>
              <a:t>mandate</a:t>
            </a:r>
            <a:r>
              <a:rPr lang="en-US" sz="2400" dirty="0">
                <a:solidFill>
                  <a:schemeClr val="accent6"/>
                </a:solidFill>
              </a:rPr>
              <a:t> that Title IX personnel </a:t>
            </a:r>
            <a:r>
              <a:rPr lang="en-US" sz="2400" b="1" dirty="0">
                <a:solidFill>
                  <a:schemeClr val="accent6"/>
                </a:solidFill>
              </a:rPr>
              <a:t>receive training </a:t>
            </a:r>
            <a:r>
              <a:rPr lang="en-US" sz="2400" dirty="0">
                <a:solidFill>
                  <a:schemeClr val="accent6"/>
                </a:solidFill>
              </a:rPr>
              <a:t>on specific topics covered by the 2020 Title IX Regulations. </a:t>
            </a:r>
          </a:p>
          <a:p>
            <a:pPr marL="0" indent="0" algn="just">
              <a:buNone/>
            </a:pPr>
            <a:r>
              <a:rPr lang="en-US" sz="2400" dirty="0">
                <a:solidFill>
                  <a:schemeClr val="accent6"/>
                </a:solidFill>
              </a:rPr>
              <a:t>The purpose of this training is to comply with that mandate. </a:t>
            </a:r>
          </a:p>
          <a:p>
            <a:pPr marL="0" indent="0" algn="just">
              <a:buNone/>
            </a:pPr>
            <a:endParaRPr lang="en-US" sz="1400" dirty="0">
              <a:solidFill>
                <a:schemeClr val="accent6"/>
              </a:solidFill>
            </a:endParaRPr>
          </a:p>
          <a:p>
            <a:pPr marL="0" indent="0" algn="just">
              <a:buNone/>
            </a:pPr>
            <a:endParaRPr lang="en-US" sz="1400" dirty="0">
              <a:solidFill>
                <a:schemeClr val="accent6"/>
              </a:solidFill>
            </a:endParaRPr>
          </a:p>
          <a:p>
            <a:pPr marL="0" indent="0">
              <a:buNone/>
            </a:pPr>
            <a:r>
              <a:rPr lang="en-US" sz="1400" dirty="0">
                <a:solidFill>
                  <a:schemeClr val="accent6"/>
                </a:solidFill>
              </a:rPr>
              <a:t>*</a:t>
            </a:r>
            <a:r>
              <a:rPr lang="en-US" sz="1500" dirty="0">
                <a:solidFill>
                  <a:schemeClr val="accent6"/>
                </a:solidFill>
              </a:rPr>
              <a:t>The original document that was sent to the Federal Register for publication was released on May 6, 2020</a:t>
            </a:r>
            <a:r>
              <a:rPr lang="en-US" sz="1500" dirty="0"/>
              <a:t>. </a:t>
            </a:r>
            <a:r>
              <a:rPr lang="en-US" sz="1500" dirty="0">
                <a:solidFill>
                  <a:schemeClr val="accent6"/>
                </a:solidFill>
              </a:rPr>
              <a:t>The official version was published on May 19, 2020. </a:t>
            </a:r>
            <a:r>
              <a:rPr lang="en-US" sz="1500" i="1" dirty="0">
                <a:solidFill>
                  <a:schemeClr val="accent6"/>
                </a:solidFill>
              </a:rPr>
              <a:t>See </a:t>
            </a:r>
            <a:r>
              <a:rPr lang="en-US" sz="1500" dirty="0">
                <a:solidFill>
                  <a:schemeClr val="accent6"/>
                </a:solidFill>
              </a:rPr>
              <a:t>Nondiscrimination on the Basis of Sex in Education Programs or Activities Receiving Federal Financial Assistance, 85 FR 30026 (May 19, 2020). References to “p. </a:t>
            </a:r>
            <a:r>
              <a:rPr lang="en-US" sz="1500" dirty="0" err="1">
                <a:solidFill>
                  <a:schemeClr val="accent6"/>
                </a:solidFill>
              </a:rPr>
              <a:t>xxxx</a:t>
            </a:r>
            <a:r>
              <a:rPr lang="en-US" sz="1500" dirty="0">
                <a:solidFill>
                  <a:schemeClr val="accent6"/>
                </a:solidFill>
              </a:rPr>
              <a:t>” refers to the original document that was released on May 6, 2020, and that can be found at</a:t>
            </a:r>
          </a:p>
          <a:p>
            <a:pPr marL="0" indent="0">
              <a:buNone/>
            </a:pPr>
            <a:r>
              <a:rPr lang="en-US" sz="1500" dirty="0">
                <a:solidFill>
                  <a:schemeClr val="accent6"/>
                </a:solidFill>
              </a:rPr>
              <a:t> </a:t>
            </a:r>
            <a:r>
              <a:rPr lang="en-US" sz="1500" dirty="0">
                <a:hlinkClick r:id="rId4"/>
              </a:rPr>
              <a:t>https://www2.ed.gov/about/offices/list/ocr/docs/titleix-regs-unofficial.pdf</a:t>
            </a:r>
            <a:r>
              <a:rPr lang="en-US" sz="1500" dirty="0">
                <a:solidFill>
                  <a:schemeClr val="accent6"/>
                </a:solidFill>
              </a:rPr>
              <a:t>; p. 825, n. 1034</a:t>
            </a:r>
          </a:p>
        </p:txBody>
      </p:sp>
      <p:sp>
        <p:nvSpPr>
          <p:cNvPr id="4" name="Footer Placeholder 3"/>
          <p:cNvSpPr>
            <a:spLocks noGrp="1"/>
          </p:cNvSpPr>
          <p:nvPr>
            <p:ph type="ftr" sz="quarter" idx="11"/>
          </p:nvPr>
        </p:nvSpPr>
        <p:spPr/>
        <p:txBody>
          <a:bodyPr/>
          <a:lstStyle/>
          <a:p>
            <a:r>
              <a:rPr lang="en-US" dirty="0"/>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4</a:t>
            </a:fld>
            <a:endParaRPr lang="en-US" dirty="0"/>
          </a:p>
        </p:txBody>
      </p:sp>
    </p:spTree>
    <p:extLst>
      <p:ext uri="{BB962C8B-B14F-4D97-AF65-F5344CB8AC3E}">
        <p14:creationId xmlns:p14="http://schemas.microsoft.com/office/powerpoint/2010/main" val="373887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93C1-4659-4F3E-BB22-481719E9F76F}"/>
              </a:ext>
            </a:extLst>
          </p:cNvPr>
          <p:cNvSpPr>
            <a:spLocks noGrp="1"/>
          </p:cNvSpPr>
          <p:nvPr>
            <p:ph type="title"/>
          </p:nvPr>
        </p:nvSpPr>
        <p:spPr>
          <a:xfrm>
            <a:off x="504892" y="637768"/>
            <a:ext cx="3304515" cy="2239376"/>
          </a:xfrm>
        </p:spPr>
        <p:txBody>
          <a:bodyPr>
            <a:normAutofit fontScale="90000"/>
          </a:bodyPr>
          <a:lstStyle/>
          <a:p>
            <a:br>
              <a:rPr lang="en-US" dirty="0"/>
            </a:br>
            <a:br>
              <a:rPr lang="en-US" sz="4000" dirty="0"/>
            </a:br>
            <a:r>
              <a:rPr lang="en-US" sz="4000" dirty="0"/>
              <a:t>PLANNING INTERVIEWS</a:t>
            </a:r>
            <a:br>
              <a:rPr lang="en-US" sz="4000" dirty="0"/>
            </a:br>
            <a:br>
              <a:rPr lang="en-US" dirty="0"/>
            </a:br>
            <a:br>
              <a:rPr lang="en-US" dirty="0"/>
            </a:br>
            <a:endParaRPr lang="en-US" dirty="0"/>
          </a:p>
        </p:txBody>
      </p:sp>
      <p:sp>
        <p:nvSpPr>
          <p:cNvPr id="6" name="Text Placeholder 5"/>
          <p:cNvSpPr>
            <a:spLocks noGrp="1"/>
          </p:cNvSpPr>
          <p:nvPr>
            <p:ph type="body" sz="half" idx="2"/>
          </p:nvPr>
        </p:nvSpPr>
        <p:spPr>
          <a:xfrm>
            <a:off x="99588" y="1755321"/>
            <a:ext cx="3775295" cy="4799387"/>
          </a:xfrm>
        </p:spPr>
        <p:txBody>
          <a:bodyPr>
            <a:normAutofit fontScale="32500" lnSpcReduction="20000"/>
          </a:bodyPr>
          <a:lstStyle/>
          <a:p>
            <a:pPr marL="800100" lvl="1" indent="-342900">
              <a:lnSpc>
                <a:spcPct val="150000"/>
              </a:lnSpc>
              <a:spcBef>
                <a:spcPts val="0"/>
              </a:spcBef>
              <a:spcAft>
                <a:spcPts val="0"/>
              </a:spcAft>
              <a:buClr>
                <a:srgbClr val="FFFFFF"/>
              </a:buClr>
              <a:buFont typeface="Wingdings" panose="05000000000000000000" pitchFamily="2" charset="2"/>
              <a:buChar char="q"/>
            </a:pPr>
            <a:r>
              <a:rPr lang="en-US" sz="4500" dirty="0">
                <a:solidFill>
                  <a:srgbClr val="FFFFFF"/>
                </a:solidFill>
                <a:latin typeface="+mj-lt"/>
                <a:ea typeface="Times New Roman" panose="02020603050405020304" pitchFamily="18" charset="0"/>
                <a:cs typeface="Times New Roman" panose="02020603050405020304" pitchFamily="18" charset="0"/>
              </a:rPr>
              <a:t>Complainant</a:t>
            </a:r>
            <a:endParaRPr lang="en-US" sz="4500" dirty="0">
              <a:solidFill>
                <a:srgbClr val="FFFFFF"/>
              </a:solidFill>
              <a:latin typeface="+mj-lt"/>
              <a:ea typeface="Calibri" panose="020F0502020204030204" pitchFamily="34" charset="0"/>
              <a:cs typeface="Times New Roman" panose="02020603050405020304" pitchFamily="18" charset="0"/>
            </a:endParaRPr>
          </a:p>
          <a:p>
            <a:pPr marL="800100" lvl="1" indent="-342900">
              <a:lnSpc>
                <a:spcPct val="150000"/>
              </a:lnSpc>
              <a:spcBef>
                <a:spcPts val="0"/>
              </a:spcBef>
              <a:spcAft>
                <a:spcPts val="0"/>
              </a:spcAft>
              <a:buClr>
                <a:srgbClr val="FFFFFF"/>
              </a:buClr>
              <a:buFont typeface="Wingdings" panose="05000000000000000000" pitchFamily="2" charset="2"/>
              <a:buChar char="q"/>
            </a:pPr>
            <a:r>
              <a:rPr lang="en-US" sz="4500" dirty="0">
                <a:solidFill>
                  <a:srgbClr val="FFFFFF"/>
                </a:solidFill>
                <a:latin typeface="+mj-lt"/>
                <a:ea typeface="Times New Roman" panose="02020603050405020304" pitchFamily="18" charset="0"/>
                <a:cs typeface="Times New Roman" panose="02020603050405020304" pitchFamily="18" charset="0"/>
              </a:rPr>
              <a:t>Witnesses identified by the complainant</a:t>
            </a:r>
            <a:endParaRPr lang="en-US" sz="4500" dirty="0">
              <a:solidFill>
                <a:srgbClr val="FFFFFF"/>
              </a:solidFill>
              <a:latin typeface="+mj-lt"/>
              <a:ea typeface="Calibri" panose="020F0502020204030204" pitchFamily="34" charset="0"/>
              <a:cs typeface="Times New Roman" panose="02020603050405020304" pitchFamily="18" charset="0"/>
            </a:endParaRPr>
          </a:p>
          <a:p>
            <a:pPr marL="800100" lvl="1" indent="-342900">
              <a:lnSpc>
                <a:spcPct val="150000"/>
              </a:lnSpc>
              <a:spcBef>
                <a:spcPts val="0"/>
              </a:spcBef>
              <a:spcAft>
                <a:spcPts val="0"/>
              </a:spcAft>
              <a:buClr>
                <a:srgbClr val="FFFFFF"/>
              </a:buClr>
              <a:buFont typeface="Wingdings" panose="05000000000000000000" pitchFamily="2" charset="2"/>
              <a:buChar char="q"/>
            </a:pPr>
            <a:r>
              <a:rPr lang="en-US" sz="4500" dirty="0">
                <a:solidFill>
                  <a:srgbClr val="FFFFFF"/>
                </a:solidFill>
                <a:latin typeface="+mj-lt"/>
                <a:ea typeface="Times New Roman" panose="02020603050405020304" pitchFamily="18" charset="0"/>
                <a:cs typeface="Times New Roman" panose="02020603050405020304" pitchFamily="18" charset="0"/>
              </a:rPr>
              <a:t>Witnesses with whom the complainant discussed allegations  </a:t>
            </a:r>
            <a:endParaRPr lang="en-US" sz="4500" dirty="0">
              <a:solidFill>
                <a:srgbClr val="FFFFFF"/>
              </a:solidFill>
              <a:latin typeface="+mj-lt"/>
              <a:ea typeface="Calibri" panose="020F0502020204030204" pitchFamily="34" charset="0"/>
              <a:cs typeface="Times New Roman" panose="02020603050405020304" pitchFamily="18" charset="0"/>
            </a:endParaRPr>
          </a:p>
          <a:p>
            <a:pPr marL="800100" lvl="1" indent="-342900">
              <a:lnSpc>
                <a:spcPct val="150000"/>
              </a:lnSpc>
              <a:spcBef>
                <a:spcPts val="0"/>
              </a:spcBef>
              <a:spcAft>
                <a:spcPts val="0"/>
              </a:spcAft>
              <a:buClr>
                <a:srgbClr val="FFFFFF"/>
              </a:buClr>
              <a:buFont typeface="Wingdings" panose="05000000000000000000" pitchFamily="2" charset="2"/>
              <a:buChar char="q"/>
            </a:pPr>
            <a:r>
              <a:rPr lang="en-US" sz="4500" dirty="0">
                <a:solidFill>
                  <a:srgbClr val="FFFFFF"/>
                </a:solidFill>
                <a:latin typeface="+mj-lt"/>
                <a:ea typeface="Times New Roman" panose="02020603050405020304" pitchFamily="18" charset="0"/>
                <a:cs typeface="Times New Roman" panose="02020603050405020304" pitchFamily="18" charset="0"/>
              </a:rPr>
              <a:t>Respondent</a:t>
            </a:r>
            <a:endParaRPr lang="en-US" sz="4500" dirty="0">
              <a:solidFill>
                <a:srgbClr val="FFFFFF"/>
              </a:solidFill>
              <a:latin typeface="+mj-lt"/>
              <a:ea typeface="Calibri" panose="020F0502020204030204" pitchFamily="34" charset="0"/>
              <a:cs typeface="Times New Roman" panose="02020603050405020304" pitchFamily="18" charset="0"/>
            </a:endParaRPr>
          </a:p>
          <a:p>
            <a:pPr marL="800100" lvl="1" indent="-342900">
              <a:lnSpc>
                <a:spcPct val="150000"/>
              </a:lnSpc>
              <a:spcBef>
                <a:spcPts val="0"/>
              </a:spcBef>
              <a:spcAft>
                <a:spcPts val="0"/>
              </a:spcAft>
              <a:buClr>
                <a:srgbClr val="FFFFFF"/>
              </a:buClr>
              <a:buFont typeface="Wingdings" panose="05000000000000000000" pitchFamily="2" charset="2"/>
              <a:buChar char="q"/>
            </a:pPr>
            <a:r>
              <a:rPr lang="en-US" sz="4500" dirty="0">
                <a:solidFill>
                  <a:srgbClr val="FFFFFF"/>
                </a:solidFill>
                <a:latin typeface="+mj-lt"/>
                <a:ea typeface="Times New Roman" panose="02020603050405020304" pitchFamily="18" charset="0"/>
                <a:cs typeface="Times New Roman" panose="02020603050405020304" pitchFamily="18" charset="0"/>
              </a:rPr>
              <a:t>Witnesses identified by the respondent</a:t>
            </a:r>
            <a:endParaRPr lang="en-US" sz="4500" dirty="0">
              <a:solidFill>
                <a:srgbClr val="FFFFFF"/>
              </a:solidFill>
              <a:latin typeface="+mj-lt"/>
              <a:ea typeface="Calibri" panose="020F0502020204030204" pitchFamily="34" charset="0"/>
              <a:cs typeface="Times New Roman" panose="02020603050405020304" pitchFamily="18" charset="0"/>
            </a:endParaRPr>
          </a:p>
          <a:p>
            <a:pPr marL="800100" lvl="1" indent="-342900">
              <a:lnSpc>
                <a:spcPct val="150000"/>
              </a:lnSpc>
              <a:spcBef>
                <a:spcPts val="0"/>
              </a:spcBef>
              <a:spcAft>
                <a:spcPts val="0"/>
              </a:spcAft>
              <a:buClr>
                <a:srgbClr val="FFFFFF"/>
              </a:buClr>
              <a:buFont typeface="Wingdings" panose="05000000000000000000" pitchFamily="2" charset="2"/>
              <a:buChar char="q"/>
            </a:pPr>
            <a:r>
              <a:rPr lang="en-US" sz="4500" dirty="0">
                <a:solidFill>
                  <a:srgbClr val="FFFFFF"/>
                </a:solidFill>
                <a:latin typeface="+mj-lt"/>
                <a:ea typeface="Times New Roman" panose="02020603050405020304" pitchFamily="18" charset="0"/>
                <a:cs typeface="Times New Roman" panose="02020603050405020304" pitchFamily="18" charset="0"/>
              </a:rPr>
              <a:t>Witnesses with whom the respondent discussed allegations  </a:t>
            </a:r>
            <a:endParaRPr lang="en-US" sz="4500" dirty="0">
              <a:solidFill>
                <a:srgbClr val="FFFFFF"/>
              </a:solidFill>
              <a:latin typeface="+mj-lt"/>
              <a:ea typeface="Calibri" panose="020F0502020204030204" pitchFamily="34" charset="0"/>
              <a:cs typeface="Times New Roman" panose="02020603050405020304" pitchFamily="18" charset="0"/>
            </a:endParaRPr>
          </a:p>
          <a:p>
            <a:pPr marL="800100" lvl="1" indent="-342900">
              <a:lnSpc>
                <a:spcPct val="150000"/>
              </a:lnSpc>
              <a:spcBef>
                <a:spcPts val="0"/>
              </a:spcBef>
              <a:spcAft>
                <a:spcPts val="0"/>
              </a:spcAft>
              <a:buClr>
                <a:srgbClr val="FFFFFF"/>
              </a:buClr>
              <a:buFont typeface="Wingdings" panose="05000000000000000000" pitchFamily="2" charset="2"/>
              <a:buChar char="q"/>
            </a:pPr>
            <a:r>
              <a:rPr lang="en-US" sz="4500" dirty="0">
                <a:solidFill>
                  <a:srgbClr val="FFFFFF"/>
                </a:solidFill>
                <a:latin typeface="+mj-lt"/>
                <a:ea typeface="Times New Roman" panose="02020603050405020304" pitchFamily="18" charset="0"/>
                <a:cs typeface="Times New Roman" panose="02020603050405020304" pitchFamily="18" charset="0"/>
              </a:rPr>
              <a:t>Follow up with complainant</a:t>
            </a:r>
            <a:endParaRPr lang="en-US" sz="4500" dirty="0">
              <a:solidFill>
                <a:srgbClr val="FFFFFF"/>
              </a:solidFill>
              <a:latin typeface="+mj-lt"/>
              <a:ea typeface="Calibri" panose="020F0502020204030204" pitchFamily="34" charset="0"/>
              <a:cs typeface="Times New Roman" panose="02020603050405020304" pitchFamily="18" charset="0"/>
            </a:endParaRPr>
          </a:p>
          <a:p>
            <a:pPr marL="800100" lvl="1" indent="-342900">
              <a:lnSpc>
                <a:spcPct val="150000"/>
              </a:lnSpc>
              <a:spcBef>
                <a:spcPts val="0"/>
              </a:spcBef>
              <a:spcAft>
                <a:spcPts val="0"/>
              </a:spcAft>
              <a:buClr>
                <a:srgbClr val="FFFFFF"/>
              </a:buClr>
              <a:buFont typeface="Wingdings" panose="05000000000000000000" pitchFamily="2" charset="2"/>
              <a:buChar char="q"/>
            </a:pPr>
            <a:r>
              <a:rPr lang="en-US" sz="4500" dirty="0">
                <a:solidFill>
                  <a:srgbClr val="FFFFFF"/>
                </a:solidFill>
                <a:latin typeface="+mj-lt"/>
                <a:ea typeface="Times New Roman" panose="02020603050405020304" pitchFamily="18" charset="0"/>
                <a:cs typeface="Times New Roman" panose="02020603050405020304" pitchFamily="18" charset="0"/>
              </a:rPr>
              <a:t>Follow up with respondent</a:t>
            </a:r>
            <a:endParaRPr lang="en-US" sz="4500" dirty="0">
              <a:solidFill>
                <a:srgbClr val="FFFFFF"/>
              </a:solidFill>
              <a:latin typeface="+mj-lt"/>
              <a:ea typeface="Calibri" panose="020F0502020204030204" pitchFamily="34" charset="0"/>
              <a:cs typeface="Times New Roman" panose="02020603050405020304" pitchFamily="18" charset="0"/>
            </a:endParaRPr>
          </a:p>
          <a:p>
            <a:endParaRPr lang="en-US" dirty="0"/>
          </a:p>
        </p:txBody>
      </p:sp>
      <p:pic>
        <p:nvPicPr>
          <p:cNvPr id="8" name="Content Placeholder 7" descr="Action plan type on a note pad nex to a coffee cup and eye glass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25973" y="1224641"/>
            <a:ext cx="6410403" cy="4278247"/>
          </a:xfrm>
        </p:spPr>
      </p:pic>
      <p:sp>
        <p:nvSpPr>
          <p:cNvPr id="4" name="Footer Placeholder 3">
            <a:extLst>
              <a:ext uri="{FF2B5EF4-FFF2-40B4-BE49-F238E27FC236}">
                <a16:creationId xmlns:a16="http://schemas.microsoft.com/office/drawing/2014/main" id="{EE865A9C-F3B4-4BF3-8BCA-8DDF9D2EBDB3}"/>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2603F68C-C760-4835-AD10-48EAF466B2A2}"/>
              </a:ext>
            </a:extLst>
          </p:cNvPr>
          <p:cNvSpPr>
            <a:spLocks noGrp="1"/>
          </p:cNvSpPr>
          <p:nvPr>
            <p:ph type="sldNum" sz="quarter" idx="12"/>
          </p:nvPr>
        </p:nvSpPr>
        <p:spPr/>
        <p:txBody>
          <a:bodyPr/>
          <a:lstStyle/>
          <a:p>
            <a:fld id="{CB2A5A4C-EB55-4870-972B-8DA361DD722D}" type="slidenum">
              <a:rPr lang="en-US" smtClean="0"/>
              <a:t>40</a:t>
            </a:fld>
            <a:endParaRPr lang="en-US"/>
          </a:p>
        </p:txBody>
      </p:sp>
    </p:spTree>
    <p:extLst>
      <p:ext uri="{BB962C8B-B14F-4D97-AF65-F5344CB8AC3E}">
        <p14:creationId xmlns:p14="http://schemas.microsoft.com/office/powerpoint/2010/main" val="26580417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1C30-F1F7-47E9-81EE-7E683176B95E}"/>
              </a:ext>
            </a:extLst>
          </p:cNvPr>
          <p:cNvSpPr>
            <a:spLocks noGrp="1"/>
          </p:cNvSpPr>
          <p:nvPr>
            <p:ph type="title"/>
          </p:nvPr>
        </p:nvSpPr>
        <p:spPr>
          <a:xfrm>
            <a:off x="577211" y="3042961"/>
            <a:ext cx="3200400" cy="2169885"/>
          </a:xfrm>
        </p:spPr>
        <p:txBody>
          <a:bodyPr/>
          <a:lstStyle/>
          <a:p>
            <a:r>
              <a:rPr lang="en-US" dirty="0"/>
              <a:t>NOTICE REQUIREMENTS FOR INTERVIEWS	</a:t>
            </a:r>
          </a:p>
        </p:txBody>
      </p:sp>
      <p:pic>
        <p:nvPicPr>
          <p:cNvPr id="8" name="Picture 7" descr="two branches standing up on a Beach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29" y="669471"/>
            <a:ext cx="1627414" cy="2169885"/>
          </a:xfrm>
          <a:prstGeom prst="rect">
            <a:avLst/>
          </a:prstGeom>
        </p:spPr>
      </p:pic>
      <p:sp>
        <p:nvSpPr>
          <p:cNvPr id="3" name="Content Placeholder 2">
            <a:extLst>
              <a:ext uri="{FF2B5EF4-FFF2-40B4-BE49-F238E27FC236}">
                <a16:creationId xmlns:a16="http://schemas.microsoft.com/office/drawing/2014/main" id="{D8E6A237-83E3-4412-829E-1F23CF8750C3}"/>
              </a:ext>
            </a:extLst>
          </p:cNvPr>
          <p:cNvSpPr>
            <a:spLocks noGrp="1"/>
          </p:cNvSpPr>
          <p:nvPr>
            <p:ph idx="1"/>
          </p:nvPr>
        </p:nvSpPr>
        <p:spPr>
          <a:xfrm>
            <a:off x="4947556" y="731520"/>
            <a:ext cx="6653894" cy="5257800"/>
          </a:xfrm>
        </p:spPr>
        <p:txBody>
          <a:bodyPr>
            <a:normAutofit fontScale="92500" lnSpcReduction="20000"/>
          </a:bodyPr>
          <a:lstStyle/>
          <a:p>
            <a:pPr lvl="1" algn="just">
              <a:lnSpc>
                <a:spcPct val="107000"/>
              </a:lnSpc>
              <a:spcBef>
                <a:spcPts val="0"/>
              </a:spcBef>
              <a:spcAft>
                <a:spcPts val="0"/>
              </a:spcAft>
              <a:buFont typeface="Arial" panose="020B0604020202020204" pitchFamily="34" charset="0"/>
              <a:buChar char="•"/>
            </a:pPr>
            <a:r>
              <a:rPr lang="en-US" sz="2400" dirty="0">
                <a:solidFill>
                  <a:schemeClr val="accent6"/>
                </a:solidFill>
                <a:effectLst/>
                <a:ea typeface="Times New Roman" panose="02020603050405020304" pitchFamily="18" charset="0"/>
                <a:cs typeface="Times New Roman" panose="02020603050405020304" pitchFamily="18" charset="0"/>
              </a:rPr>
              <a:t>Written notice</a:t>
            </a:r>
          </a:p>
          <a:p>
            <a:pPr marL="201168" lvl="1" indent="0" algn="just">
              <a:lnSpc>
                <a:spcPct val="107000"/>
              </a:lnSpc>
              <a:spcBef>
                <a:spcPts val="0"/>
              </a:spcBef>
              <a:spcAft>
                <a:spcPts val="0"/>
              </a:spcAft>
              <a:buNone/>
            </a:pPr>
            <a:endParaRPr lang="en-US" sz="2400" dirty="0">
              <a:solidFill>
                <a:schemeClr val="accent6"/>
              </a:solidFill>
              <a:effectLst/>
              <a:ea typeface="Calibri" panose="020F0502020204030204" pitchFamily="34"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sz="2400" dirty="0">
                <a:solidFill>
                  <a:schemeClr val="accent6"/>
                </a:solidFill>
                <a:effectLst/>
                <a:ea typeface="Times New Roman" panose="02020603050405020304" pitchFamily="18" charset="0"/>
                <a:cs typeface="Times New Roman" panose="02020603050405020304" pitchFamily="18" charset="0"/>
              </a:rPr>
              <a:t>Date, time and nature of interview (meetings and hearing)</a:t>
            </a:r>
          </a:p>
          <a:p>
            <a:pPr marL="201168" lvl="1" indent="0" algn="just">
              <a:lnSpc>
                <a:spcPct val="107000"/>
              </a:lnSpc>
              <a:spcBef>
                <a:spcPts val="0"/>
              </a:spcBef>
              <a:spcAft>
                <a:spcPts val="0"/>
              </a:spcAft>
              <a:buNone/>
            </a:pPr>
            <a:endParaRPr lang="en-US" sz="2400" dirty="0">
              <a:solidFill>
                <a:schemeClr val="accent6"/>
              </a:solidFill>
              <a:effectLst/>
              <a:ea typeface="Calibri" panose="020F0502020204030204" pitchFamily="34"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sz="2400" dirty="0">
                <a:solidFill>
                  <a:schemeClr val="accent6"/>
                </a:solidFill>
                <a:effectLst/>
                <a:ea typeface="Times New Roman" panose="02020603050405020304" pitchFamily="18" charset="0"/>
                <a:cs typeface="Times New Roman" panose="02020603050405020304" pitchFamily="18" charset="0"/>
              </a:rPr>
              <a:t>Time to prepare for interview</a:t>
            </a:r>
          </a:p>
          <a:p>
            <a:pPr marL="201168" lvl="1" indent="0" algn="just">
              <a:lnSpc>
                <a:spcPct val="107000"/>
              </a:lnSpc>
              <a:spcBef>
                <a:spcPts val="0"/>
              </a:spcBef>
              <a:spcAft>
                <a:spcPts val="0"/>
              </a:spcAft>
              <a:buNone/>
            </a:pPr>
            <a:endParaRPr lang="en-US" sz="2400" dirty="0">
              <a:solidFill>
                <a:schemeClr val="accent6"/>
              </a:solidFill>
              <a:effectLst/>
              <a:ea typeface="Calibri" panose="020F0502020204030204" pitchFamily="34"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sz="2400" dirty="0">
                <a:solidFill>
                  <a:schemeClr val="accent6"/>
                </a:solidFill>
                <a:effectLst/>
                <a:ea typeface="Times New Roman" panose="02020603050405020304" pitchFamily="18" charset="0"/>
                <a:cs typeface="Times New Roman" panose="02020603050405020304" pitchFamily="18" charset="0"/>
              </a:rPr>
              <a:t>May also convey notice in person or by telephone</a:t>
            </a:r>
          </a:p>
          <a:p>
            <a:pPr marL="201168" lvl="1" indent="0" algn="just">
              <a:lnSpc>
                <a:spcPct val="107000"/>
              </a:lnSpc>
              <a:spcBef>
                <a:spcPts val="0"/>
              </a:spcBef>
              <a:spcAft>
                <a:spcPts val="0"/>
              </a:spcAft>
              <a:buNone/>
            </a:pPr>
            <a:endParaRPr lang="en-US" sz="2400" dirty="0">
              <a:solidFill>
                <a:schemeClr val="accent6"/>
              </a:solidFill>
              <a:ea typeface="Times New Roman" panose="02020603050405020304" pitchFamily="18" charset="0"/>
              <a:cs typeface="Times New Roman" panose="02020603050405020304" pitchFamily="18" charset="0"/>
            </a:endParaRPr>
          </a:p>
          <a:p>
            <a:pPr marL="201168" lvl="1" indent="0" algn="just">
              <a:lnSpc>
                <a:spcPct val="107000"/>
              </a:lnSpc>
              <a:spcBef>
                <a:spcPts val="0"/>
              </a:spcBef>
              <a:spcAft>
                <a:spcPts val="0"/>
              </a:spcAft>
              <a:buNone/>
            </a:pPr>
            <a:r>
              <a:rPr lang="en-US" sz="2400" b="1" dirty="0">
                <a:solidFill>
                  <a:schemeClr val="accent6"/>
                </a:solidFill>
                <a:effectLst/>
                <a:ea typeface="Times New Roman" panose="02020603050405020304" pitchFamily="18" charset="0"/>
                <a:cs typeface="Times New Roman" panose="02020603050405020304" pitchFamily="18" charset="0"/>
              </a:rPr>
              <a:t>Note: </a:t>
            </a:r>
            <a:r>
              <a:rPr lang="en-US" sz="2400" dirty="0">
                <a:solidFill>
                  <a:schemeClr val="accent6"/>
                </a:solidFill>
                <a:effectLst/>
                <a:ea typeface="Times New Roman" panose="02020603050405020304" pitchFamily="18" charset="0"/>
                <a:cs typeface="Times New Roman" panose="02020603050405020304" pitchFamily="18" charset="0"/>
              </a:rPr>
              <a:t>Do not have to copy notice of interview to advisors. OCR stated that this flexibility is “to preserve a [school’s] discretion to limit the participation of party advisors, and to preserve a party’s right to decide whether or not, for what purposes, and at what times, the party wishes for an advisor of choice to participate with the party.” </a:t>
            </a:r>
            <a:endParaRPr lang="en-US" sz="2400" dirty="0">
              <a:solidFill>
                <a:schemeClr val="accent6"/>
              </a:solidFill>
              <a:effectLst/>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b="1" dirty="0">
                <a:solidFill>
                  <a:schemeClr val="accent6"/>
                </a:solidFill>
                <a:effectLst/>
                <a:ea typeface="Times New Roman" panose="02020603050405020304" pitchFamily="18" charset="0"/>
                <a:cs typeface="Times New Roman" panose="02020603050405020304" pitchFamily="18" charset="0"/>
              </a:rPr>
              <a:t> </a:t>
            </a:r>
            <a:endParaRPr lang="en-US" sz="2400" dirty="0">
              <a:solidFill>
                <a:schemeClr val="accent6"/>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500" dirty="0">
                <a:solidFill>
                  <a:schemeClr val="accent6"/>
                </a:solidFill>
                <a:effectLst/>
                <a:ea typeface="Times New Roman" panose="02020603050405020304" pitchFamily="18" charset="0"/>
                <a:cs typeface="Times New Roman" panose="02020603050405020304" pitchFamily="18" charset="0"/>
              </a:rPr>
              <a:t>34 CFR 106.45(b)(5)(v); p. 1005</a:t>
            </a:r>
            <a:endParaRPr lang="en-US" sz="1500" dirty="0">
              <a:solidFill>
                <a:schemeClr val="accent6"/>
              </a:solidFill>
              <a:effectLst/>
              <a:ea typeface="Calibri" panose="020F0502020204030204" pitchFamily="34" charset="0"/>
              <a:cs typeface="Times New Roman" panose="02020603050405020304" pitchFamily="18" charset="0"/>
            </a:endParaRPr>
          </a:p>
          <a:p>
            <a:endParaRPr lang="en-US" dirty="0">
              <a:solidFill>
                <a:schemeClr val="accent6"/>
              </a:solidFill>
            </a:endParaRPr>
          </a:p>
        </p:txBody>
      </p:sp>
      <p:sp>
        <p:nvSpPr>
          <p:cNvPr id="4" name="Footer Placeholder 3">
            <a:extLst>
              <a:ext uri="{FF2B5EF4-FFF2-40B4-BE49-F238E27FC236}">
                <a16:creationId xmlns:a16="http://schemas.microsoft.com/office/drawing/2014/main" id="{8F47C672-1B7E-408F-8ABC-AFEA3EFF9D55}"/>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FDEEA2CD-2A30-45E3-9522-3BEA2519CFC2}"/>
              </a:ext>
            </a:extLst>
          </p:cNvPr>
          <p:cNvSpPr>
            <a:spLocks noGrp="1"/>
          </p:cNvSpPr>
          <p:nvPr>
            <p:ph type="sldNum" sz="quarter" idx="12"/>
          </p:nvPr>
        </p:nvSpPr>
        <p:spPr/>
        <p:txBody>
          <a:bodyPr/>
          <a:lstStyle/>
          <a:p>
            <a:fld id="{CB2A5A4C-EB55-4870-972B-8DA361DD722D}" type="slidenum">
              <a:rPr lang="en-US" smtClean="0"/>
              <a:t>41</a:t>
            </a:fld>
            <a:endParaRPr lang="en-US"/>
          </a:p>
        </p:txBody>
      </p:sp>
    </p:spTree>
    <p:extLst>
      <p:ext uri="{BB962C8B-B14F-4D97-AF65-F5344CB8AC3E}">
        <p14:creationId xmlns:p14="http://schemas.microsoft.com/office/powerpoint/2010/main" val="13563811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C0D7-47D6-442E-B03A-AA4EFB6923A1}"/>
              </a:ext>
            </a:extLst>
          </p:cNvPr>
          <p:cNvSpPr>
            <a:spLocks noGrp="1"/>
          </p:cNvSpPr>
          <p:nvPr>
            <p:ph type="title"/>
          </p:nvPr>
        </p:nvSpPr>
        <p:spPr>
          <a:xfrm>
            <a:off x="397051" y="2604347"/>
            <a:ext cx="3200400" cy="2286000"/>
          </a:xfrm>
        </p:spPr>
        <p:txBody>
          <a:bodyPr anchor="t">
            <a:normAutofit/>
          </a:bodyPr>
          <a:lstStyle/>
          <a:p>
            <a:r>
              <a:rPr lang="en-US" dirty="0"/>
              <a:t>OPENING THE </a:t>
            </a:r>
            <a:br>
              <a:rPr lang="en-US" dirty="0"/>
            </a:br>
            <a:r>
              <a:rPr lang="en-US" dirty="0"/>
              <a:t>INTERVIEW</a:t>
            </a:r>
          </a:p>
        </p:txBody>
      </p:sp>
      <p:pic>
        <p:nvPicPr>
          <p:cNvPr id="8" name="Picture 7" descr="A picture containing map, of wind across the Atlantic Ocean. This Photo by Unknown Author is licensed under CC BY-SA&#10; ">
            <a:extLst>
              <a:ext uri="{FF2B5EF4-FFF2-40B4-BE49-F238E27FC236}">
                <a16:creationId xmlns:a16="http://schemas.microsoft.com/office/drawing/2014/main" id="{327871AD-C520-42C3-9965-96A3A7546980}"/>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122" b="-2122"/>
          <a:stretch/>
        </p:blipFill>
        <p:spPr>
          <a:xfrm>
            <a:off x="336902" y="405373"/>
            <a:ext cx="3320698" cy="2053298"/>
          </a:xfrm>
          <a:prstGeom prst="rect">
            <a:avLst/>
          </a:prstGeom>
        </p:spPr>
      </p:pic>
      <p:sp>
        <p:nvSpPr>
          <p:cNvPr id="6" name="Text Placeholder 5"/>
          <p:cNvSpPr>
            <a:spLocks noGrp="1"/>
          </p:cNvSpPr>
          <p:nvPr>
            <p:ph type="body" sz="half" idx="2"/>
          </p:nvPr>
        </p:nvSpPr>
        <p:spPr>
          <a:xfrm>
            <a:off x="457200" y="3903260"/>
            <a:ext cx="3200400" cy="2401944"/>
          </a:xfrm>
        </p:spPr>
        <p:txBody>
          <a:bodyPr>
            <a:normAutofit/>
          </a:bodyPr>
          <a:lstStyle/>
          <a:p>
            <a:pPr>
              <a:buClr>
                <a:srgbClr val="FFFFFF"/>
              </a:buClr>
            </a:pPr>
            <a:r>
              <a:rPr lang="en-US" b="1" dirty="0">
                <a:latin typeface="+mj-lt"/>
              </a:rPr>
              <a:t>Quiz 9: </a:t>
            </a:r>
            <a:r>
              <a:rPr lang="en-US" dirty="0">
                <a:latin typeface="+mj-lt"/>
              </a:rPr>
              <a:t>Can you prohibit interviewees from discussing their interview with others?</a:t>
            </a:r>
          </a:p>
          <a:p>
            <a:endParaRPr lang="en-US" dirty="0"/>
          </a:p>
        </p:txBody>
      </p:sp>
      <p:sp>
        <p:nvSpPr>
          <p:cNvPr id="3" name="Content Placeholder 2">
            <a:extLst>
              <a:ext uri="{FF2B5EF4-FFF2-40B4-BE49-F238E27FC236}">
                <a16:creationId xmlns:a16="http://schemas.microsoft.com/office/drawing/2014/main" id="{7BB965C0-2318-4CF0-82FA-CB854EBBF46B}"/>
              </a:ext>
            </a:extLst>
          </p:cNvPr>
          <p:cNvSpPr>
            <a:spLocks noGrp="1"/>
          </p:cNvSpPr>
          <p:nvPr>
            <p:ph idx="1"/>
          </p:nvPr>
        </p:nvSpPr>
        <p:spPr>
          <a:xfrm>
            <a:off x="4544705" y="177421"/>
            <a:ext cx="7250244" cy="5811899"/>
          </a:xfrm>
        </p:spPr>
        <p:txBody>
          <a:bodyPr>
            <a:noAutofit/>
          </a:bodyPr>
          <a:lstStyle/>
          <a:p>
            <a:pPr lvl="1" algn="just">
              <a:lnSpc>
                <a:spcPct val="107000"/>
              </a:lnSpc>
              <a:spcBef>
                <a:spcPts val="0"/>
              </a:spcBef>
              <a:spcAft>
                <a:spcPts val="0"/>
              </a:spcAft>
              <a:buFont typeface="Arial" panose="020B0604020202020204" pitchFamily="34" charset="0"/>
              <a:buChar char="•"/>
            </a:pPr>
            <a:r>
              <a:rPr lang="en-US" b="1" dirty="0">
                <a:solidFill>
                  <a:schemeClr val="accent6"/>
                </a:solidFill>
                <a:effectLst/>
                <a:ea typeface="Times New Roman" panose="02020603050405020304" pitchFamily="18" charset="0"/>
                <a:cs typeface="Times New Roman" panose="02020603050405020304" pitchFamily="18" charset="0"/>
              </a:rPr>
              <a:t>Establish rapport</a:t>
            </a:r>
          </a:p>
          <a:p>
            <a:pPr lvl="4" algn="just">
              <a:lnSpc>
                <a:spcPct val="107000"/>
              </a:lnSpc>
              <a:spcBef>
                <a:spcPts val="0"/>
              </a:spcBef>
              <a:spcAft>
                <a:spcPts val="0"/>
              </a:spcAft>
              <a:buFont typeface="Arial" panose="020B0604020202020204" pitchFamily="34" charset="0"/>
              <a:buChar char="•"/>
            </a:pPr>
            <a:r>
              <a:rPr lang="en-US" sz="1800" dirty="0">
                <a:solidFill>
                  <a:schemeClr val="accent6"/>
                </a:solidFill>
                <a:ea typeface="Times New Roman" panose="02020603050405020304" pitchFamily="18" charset="0"/>
                <a:cs typeface="Times New Roman" panose="02020603050405020304" pitchFamily="18" charset="0"/>
              </a:rPr>
              <a:t>Introduce yourself</a:t>
            </a:r>
          </a:p>
          <a:p>
            <a:pPr lvl="4" algn="just">
              <a:lnSpc>
                <a:spcPct val="107000"/>
              </a:lnSpc>
              <a:spcBef>
                <a:spcPts val="0"/>
              </a:spcBef>
              <a:spcAft>
                <a:spcPts val="0"/>
              </a:spcAft>
              <a:buFont typeface="Arial" panose="020B0604020202020204" pitchFamily="34" charset="0"/>
              <a:buChar char="•"/>
            </a:pPr>
            <a:r>
              <a:rPr lang="en-US" sz="1800" dirty="0">
                <a:solidFill>
                  <a:schemeClr val="accent6"/>
                </a:solidFill>
                <a:ea typeface="Times New Roman" panose="02020603050405020304" pitchFamily="18" charset="0"/>
                <a:cs typeface="Times New Roman" panose="02020603050405020304" pitchFamily="18" charset="0"/>
              </a:rPr>
              <a:t>My name is Kirsten Doolittle</a:t>
            </a:r>
            <a:r>
              <a:rPr lang="en-US" sz="1800" dirty="0">
                <a:solidFill>
                  <a:schemeClr val="accent6"/>
                </a:solidFill>
                <a:effectLst/>
                <a:ea typeface="Times New Roman" panose="02020603050405020304" pitchFamily="18" charset="0"/>
                <a:cs typeface="Times New Roman" panose="02020603050405020304" pitchFamily="18" charset="0"/>
              </a:rPr>
              <a:t>. I have been practicing primarily labor and employment law for 20 years. For the last five years, I’ve also worked as a Title IX investigator and hearing officer.  </a:t>
            </a:r>
          </a:p>
          <a:p>
            <a:pPr marL="749808" lvl="4" indent="0" algn="just">
              <a:lnSpc>
                <a:spcPct val="107000"/>
              </a:lnSpc>
              <a:spcBef>
                <a:spcPts val="0"/>
              </a:spcBef>
              <a:spcAft>
                <a:spcPts val="0"/>
              </a:spcAft>
              <a:buNone/>
            </a:pPr>
            <a:endParaRPr lang="en-US" sz="1800" dirty="0">
              <a:solidFill>
                <a:schemeClr val="accent6"/>
              </a:solidFill>
              <a:effectLst/>
              <a:ea typeface="Calibri" panose="020F0502020204030204" pitchFamily="34"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b="1" dirty="0">
                <a:solidFill>
                  <a:schemeClr val="accent6"/>
                </a:solidFill>
                <a:effectLst/>
                <a:ea typeface="Times New Roman" panose="02020603050405020304" pitchFamily="18" charset="0"/>
                <a:cs typeface="Times New Roman" panose="02020603050405020304" pitchFamily="18" charset="0"/>
              </a:rPr>
              <a:t>Promote transparency</a:t>
            </a:r>
          </a:p>
          <a:p>
            <a:pPr lvl="4" algn="just">
              <a:lnSpc>
                <a:spcPct val="107000"/>
              </a:lnSpc>
              <a:spcBef>
                <a:spcPts val="0"/>
              </a:spcBef>
              <a:spcAft>
                <a:spcPts val="0"/>
              </a:spcAft>
              <a:buFont typeface="Arial" panose="020B0604020202020204" pitchFamily="34" charset="0"/>
              <a:buChar char="•"/>
            </a:pPr>
            <a:r>
              <a:rPr lang="en-US" sz="1800" dirty="0">
                <a:solidFill>
                  <a:schemeClr val="accent6"/>
                </a:solidFill>
                <a:ea typeface="Times New Roman" panose="02020603050405020304" pitchFamily="18" charset="0"/>
                <a:cs typeface="Times New Roman" panose="02020603050405020304" pitchFamily="18" charset="0"/>
              </a:rPr>
              <a:t>E</a:t>
            </a:r>
            <a:r>
              <a:rPr lang="en-US" sz="1800" dirty="0">
                <a:solidFill>
                  <a:schemeClr val="accent6"/>
                </a:solidFill>
                <a:effectLst/>
                <a:ea typeface="Times New Roman" panose="02020603050405020304" pitchFamily="18" charset="0"/>
                <a:cs typeface="Times New Roman" panose="02020603050405020304" pitchFamily="18" charset="0"/>
              </a:rPr>
              <a:t>xplain your role and process</a:t>
            </a:r>
          </a:p>
          <a:p>
            <a:pPr lvl="4" algn="just">
              <a:lnSpc>
                <a:spcPct val="107000"/>
              </a:lnSpc>
              <a:spcBef>
                <a:spcPts val="0"/>
              </a:spcBef>
              <a:spcAft>
                <a:spcPts val="0"/>
              </a:spcAft>
              <a:buFont typeface="Arial" panose="020B0604020202020204" pitchFamily="34" charset="0"/>
              <a:buChar char="•"/>
            </a:pPr>
            <a:r>
              <a:rPr lang="en-US" sz="1800" dirty="0">
                <a:solidFill>
                  <a:schemeClr val="accent6"/>
                </a:solidFill>
                <a:effectLst/>
                <a:ea typeface="Times New Roman" panose="02020603050405020304" pitchFamily="18" charset="0"/>
                <a:cs typeface="Times New Roman" panose="02020603050405020304" pitchFamily="18" charset="0"/>
              </a:rPr>
              <a:t>Your school has hired me to conduct an independent investigation into the complaint by Susie. </a:t>
            </a:r>
            <a:endParaRPr lang="en-US" sz="1800" dirty="0">
              <a:solidFill>
                <a:schemeClr val="accent6"/>
              </a:solidFill>
              <a:ea typeface="Times New Roman" panose="02020603050405020304" pitchFamily="18" charset="0"/>
              <a:cs typeface="Times New Roman" panose="02020603050405020304" pitchFamily="18" charset="0"/>
            </a:endParaRPr>
          </a:p>
          <a:p>
            <a:pPr lvl="4" algn="just">
              <a:lnSpc>
                <a:spcPct val="107000"/>
              </a:lnSpc>
              <a:spcBef>
                <a:spcPts val="0"/>
              </a:spcBef>
              <a:spcAft>
                <a:spcPts val="0"/>
              </a:spcAft>
              <a:buFont typeface="Arial" panose="020B0604020202020204" pitchFamily="34" charset="0"/>
              <a:buChar char="•"/>
            </a:pPr>
            <a:r>
              <a:rPr lang="en-US" sz="1800" dirty="0">
                <a:solidFill>
                  <a:schemeClr val="accent6"/>
                </a:solidFill>
                <a:effectLst/>
                <a:ea typeface="Times New Roman" panose="02020603050405020304" pitchFamily="18" charset="0"/>
                <a:cs typeface="Times New Roman" panose="02020603050405020304" pitchFamily="18" charset="0"/>
              </a:rPr>
              <a:t>I will be conducting interviews, gathering evidence and writing a report that summarizes that evidence for the school. </a:t>
            </a:r>
          </a:p>
          <a:p>
            <a:pPr marL="384048" lvl="2" indent="0" algn="just">
              <a:lnSpc>
                <a:spcPct val="107000"/>
              </a:lnSpc>
              <a:spcBef>
                <a:spcPts val="0"/>
              </a:spcBef>
              <a:spcAft>
                <a:spcPts val="0"/>
              </a:spcAft>
              <a:buNone/>
            </a:pPr>
            <a:endParaRPr lang="en-US" sz="1800" dirty="0">
              <a:solidFill>
                <a:schemeClr val="accent6"/>
              </a:solidFill>
              <a:effectLst/>
              <a:ea typeface="Calibri" panose="020F0502020204030204" pitchFamily="34"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b="1" dirty="0">
                <a:solidFill>
                  <a:schemeClr val="accent6"/>
                </a:solidFill>
                <a:effectLst/>
                <a:ea typeface="Times New Roman" panose="02020603050405020304" pitchFamily="18" charset="0"/>
                <a:cs typeface="Times New Roman" panose="02020603050405020304" pitchFamily="18" charset="0"/>
              </a:rPr>
              <a:t>Develop trust</a:t>
            </a:r>
          </a:p>
          <a:p>
            <a:pPr lvl="5" algn="just">
              <a:lnSpc>
                <a:spcPct val="107000"/>
              </a:lnSpc>
              <a:spcBef>
                <a:spcPts val="0"/>
              </a:spcBef>
              <a:spcAft>
                <a:spcPts val="0"/>
              </a:spcAft>
              <a:buFont typeface="Arial" panose="020B0604020202020204" pitchFamily="34" charset="0"/>
              <a:buChar char="•"/>
            </a:pPr>
            <a:r>
              <a:rPr lang="en-US" sz="1800" dirty="0">
                <a:solidFill>
                  <a:schemeClr val="accent6"/>
                </a:solidFill>
                <a:ea typeface="Times New Roman" panose="02020603050405020304" pitchFamily="18" charset="0"/>
                <a:cs typeface="Times New Roman" panose="02020603050405020304" pitchFamily="18" charset="0"/>
              </a:rPr>
              <a:t>Identify school and Title IX’s anti-retaliation protections and your goal of providing an unbiased investigation. </a:t>
            </a:r>
          </a:p>
          <a:p>
            <a:pPr lvl="5" algn="just">
              <a:lnSpc>
                <a:spcPct val="107000"/>
              </a:lnSpc>
              <a:spcBef>
                <a:spcPts val="0"/>
              </a:spcBef>
              <a:spcAft>
                <a:spcPts val="0"/>
              </a:spcAft>
              <a:buFont typeface="Arial" panose="020B0604020202020204" pitchFamily="34" charset="0"/>
              <a:buChar char="•"/>
            </a:pPr>
            <a:r>
              <a:rPr lang="en-US" sz="1800" dirty="0">
                <a:solidFill>
                  <a:schemeClr val="accent6"/>
                </a:solidFill>
                <a:effectLst/>
                <a:ea typeface="Times New Roman" panose="02020603050405020304" pitchFamily="18" charset="0"/>
                <a:cs typeface="Times New Roman" panose="02020603050405020304" pitchFamily="18" charset="0"/>
              </a:rPr>
              <a:t>My priority is to make sure that both parties feel they got a fair shake from me. I have no interest in the outcome other than that the process is fair. </a:t>
            </a:r>
            <a:endParaRPr lang="en-US" sz="1800" dirty="0">
              <a:solidFill>
                <a:schemeClr val="accent6"/>
              </a:solidFill>
              <a:effectLst/>
              <a:ea typeface="Calibri" panose="020F0502020204030204" pitchFamily="34" charset="0"/>
              <a:cs typeface="Times New Roman" panose="02020603050405020304" pitchFamily="18" charset="0"/>
            </a:endParaRPr>
          </a:p>
          <a:p>
            <a:pPr algn="just"/>
            <a:endParaRPr lang="en-US" sz="2400" dirty="0">
              <a:solidFill>
                <a:schemeClr val="accent6"/>
              </a:solidFill>
            </a:endParaRPr>
          </a:p>
        </p:txBody>
      </p:sp>
      <p:sp>
        <p:nvSpPr>
          <p:cNvPr id="4" name="Footer Placeholder 3">
            <a:extLst>
              <a:ext uri="{FF2B5EF4-FFF2-40B4-BE49-F238E27FC236}">
                <a16:creationId xmlns:a16="http://schemas.microsoft.com/office/drawing/2014/main" id="{4A99413C-056F-413F-B7C4-2EFD785DD3AA}"/>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FFAACE24-2A62-4028-9302-2376957E69B8}"/>
              </a:ext>
            </a:extLst>
          </p:cNvPr>
          <p:cNvSpPr>
            <a:spLocks noGrp="1"/>
          </p:cNvSpPr>
          <p:nvPr>
            <p:ph type="sldNum" sz="quarter" idx="12"/>
          </p:nvPr>
        </p:nvSpPr>
        <p:spPr/>
        <p:txBody>
          <a:bodyPr/>
          <a:lstStyle/>
          <a:p>
            <a:fld id="{CB2A5A4C-EB55-4870-972B-8DA361DD722D}" type="slidenum">
              <a:rPr lang="en-US" smtClean="0"/>
              <a:t>42</a:t>
            </a:fld>
            <a:endParaRPr lang="en-US"/>
          </a:p>
        </p:txBody>
      </p:sp>
    </p:spTree>
    <p:extLst>
      <p:ext uri="{BB962C8B-B14F-4D97-AF65-F5344CB8AC3E}">
        <p14:creationId xmlns:p14="http://schemas.microsoft.com/office/powerpoint/2010/main" val="3948064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7F29F-9C70-41F5-9024-8CB736B330A5}"/>
              </a:ext>
            </a:extLst>
          </p:cNvPr>
          <p:cNvSpPr>
            <a:spLocks noGrp="1"/>
          </p:cNvSpPr>
          <p:nvPr>
            <p:ph type="title"/>
          </p:nvPr>
        </p:nvSpPr>
        <p:spPr>
          <a:xfrm>
            <a:off x="620486" y="3139168"/>
            <a:ext cx="3075751" cy="3107085"/>
          </a:xfrm>
        </p:spPr>
        <p:txBody>
          <a:bodyPr>
            <a:normAutofit/>
          </a:bodyPr>
          <a:lstStyle/>
          <a:p>
            <a:r>
              <a:rPr lang="en-US" dirty="0"/>
              <a:t>ASKING</a:t>
            </a:r>
            <a:br>
              <a:rPr lang="en-US" dirty="0"/>
            </a:br>
            <a:r>
              <a:rPr lang="en-US" dirty="0"/>
              <a:t>QUESTIONS</a:t>
            </a:r>
            <a:br>
              <a:rPr lang="en-US" dirty="0"/>
            </a:br>
            <a:br>
              <a:rPr lang="en-US" dirty="0"/>
            </a:br>
            <a:br>
              <a:rPr lang="en-US" dirty="0"/>
            </a:br>
            <a:endParaRPr lang="en-US" dirty="0"/>
          </a:p>
        </p:txBody>
      </p:sp>
      <p:pic>
        <p:nvPicPr>
          <p:cNvPr id="9" name="Picture 8" descr="Person looking frustrated with hand on head while listing to questi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86" y="702128"/>
            <a:ext cx="1624694" cy="2437041"/>
          </a:xfrm>
          <a:prstGeom prst="rect">
            <a:avLst/>
          </a:prstGeom>
        </p:spPr>
      </p:pic>
      <p:sp>
        <p:nvSpPr>
          <p:cNvPr id="3" name="Content Placeholder 2">
            <a:extLst>
              <a:ext uri="{FF2B5EF4-FFF2-40B4-BE49-F238E27FC236}">
                <a16:creationId xmlns:a16="http://schemas.microsoft.com/office/drawing/2014/main" id="{7C8484C8-E2D3-4D78-8A0D-CE4A12A3A27D}"/>
              </a:ext>
            </a:extLst>
          </p:cNvPr>
          <p:cNvSpPr>
            <a:spLocks noGrp="1"/>
          </p:cNvSpPr>
          <p:nvPr>
            <p:ph idx="1"/>
          </p:nvPr>
        </p:nvSpPr>
        <p:spPr>
          <a:xfrm>
            <a:off x="4737224" y="244930"/>
            <a:ext cx="7207126" cy="5893320"/>
          </a:xfrm>
        </p:spPr>
        <p:txBody>
          <a:bodyPr>
            <a:noAutofit/>
          </a:bodyPr>
          <a:lstStyle/>
          <a:p>
            <a:pPr lvl="1">
              <a:lnSpc>
                <a:spcPct val="107000"/>
              </a:lnSpc>
              <a:spcBef>
                <a:spcPts val="0"/>
              </a:spcBef>
              <a:spcAft>
                <a:spcPts val="0"/>
              </a:spcAft>
              <a:buFont typeface="Arial" panose="020B0604020202020204" pitchFamily="34" charset="0"/>
              <a:buChar char="•"/>
            </a:pPr>
            <a:r>
              <a:rPr lang="en-US" dirty="0">
                <a:solidFill>
                  <a:schemeClr val="accent6"/>
                </a:solidFill>
                <a:effectLst/>
                <a:ea typeface="Calibri" panose="020F0502020204030204" pitchFamily="34" charset="0"/>
                <a:cs typeface="Times New Roman" panose="02020603050405020304" pitchFamily="18" charset="0"/>
              </a:rPr>
              <a:t>Beginning:</a:t>
            </a:r>
          </a:p>
          <a:p>
            <a:pPr lvl="2">
              <a:lnSpc>
                <a:spcPct val="107000"/>
              </a:lnSpc>
              <a:spcBef>
                <a:spcPts val="0"/>
              </a:spcBef>
              <a:spcAft>
                <a:spcPts val="0"/>
              </a:spcAft>
              <a:buFont typeface="Arial" panose="020B0604020202020204" pitchFamily="34" charset="0"/>
              <a:buChar char="•"/>
            </a:pPr>
            <a:r>
              <a:rPr lang="en-US" sz="1800" dirty="0">
                <a:solidFill>
                  <a:schemeClr val="accent6"/>
                </a:solidFill>
                <a:ea typeface="Calibri" panose="020F0502020204030204" pitchFamily="34" charset="0"/>
                <a:cs typeface="Times New Roman" panose="02020603050405020304" pitchFamily="18" charset="0"/>
              </a:rPr>
              <a:t>How do you know Michael?</a:t>
            </a:r>
          </a:p>
          <a:p>
            <a:pPr lvl="2">
              <a:lnSpc>
                <a:spcPct val="107000"/>
              </a:lnSpc>
              <a:spcBef>
                <a:spcPts val="0"/>
              </a:spcBef>
              <a:spcAft>
                <a:spcPts val="0"/>
              </a:spcAft>
              <a:buFont typeface="Arial" panose="020B0604020202020204" pitchFamily="34" charset="0"/>
              <a:buChar char="•"/>
            </a:pPr>
            <a:r>
              <a:rPr lang="en-US" sz="1800" dirty="0">
                <a:solidFill>
                  <a:schemeClr val="accent6"/>
                </a:solidFill>
                <a:ea typeface="Calibri" panose="020F0502020204030204" pitchFamily="34" charset="0"/>
                <a:cs typeface="Times New Roman" panose="02020603050405020304" pitchFamily="18" charset="0"/>
              </a:rPr>
              <a:t>What was the plan for that day/evening?</a:t>
            </a:r>
          </a:p>
          <a:p>
            <a:pPr lvl="2">
              <a:lnSpc>
                <a:spcPct val="107000"/>
              </a:lnSpc>
              <a:spcBef>
                <a:spcPts val="0"/>
              </a:spcBef>
              <a:spcAft>
                <a:spcPts val="0"/>
              </a:spcAft>
              <a:buFont typeface="Arial" panose="020B0604020202020204" pitchFamily="34" charset="0"/>
              <a:buChar char="•"/>
            </a:pPr>
            <a:r>
              <a:rPr lang="en-US" sz="1800" dirty="0">
                <a:solidFill>
                  <a:schemeClr val="accent6"/>
                </a:solidFill>
                <a:ea typeface="Calibri" panose="020F0502020204030204" pitchFamily="34" charset="0"/>
                <a:cs typeface="Times New Roman" panose="02020603050405020304" pitchFamily="18" charset="0"/>
              </a:rPr>
              <a:t>Tell me what happened.</a:t>
            </a:r>
          </a:p>
          <a:p>
            <a:pPr marL="384048" lvl="2" indent="0">
              <a:lnSpc>
                <a:spcPct val="107000"/>
              </a:lnSpc>
              <a:spcBef>
                <a:spcPts val="0"/>
              </a:spcBef>
              <a:spcAft>
                <a:spcPts val="0"/>
              </a:spcAft>
              <a:buNone/>
            </a:pPr>
            <a:endParaRPr lang="en-US" sz="1800" dirty="0">
              <a:solidFill>
                <a:schemeClr val="accent6"/>
              </a:solidFill>
              <a:effectLst/>
              <a:ea typeface="Calibri" panose="020F0502020204030204" pitchFamily="34" charset="0"/>
              <a:cs typeface="Times New Roman" panose="02020603050405020304" pitchFamily="18" charset="0"/>
            </a:endParaRPr>
          </a:p>
          <a:p>
            <a:pPr lvl="1">
              <a:lnSpc>
                <a:spcPct val="107000"/>
              </a:lnSpc>
              <a:spcBef>
                <a:spcPts val="0"/>
              </a:spcBef>
              <a:spcAft>
                <a:spcPts val="0"/>
              </a:spcAft>
              <a:buFont typeface="Arial" panose="020B0604020202020204" pitchFamily="34" charset="0"/>
              <a:buChar char="•"/>
            </a:pPr>
            <a:r>
              <a:rPr lang="en-US" dirty="0">
                <a:solidFill>
                  <a:schemeClr val="accent6"/>
                </a:solidFill>
                <a:effectLst/>
                <a:ea typeface="Calibri" panose="020F0502020204030204" pitchFamily="34" charset="0"/>
                <a:cs typeface="Times New Roman" panose="02020603050405020304" pitchFamily="18" charset="0"/>
              </a:rPr>
              <a:t>Cover the 5 “</a:t>
            </a:r>
            <a:r>
              <a:rPr lang="en-US" dirty="0" err="1">
                <a:solidFill>
                  <a:schemeClr val="accent6"/>
                </a:solidFill>
                <a:effectLst/>
                <a:ea typeface="Calibri" panose="020F0502020204030204" pitchFamily="34" charset="0"/>
                <a:cs typeface="Times New Roman" panose="02020603050405020304" pitchFamily="18" charset="0"/>
              </a:rPr>
              <a:t>Ws</a:t>
            </a:r>
            <a:r>
              <a:rPr lang="en-US" dirty="0">
                <a:solidFill>
                  <a:schemeClr val="accent6"/>
                </a:solidFill>
                <a:effectLst/>
                <a:ea typeface="Calibri" panose="020F0502020204030204" pitchFamily="34" charset="0"/>
                <a:cs typeface="Times New Roman" panose="02020603050405020304" pitchFamily="18" charset="0"/>
              </a:rPr>
              <a:t>”</a:t>
            </a:r>
            <a:r>
              <a:rPr lang="en-US" dirty="0">
                <a:solidFill>
                  <a:schemeClr val="accent6"/>
                </a:solidFill>
                <a:ea typeface="Calibri" panose="020F0502020204030204" pitchFamily="34" charset="0"/>
                <a:cs typeface="Times New Roman" panose="02020603050405020304" pitchFamily="18" charset="0"/>
              </a:rPr>
              <a:t>: </a:t>
            </a:r>
            <a:r>
              <a:rPr lang="en-US" dirty="0">
                <a:solidFill>
                  <a:schemeClr val="accent6"/>
                </a:solidFill>
                <a:effectLst/>
                <a:ea typeface="Calibri" panose="020F0502020204030204" pitchFamily="34" charset="0"/>
                <a:cs typeface="Times New Roman" panose="02020603050405020304" pitchFamily="18" charset="0"/>
              </a:rPr>
              <a:t>Who, what, when, where, why</a:t>
            </a:r>
          </a:p>
          <a:p>
            <a:pPr lvl="1">
              <a:lnSpc>
                <a:spcPct val="107000"/>
              </a:lnSpc>
              <a:spcBef>
                <a:spcPts val="0"/>
              </a:spcBef>
              <a:spcAft>
                <a:spcPts val="0"/>
              </a:spcAft>
              <a:buFont typeface="Arial" panose="020B0604020202020204" pitchFamily="34" charset="0"/>
              <a:buChar char="•"/>
            </a:pPr>
            <a:r>
              <a:rPr lang="en-US" dirty="0">
                <a:solidFill>
                  <a:schemeClr val="accent6"/>
                </a:solidFill>
                <a:effectLst/>
                <a:ea typeface="Calibri" panose="020F0502020204030204" pitchFamily="34" charset="0"/>
                <a:cs typeface="Times New Roman" panose="02020603050405020304" pitchFamily="18" charset="0"/>
              </a:rPr>
              <a:t>Open ended: Can you tell me more about that?</a:t>
            </a:r>
          </a:p>
          <a:p>
            <a:pPr lvl="1">
              <a:lnSpc>
                <a:spcPct val="107000"/>
              </a:lnSpc>
              <a:spcBef>
                <a:spcPts val="0"/>
              </a:spcBef>
              <a:spcAft>
                <a:spcPts val="0"/>
              </a:spcAft>
              <a:buFont typeface="Arial" panose="020B0604020202020204" pitchFamily="34" charset="0"/>
              <a:buChar char="•"/>
            </a:pPr>
            <a:r>
              <a:rPr lang="en-US" dirty="0">
                <a:solidFill>
                  <a:schemeClr val="accent6"/>
                </a:solidFill>
                <a:effectLst/>
                <a:ea typeface="Calibri" panose="020F0502020204030204" pitchFamily="34" charset="0"/>
                <a:cs typeface="Times New Roman" panose="02020603050405020304" pitchFamily="18" charset="0"/>
              </a:rPr>
              <a:t>Clarity on timelines/who is involved etc. </a:t>
            </a:r>
            <a:endParaRPr lang="en-US" dirty="0">
              <a:solidFill>
                <a:schemeClr val="accent6"/>
              </a:solidFill>
              <a:ea typeface="Calibri" panose="020F0502020204030204" pitchFamily="34" charset="0"/>
              <a:cs typeface="Times New Roman" panose="02020603050405020304" pitchFamily="18" charset="0"/>
            </a:endParaRPr>
          </a:p>
          <a:p>
            <a:pPr lvl="4">
              <a:lnSpc>
                <a:spcPct val="107000"/>
              </a:lnSpc>
              <a:spcBef>
                <a:spcPts val="0"/>
              </a:spcBef>
              <a:spcAft>
                <a:spcPts val="0"/>
              </a:spcAft>
              <a:buFont typeface="Arial" panose="020B0604020202020204" pitchFamily="34" charset="0"/>
              <a:buChar char="•"/>
            </a:pPr>
            <a:r>
              <a:rPr lang="en-US" sz="1800" dirty="0">
                <a:solidFill>
                  <a:schemeClr val="accent6"/>
                </a:solidFill>
                <a:effectLst/>
                <a:ea typeface="Calibri" panose="020F0502020204030204" pitchFamily="34" charset="0"/>
                <a:cs typeface="Times New Roman" panose="02020603050405020304" pitchFamily="18" charset="0"/>
              </a:rPr>
              <a:t>Did you “pregame” with Ann at her house before or after Michael joined the two of you?</a:t>
            </a:r>
          </a:p>
          <a:p>
            <a:pPr lvl="4">
              <a:lnSpc>
                <a:spcPct val="107000"/>
              </a:lnSpc>
              <a:spcBef>
                <a:spcPts val="0"/>
              </a:spcBef>
              <a:spcAft>
                <a:spcPts val="0"/>
              </a:spcAft>
              <a:buFont typeface="Arial" panose="020B0604020202020204" pitchFamily="34" charset="0"/>
              <a:buChar char="•"/>
            </a:pPr>
            <a:r>
              <a:rPr lang="en-US" sz="1800" dirty="0">
                <a:solidFill>
                  <a:schemeClr val="accent6"/>
                </a:solidFill>
                <a:effectLst/>
                <a:ea typeface="Calibri" panose="020F0502020204030204" pitchFamily="34" charset="0"/>
                <a:cs typeface="Times New Roman" panose="02020603050405020304" pitchFamily="18" charset="0"/>
              </a:rPr>
              <a:t>Who else was there?</a:t>
            </a:r>
            <a:endParaRPr lang="en-US" sz="1800" dirty="0">
              <a:solidFill>
                <a:schemeClr val="accent6"/>
              </a:solidFill>
              <a:ea typeface="Calibri" panose="020F0502020204030204" pitchFamily="34" charset="0"/>
              <a:cs typeface="Times New Roman" panose="02020603050405020304" pitchFamily="18" charset="0"/>
            </a:endParaRPr>
          </a:p>
          <a:p>
            <a:pPr lvl="4">
              <a:lnSpc>
                <a:spcPct val="107000"/>
              </a:lnSpc>
              <a:spcBef>
                <a:spcPts val="0"/>
              </a:spcBef>
              <a:spcAft>
                <a:spcPts val="0"/>
              </a:spcAft>
              <a:buFont typeface="Arial" panose="020B0604020202020204" pitchFamily="34" charset="0"/>
              <a:buChar char="•"/>
            </a:pPr>
            <a:r>
              <a:rPr lang="en-US" sz="1800" dirty="0">
                <a:solidFill>
                  <a:schemeClr val="accent6"/>
                </a:solidFill>
                <a:effectLst/>
                <a:ea typeface="Calibri" panose="020F0502020204030204" pitchFamily="34" charset="0"/>
                <a:cs typeface="Times New Roman" panose="02020603050405020304" pitchFamily="18" charset="0"/>
              </a:rPr>
              <a:t>What do you mean by the phrase “hooking up?” </a:t>
            </a:r>
          </a:p>
          <a:p>
            <a:pPr marL="749808" lvl="4" indent="0">
              <a:lnSpc>
                <a:spcPct val="107000"/>
              </a:lnSpc>
              <a:spcBef>
                <a:spcPts val="0"/>
              </a:spcBef>
              <a:spcAft>
                <a:spcPts val="0"/>
              </a:spcAft>
              <a:buNone/>
            </a:pPr>
            <a:endParaRPr lang="en-US" sz="1800" dirty="0">
              <a:solidFill>
                <a:schemeClr val="accent6"/>
              </a:solidFill>
              <a:effectLst/>
              <a:ea typeface="Calibri" panose="020F0502020204030204" pitchFamily="34" charset="0"/>
              <a:cs typeface="Times New Roman" panose="02020603050405020304" pitchFamily="18" charset="0"/>
            </a:endParaRPr>
          </a:p>
          <a:p>
            <a:pPr lvl="1">
              <a:lnSpc>
                <a:spcPct val="107000"/>
              </a:lnSpc>
              <a:spcBef>
                <a:spcPts val="0"/>
              </a:spcBef>
              <a:spcAft>
                <a:spcPts val="0"/>
              </a:spcAft>
              <a:buFont typeface="Arial" panose="020B0604020202020204" pitchFamily="34" charset="0"/>
              <a:buChar char="•"/>
            </a:pPr>
            <a:r>
              <a:rPr lang="en-US" dirty="0">
                <a:solidFill>
                  <a:schemeClr val="accent6"/>
                </a:solidFill>
                <a:effectLst/>
                <a:ea typeface="Calibri" panose="020F0502020204030204" pitchFamily="34" charset="0"/>
                <a:cs typeface="Times New Roman" panose="02020603050405020304" pitchFamily="18" charset="0"/>
              </a:rPr>
              <a:t>Closing questions </a:t>
            </a:r>
            <a:endParaRPr lang="en-US" dirty="0">
              <a:solidFill>
                <a:schemeClr val="accent6"/>
              </a:solidFill>
              <a:ea typeface="Calibri" panose="020F0502020204030204" pitchFamily="34" charset="0"/>
              <a:cs typeface="Times New Roman" panose="02020603050405020304" pitchFamily="18" charset="0"/>
            </a:endParaRPr>
          </a:p>
          <a:p>
            <a:pPr lvl="4">
              <a:lnSpc>
                <a:spcPct val="107000"/>
              </a:lnSpc>
              <a:spcBef>
                <a:spcPts val="0"/>
              </a:spcBef>
              <a:spcAft>
                <a:spcPts val="0"/>
              </a:spcAft>
              <a:buFont typeface="Arial" panose="020B0604020202020204" pitchFamily="34" charset="0"/>
              <a:buChar char="•"/>
            </a:pPr>
            <a:r>
              <a:rPr lang="en-US" sz="1800" dirty="0">
                <a:solidFill>
                  <a:schemeClr val="accent6"/>
                </a:solidFill>
                <a:effectLst/>
                <a:ea typeface="Calibri" panose="020F0502020204030204" pitchFamily="34" charset="0"/>
                <a:cs typeface="Times New Roman" panose="02020603050405020304" pitchFamily="18" charset="0"/>
              </a:rPr>
              <a:t>Is there anything else that you want to tell me?</a:t>
            </a:r>
            <a:endParaRPr lang="en-US" sz="1800" dirty="0">
              <a:solidFill>
                <a:schemeClr val="accent6"/>
              </a:solidFill>
              <a:ea typeface="Calibri" panose="020F0502020204030204" pitchFamily="34" charset="0"/>
              <a:cs typeface="Times New Roman" panose="02020603050405020304" pitchFamily="18" charset="0"/>
            </a:endParaRPr>
          </a:p>
          <a:p>
            <a:pPr lvl="4">
              <a:lnSpc>
                <a:spcPct val="107000"/>
              </a:lnSpc>
              <a:spcBef>
                <a:spcPts val="0"/>
              </a:spcBef>
              <a:spcAft>
                <a:spcPts val="0"/>
              </a:spcAft>
              <a:buFont typeface="Arial" panose="020B0604020202020204" pitchFamily="34" charset="0"/>
              <a:buChar char="•"/>
            </a:pPr>
            <a:r>
              <a:rPr lang="en-US" sz="1800" dirty="0">
                <a:solidFill>
                  <a:schemeClr val="accent6"/>
                </a:solidFill>
                <a:effectLst/>
                <a:ea typeface="Calibri" panose="020F0502020204030204" pitchFamily="34" charset="0"/>
                <a:cs typeface="Times New Roman" panose="02020603050405020304" pitchFamily="18" charset="0"/>
              </a:rPr>
              <a:t>Is there anything you thought I would ask, important for me to know, others I should talk with and why </a:t>
            </a:r>
            <a:endParaRPr lang="en-US" sz="1800" dirty="0">
              <a:solidFill>
                <a:schemeClr val="accent6"/>
              </a:solidFill>
              <a:ea typeface="Calibri" panose="020F0502020204030204" pitchFamily="34" charset="0"/>
              <a:cs typeface="Times New Roman" panose="02020603050405020304" pitchFamily="18" charset="0"/>
            </a:endParaRPr>
          </a:p>
          <a:p>
            <a:pPr lvl="4">
              <a:lnSpc>
                <a:spcPct val="107000"/>
              </a:lnSpc>
              <a:spcBef>
                <a:spcPts val="0"/>
              </a:spcBef>
              <a:spcAft>
                <a:spcPts val="0"/>
              </a:spcAft>
              <a:buFont typeface="Arial" panose="020B0604020202020204" pitchFamily="34" charset="0"/>
              <a:buChar char="•"/>
            </a:pPr>
            <a:r>
              <a:rPr lang="en-US" sz="1800" dirty="0">
                <a:solidFill>
                  <a:schemeClr val="accent6"/>
                </a:solidFill>
                <a:effectLst/>
                <a:ea typeface="Calibri" panose="020F0502020204030204" pitchFamily="34" charset="0"/>
                <a:cs typeface="Times New Roman" panose="02020603050405020304" pitchFamily="18" charset="0"/>
              </a:rPr>
              <a:t>Anything else? Anything else? Anything else? </a:t>
            </a:r>
          </a:p>
          <a:p>
            <a:pPr marL="749808" lvl="4" indent="0">
              <a:lnSpc>
                <a:spcPct val="107000"/>
              </a:lnSpc>
              <a:spcBef>
                <a:spcPts val="0"/>
              </a:spcBef>
              <a:spcAft>
                <a:spcPts val="0"/>
              </a:spcAft>
              <a:buNone/>
            </a:pPr>
            <a:endParaRPr lang="en-US" sz="1800" dirty="0">
              <a:solidFill>
                <a:schemeClr val="accent6"/>
              </a:solidFill>
              <a:effectLst/>
              <a:ea typeface="Calibri" panose="020F0502020204030204" pitchFamily="34" charset="0"/>
              <a:cs typeface="Times New Roman" panose="02020603050405020304" pitchFamily="18" charset="0"/>
            </a:endParaRPr>
          </a:p>
          <a:p>
            <a:pPr lvl="1">
              <a:lnSpc>
                <a:spcPct val="107000"/>
              </a:lnSpc>
              <a:spcBef>
                <a:spcPts val="0"/>
              </a:spcBef>
              <a:spcAft>
                <a:spcPts val="0"/>
              </a:spcAft>
              <a:buFont typeface="Arial" panose="020B0604020202020204" pitchFamily="34" charset="0"/>
              <a:buChar char="•"/>
            </a:pPr>
            <a:r>
              <a:rPr lang="en-US" dirty="0">
                <a:solidFill>
                  <a:schemeClr val="accent6"/>
                </a:solidFill>
                <a:effectLst/>
                <a:ea typeface="Calibri" panose="020F0502020204030204" pitchFamily="34" charset="0"/>
                <a:cs typeface="Times New Roman" panose="02020603050405020304" pitchFamily="18" charset="0"/>
              </a:rPr>
              <a:t>End: Additional information, review statement, follow up questions.</a:t>
            </a:r>
          </a:p>
        </p:txBody>
      </p:sp>
      <p:sp>
        <p:nvSpPr>
          <p:cNvPr id="4" name="Footer Placeholder 3">
            <a:extLst>
              <a:ext uri="{FF2B5EF4-FFF2-40B4-BE49-F238E27FC236}">
                <a16:creationId xmlns:a16="http://schemas.microsoft.com/office/drawing/2014/main" id="{FBC3E9B4-8B35-4B16-9727-9E5F6946694E}"/>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EADA5F13-A0FE-4547-8A06-C86E53C1DC4E}"/>
              </a:ext>
            </a:extLst>
          </p:cNvPr>
          <p:cNvSpPr>
            <a:spLocks noGrp="1"/>
          </p:cNvSpPr>
          <p:nvPr>
            <p:ph type="sldNum" sz="quarter" idx="12"/>
          </p:nvPr>
        </p:nvSpPr>
        <p:spPr/>
        <p:txBody>
          <a:bodyPr/>
          <a:lstStyle/>
          <a:p>
            <a:fld id="{CB2A5A4C-EB55-4870-972B-8DA361DD722D}" type="slidenum">
              <a:rPr lang="en-US" smtClean="0"/>
              <a:t>43</a:t>
            </a:fld>
            <a:endParaRPr lang="en-US"/>
          </a:p>
        </p:txBody>
      </p:sp>
    </p:spTree>
    <p:extLst>
      <p:ext uri="{BB962C8B-B14F-4D97-AF65-F5344CB8AC3E}">
        <p14:creationId xmlns:p14="http://schemas.microsoft.com/office/powerpoint/2010/main" val="1800936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DB8D-B6B9-4BFA-9E23-DD822F503CB9}"/>
              </a:ext>
            </a:extLst>
          </p:cNvPr>
          <p:cNvSpPr>
            <a:spLocks noGrp="1"/>
          </p:cNvSpPr>
          <p:nvPr>
            <p:ph type="title"/>
          </p:nvPr>
        </p:nvSpPr>
        <p:spPr>
          <a:xfrm>
            <a:off x="506185" y="510875"/>
            <a:ext cx="3200400" cy="2500113"/>
          </a:xfrm>
        </p:spPr>
        <p:txBody>
          <a:bodyPr>
            <a:normAutofit fontScale="90000"/>
          </a:bodyPr>
          <a:lstStyle/>
          <a:p>
            <a:r>
              <a:rPr lang="en-US" sz="4000" dirty="0"/>
              <a:t>EXCLUSION OF PRIOR SEXUAL BEHAVIOR &amp; MEDICAL RECORDS</a:t>
            </a:r>
          </a:p>
        </p:txBody>
      </p:sp>
      <p:sp>
        <p:nvSpPr>
          <p:cNvPr id="6" name="Text Placeholder 5"/>
          <p:cNvSpPr>
            <a:spLocks noGrp="1"/>
          </p:cNvSpPr>
          <p:nvPr>
            <p:ph type="body" sz="half" idx="2"/>
          </p:nvPr>
        </p:nvSpPr>
        <p:spPr>
          <a:xfrm>
            <a:off x="547007" y="3045278"/>
            <a:ext cx="2841172" cy="3641272"/>
          </a:xfrm>
        </p:spPr>
        <p:txBody>
          <a:bodyPr>
            <a:normAutofit fontScale="92500"/>
          </a:bodyPr>
          <a:lstStyle/>
          <a:p>
            <a:r>
              <a:rPr lang="en-US" dirty="0">
                <a:latin typeface="+mj-lt"/>
              </a:rPr>
              <a:t>HYPO:</a:t>
            </a:r>
          </a:p>
          <a:p>
            <a:pPr algn="just"/>
            <a:r>
              <a:rPr lang="en-US" dirty="0">
                <a:latin typeface="+mj-lt"/>
              </a:rPr>
              <a:t>Ann alleged that Michael sexually assaulted her at an on-campus party after she blacked out from drinking alcohol. Michael states that he did not have sex with Ann and that he was saw Ann walk into a bedroom with Frank. Michael also states that Ann has sex with people at parties almost every weekend after she has been drinking. </a:t>
            </a:r>
          </a:p>
          <a:p>
            <a:pPr algn="just"/>
            <a:r>
              <a:rPr lang="en-US" dirty="0">
                <a:latin typeface="+mj-lt"/>
              </a:rPr>
              <a:t>Does Michael’s comment about Frank come in?</a:t>
            </a:r>
          </a:p>
          <a:p>
            <a:pPr algn="just"/>
            <a:r>
              <a:rPr lang="en-US" dirty="0">
                <a:latin typeface="+mj-lt"/>
              </a:rPr>
              <a:t>Does Michael’s comment about Ann having sex every weekend come in?</a:t>
            </a:r>
          </a:p>
        </p:txBody>
      </p:sp>
      <p:sp>
        <p:nvSpPr>
          <p:cNvPr id="3" name="Content Placeholder 2">
            <a:extLst>
              <a:ext uri="{FF2B5EF4-FFF2-40B4-BE49-F238E27FC236}">
                <a16:creationId xmlns:a16="http://schemas.microsoft.com/office/drawing/2014/main" id="{3BBC9CBD-F259-4EE2-ABCB-7BBA207E50BE}"/>
              </a:ext>
            </a:extLst>
          </p:cNvPr>
          <p:cNvSpPr>
            <a:spLocks noGrp="1"/>
          </p:cNvSpPr>
          <p:nvPr>
            <p:ph idx="1"/>
          </p:nvPr>
        </p:nvSpPr>
        <p:spPr>
          <a:xfrm>
            <a:off x="4800600" y="510875"/>
            <a:ext cx="6564086" cy="5708663"/>
          </a:xfrm>
        </p:spPr>
        <p:txBody>
          <a:bodyPr>
            <a:normAutofit fontScale="92500"/>
          </a:bodyPr>
          <a:lstStyle/>
          <a:p>
            <a:pPr marL="0" marR="0" indent="0" algn="just">
              <a:lnSpc>
                <a:spcPct val="107000"/>
              </a:lnSpc>
              <a:spcBef>
                <a:spcPts val="0"/>
              </a:spcBef>
              <a:spcAft>
                <a:spcPts val="0"/>
              </a:spcAft>
              <a:buNone/>
            </a:pPr>
            <a:r>
              <a:rPr lang="en-US" sz="2200" b="1" dirty="0">
                <a:solidFill>
                  <a:schemeClr val="accent6"/>
                </a:solidFill>
                <a:effectLst/>
                <a:ea typeface="Calibri" panose="020F0502020204030204" pitchFamily="34" charset="0"/>
                <a:cs typeface="Times New Roman" panose="02020603050405020304" pitchFamily="18" charset="0"/>
              </a:rPr>
              <a:t>Prior Sexual Behavior:</a:t>
            </a:r>
          </a:p>
          <a:p>
            <a:pPr marL="0" marR="0" indent="0" algn="just">
              <a:lnSpc>
                <a:spcPct val="107000"/>
              </a:lnSpc>
              <a:spcBef>
                <a:spcPts val="0"/>
              </a:spcBef>
              <a:spcAft>
                <a:spcPts val="0"/>
              </a:spcAft>
              <a:buNone/>
            </a:pPr>
            <a:r>
              <a:rPr lang="en-US" sz="2200" dirty="0">
                <a:solidFill>
                  <a:schemeClr val="accent6"/>
                </a:solidFill>
                <a:effectLst/>
                <a:ea typeface="Calibri" panose="020F0502020204030204" pitchFamily="34" charset="0"/>
                <a:cs typeface="Times New Roman" panose="02020603050405020304" pitchFamily="18" charset="0"/>
              </a:rPr>
              <a:t>Complainant's sexual predisposition or prior sexual behavior may not be offered unless they are offered to prove:</a:t>
            </a:r>
          </a:p>
          <a:p>
            <a:pPr marL="0" marR="0" indent="0" algn="just">
              <a:lnSpc>
                <a:spcPct val="107000"/>
              </a:lnSpc>
              <a:spcBef>
                <a:spcPts val="0"/>
              </a:spcBef>
              <a:spcAft>
                <a:spcPts val="0"/>
              </a:spcAft>
              <a:buNone/>
            </a:pPr>
            <a:r>
              <a:rPr lang="en-US" sz="2200" dirty="0">
                <a:solidFill>
                  <a:schemeClr val="accent6"/>
                </a:solidFill>
                <a:effectLst/>
                <a:ea typeface="Calibri" panose="020F0502020204030204" pitchFamily="34" charset="0"/>
                <a:cs typeface="Times New Roman" panose="02020603050405020304" pitchFamily="18" charset="0"/>
              </a:rPr>
              <a:t> </a:t>
            </a:r>
          </a:p>
          <a:p>
            <a:pPr lvl="2" algn="just">
              <a:lnSpc>
                <a:spcPct val="107000"/>
              </a:lnSpc>
              <a:spcBef>
                <a:spcPts val="0"/>
              </a:spcBef>
              <a:spcAft>
                <a:spcPts val="0"/>
              </a:spcAft>
              <a:buFont typeface="Arial" panose="020B0604020202020204" pitchFamily="34" charset="0"/>
              <a:buChar char="•"/>
            </a:pPr>
            <a:r>
              <a:rPr lang="en-US" sz="2200" dirty="0">
                <a:solidFill>
                  <a:schemeClr val="accent6"/>
                </a:solidFill>
                <a:effectLst/>
                <a:ea typeface="Calibri" panose="020F0502020204030204" pitchFamily="34" charset="0"/>
                <a:cs typeface="Times New Roman" panose="02020603050405020304" pitchFamily="18" charset="0"/>
              </a:rPr>
              <a:t>that someone other than the respondent committed the sexual harassment, or </a:t>
            </a:r>
          </a:p>
          <a:p>
            <a:pPr marL="201168" lvl="1" indent="0" algn="just">
              <a:lnSpc>
                <a:spcPct val="107000"/>
              </a:lnSpc>
              <a:spcBef>
                <a:spcPts val="0"/>
              </a:spcBef>
              <a:spcAft>
                <a:spcPts val="0"/>
              </a:spcAft>
              <a:buNone/>
            </a:pPr>
            <a:endParaRPr lang="en-US" sz="2200" dirty="0">
              <a:solidFill>
                <a:schemeClr val="accent6"/>
              </a:solidFill>
              <a:ea typeface="Calibri" panose="020F0502020204030204" pitchFamily="34" charset="0"/>
              <a:cs typeface="Times New Roman" panose="02020603050405020304" pitchFamily="18" charset="0"/>
            </a:endParaRPr>
          </a:p>
          <a:p>
            <a:pPr lvl="2" algn="just">
              <a:lnSpc>
                <a:spcPct val="107000"/>
              </a:lnSpc>
              <a:spcBef>
                <a:spcPts val="0"/>
              </a:spcBef>
              <a:spcAft>
                <a:spcPts val="0"/>
              </a:spcAft>
              <a:buFont typeface="Arial" panose="020B0604020202020204" pitchFamily="34" charset="0"/>
              <a:buChar char="•"/>
            </a:pPr>
            <a:r>
              <a:rPr lang="en-US" sz="2200" dirty="0">
                <a:solidFill>
                  <a:schemeClr val="accent6"/>
                </a:solidFill>
                <a:effectLst/>
                <a:ea typeface="Calibri" panose="020F0502020204030204" pitchFamily="34" charset="0"/>
                <a:cs typeface="Times New Roman" panose="02020603050405020304" pitchFamily="18" charset="0"/>
              </a:rPr>
              <a:t>if the questions and evidence concern specific incidents of the complainant's prior sexual behavior with the respondent and are offered to prove consent.</a:t>
            </a:r>
          </a:p>
          <a:p>
            <a:pPr marL="384048" lvl="2" indent="0" algn="just">
              <a:lnSpc>
                <a:spcPct val="107000"/>
              </a:lnSpc>
              <a:spcBef>
                <a:spcPts val="0"/>
              </a:spcBef>
              <a:spcAft>
                <a:spcPts val="0"/>
              </a:spcAft>
              <a:buNone/>
            </a:pPr>
            <a:endParaRPr lang="en-US" sz="2200" dirty="0">
              <a:solidFill>
                <a:schemeClr val="accent6"/>
              </a:solidFill>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2200" b="1" dirty="0">
                <a:solidFill>
                  <a:schemeClr val="accent6"/>
                </a:solidFill>
                <a:ea typeface="Calibri" panose="020F0502020204030204" pitchFamily="34" charset="0"/>
                <a:cs typeface="TimesNewRomanPSMT"/>
              </a:rPr>
              <a:t>Medical Information:</a:t>
            </a:r>
          </a:p>
          <a:p>
            <a:pPr marL="0" marR="0" indent="0" algn="just">
              <a:lnSpc>
                <a:spcPct val="107000"/>
              </a:lnSpc>
              <a:spcBef>
                <a:spcPts val="0"/>
              </a:spcBef>
              <a:spcAft>
                <a:spcPts val="0"/>
              </a:spcAft>
              <a:buNone/>
            </a:pPr>
            <a:r>
              <a:rPr lang="en-US" sz="2200" dirty="0">
                <a:solidFill>
                  <a:schemeClr val="accent6"/>
                </a:solidFill>
                <a:ea typeface="Calibri" panose="020F0502020204030204" pitchFamily="34" charset="0"/>
                <a:cs typeface="TimesNewRomanPSMT"/>
              </a:rPr>
              <a:t>Cannot use any party’s medical records without obtaining written consent to do so for use in the grievance process. </a:t>
            </a:r>
            <a:endParaRPr lang="en-US" sz="2200" dirty="0">
              <a:solidFill>
                <a:schemeClr val="accent6"/>
              </a:solidFill>
              <a:ea typeface="Calibri" panose="020F0502020204030204" pitchFamily="34" charset="0"/>
              <a:cs typeface="Times New Roman" panose="02020603050405020304" pitchFamily="18" charset="0"/>
            </a:endParaRPr>
          </a:p>
          <a:p>
            <a:pPr marL="403860" marR="0" indent="0" algn="just">
              <a:lnSpc>
                <a:spcPct val="107000"/>
              </a:lnSpc>
              <a:spcBef>
                <a:spcPts val="0"/>
              </a:spcBef>
              <a:spcAft>
                <a:spcPts val="0"/>
              </a:spcAft>
              <a:buNone/>
            </a:pPr>
            <a:r>
              <a:rPr lang="en-US" sz="2400" dirty="0">
                <a:solidFill>
                  <a:schemeClr val="accent6"/>
                </a:solidFill>
                <a:effectLst/>
                <a:ea typeface="Calibri" panose="020F0502020204030204" pitchFamily="34" charset="0"/>
                <a:cs typeface="Times New Roman" panose="02020603050405020304" pitchFamily="18" charset="0"/>
              </a:rPr>
              <a:t> </a:t>
            </a:r>
            <a:endParaRPr lang="en-US" sz="2400" dirty="0">
              <a:solidFill>
                <a:schemeClr val="accent6"/>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500" dirty="0">
                <a:solidFill>
                  <a:schemeClr val="accent6"/>
                </a:solidFill>
                <a:effectLst/>
                <a:ea typeface="Calibri" panose="020F0502020204030204" pitchFamily="34" charset="0"/>
                <a:cs typeface="TimesNewRomanPSMT"/>
              </a:rPr>
              <a:t>34 CFR 106.45(b)(6)(i)-(ii); (P. 2022-23)</a:t>
            </a:r>
            <a:endParaRPr lang="en-US" sz="1500" dirty="0">
              <a:solidFill>
                <a:schemeClr val="accent6"/>
              </a:solidFill>
              <a:effectLs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98E1D1E-207D-4543-B8A0-C66DD0E6389B}"/>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4D7EC108-3328-4AA6-8711-8985F4BEBC1C}"/>
              </a:ext>
            </a:extLst>
          </p:cNvPr>
          <p:cNvSpPr>
            <a:spLocks noGrp="1"/>
          </p:cNvSpPr>
          <p:nvPr>
            <p:ph type="sldNum" sz="quarter" idx="12"/>
          </p:nvPr>
        </p:nvSpPr>
        <p:spPr/>
        <p:txBody>
          <a:bodyPr/>
          <a:lstStyle/>
          <a:p>
            <a:fld id="{CB2A5A4C-EB55-4870-972B-8DA361DD722D}" type="slidenum">
              <a:rPr lang="en-US" smtClean="0"/>
              <a:t>44</a:t>
            </a:fld>
            <a:endParaRPr lang="en-US"/>
          </a:p>
        </p:txBody>
      </p:sp>
    </p:spTree>
    <p:extLst>
      <p:ext uri="{BB962C8B-B14F-4D97-AF65-F5344CB8AC3E}">
        <p14:creationId xmlns:p14="http://schemas.microsoft.com/office/powerpoint/2010/main" val="1044929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68108-D792-457A-B382-FB98ADFCE332}"/>
              </a:ext>
            </a:extLst>
          </p:cNvPr>
          <p:cNvSpPr>
            <a:spLocks noGrp="1"/>
          </p:cNvSpPr>
          <p:nvPr>
            <p:ph type="title"/>
          </p:nvPr>
        </p:nvSpPr>
        <p:spPr>
          <a:xfrm>
            <a:off x="525519" y="2898227"/>
            <a:ext cx="3183596" cy="3561558"/>
          </a:xfrm>
        </p:spPr>
        <p:txBody>
          <a:bodyPr>
            <a:normAutofit fontScale="90000"/>
          </a:bodyPr>
          <a:lstStyle/>
          <a:p>
            <a:br>
              <a:rPr lang="en-US" sz="4000" dirty="0"/>
            </a:br>
            <a:r>
              <a:rPr lang="en-US" sz="4000" dirty="0"/>
              <a:t>PROVIDE PARTIES 10 DAYS TO REVIEW EVIDENCE</a:t>
            </a:r>
            <a:br>
              <a:rPr lang="en-US" sz="4000" dirty="0"/>
            </a:br>
            <a:br>
              <a:rPr lang="en-US" sz="4000" dirty="0"/>
            </a:br>
            <a:r>
              <a:rPr lang="en-US" sz="1700" b="1" dirty="0"/>
              <a:t>Quiz 10: </a:t>
            </a:r>
            <a:r>
              <a:rPr lang="en-US" sz="1700" dirty="0"/>
              <a:t>How  do you ensure that you send over everything “directly related to the allegations” that you have received during the investigation? </a:t>
            </a:r>
            <a:br>
              <a:rPr lang="en-US" sz="1700" dirty="0"/>
            </a:br>
            <a:endParaRPr lang="en-US" sz="1700" dirty="0"/>
          </a:p>
        </p:txBody>
      </p:sp>
      <p:pic>
        <p:nvPicPr>
          <p:cNvPr id="7" name="Picture 6" descr="Public Lab: Citizen Science Investigations: aka ‘Comm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91" y="690179"/>
            <a:ext cx="2723866" cy="1815911"/>
          </a:xfrm>
          <a:prstGeom prst="rect">
            <a:avLst/>
          </a:prstGeom>
        </p:spPr>
      </p:pic>
      <p:sp>
        <p:nvSpPr>
          <p:cNvPr id="3" name="Content Placeholder 2">
            <a:extLst>
              <a:ext uri="{FF2B5EF4-FFF2-40B4-BE49-F238E27FC236}">
                <a16:creationId xmlns:a16="http://schemas.microsoft.com/office/drawing/2014/main" id="{03CFFC18-2994-4374-9F0A-A55EC383A207}"/>
              </a:ext>
            </a:extLst>
          </p:cNvPr>
          <p:cNvSpPr>
            <a:spLocks noGrp="1"/>
          </p:cNvSpPr>
          <p:nvPr>
            <p:ph idx="1"/>
          </p:nvPr>
        </p:nvSpPr>
        <p:spPr>
          <a:xfrm>
            <a:off x="4800600" y="310445"/>
            <a:ext cx="6750409" cy="6237110"/>
          </a:xfrm>
        </p:spPr>
        <p:txBody>
          <a:bodyPr>
            <a:noAutofit/>
          </a:bodyPr>
          <a:lstStyle/>
          <a:p>
            <a:pPr lvl="1" algn="just">
              <a:lnSpc>
                <a:spcPct val="15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Send parties and advisors by electronic copy or hard copy (with an NDA)</a:t>
            </a:r>
            <a:endParaRPr lang="en-US" sz="2000" dirty="0">
              <a:solidFill>
                <a:schemeClr val="accent6"/>
              </a:solidFill>
              <a:effectLst/>
              <a:ea typeface="Calibri" panose="020F0502020204030204" pitchFamily="34" charset="0"/>
              <a:cs typeface="Times New Roman" panose="02020603050405020304" pitchFamily="18" charset="0"/>
            </a:endParaRPr>
          </a:p>
          <a:p>
            <a:pPr lvl="1" algn="just">
              <a:lnSpc>
                <a:spcPct val="15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All evidence “directly related to the allegations” that is considered and provide feedback</a:t>
            </a:r>
            <a:endParaRPr lang="en-US" sz="2000" dirty="0">
              <a:solidFill>
                <a:schemeClr val="accent6"/>
              </a:solidFill>
              <a:ea typeface="Times New Roman" panose="02020603050405020304" pitchFamily="18" charset="0"/>
              <a:cs typeface="Times New Roman" panose="02020603050405020304" pitchFamily="18" charset="0"/>
            </a:endParaRPr>
          </a:p>
          <a:p>
            <a:pPr lvl="4" algn="just">
              <a:lnSpc>
                <a:spcPct val="15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Must include “inculpatory or exculpatory evidence whether obtained from a party or other source.” </a:t>
            </a:r>
          </a:p>
          <a:p>
            <a:pPr lvl="4" algn="just">
              <a:lnSpc>
                <a:spcPct val="150000"/>
              </a:lnSpc>
              <a:spcBef>
                <a:spcPts val="0"/>
              </a:spcBef>
              <a:spcAft>
                <a:spcPts val="0"/>
              </a:spcAft>
              <a:buFont typeface="Arial" panose="020B0604020202020204" pitchFamily="34" charset="0"/>
              <a:buChar char="•"/>
            </a:pPr>
            <a:r>
              <a:rPr lang="en-US" sz="2000" dirty="0">
                <a:solidFill>
                  <a:schemeClr val="accent6"/>
                </a:solidFill>
                <a:ea typeface="Calibri" panose="020F0502020204030204" pitchFamily="34" charset="0"/>
                <a:cs typeface="Times New Roman" panose="02020603050405020304" pitchFamily="18" charset="0"/>
              </a:rPr>
              <a:t>Includes evidence that investigator is not relying upon</a:t>
            </a:r>
            <a:endParaRPr lang="en-US" sz="2000" dirty="0">
              <a:solidFill>
                <a:schemeClr val="accent6"/>
              </a:solidFill>
              <a:effectLst/>
              <a:ea typeface="Calibri" panose="020F0502020204030204" pitchFamily="34" charset="0"/>
              <a:cs typeface="Times New Roman" panose="02020603050405020304" pitchFamily="18" charset="0"/>
            </a:endParaRPr>
          </a:p>
          <a:p>
            <a:pPr lvl="1" algn="just">
              <a:lnSpc>
                <a:spcPct val="15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With a 10-day review period </a:t>
            </a:r>
            <a:endParaRPr lang="en-US" sz="2000" dirty="0">
              <a:solidFill>
                <a:schemeClr val="accent6"/>
              </a:solidFill>
              <a:effectLst/>
              <a:ea typeface="Calibri" panose="020F0502020204030204" pitchFamily="34" charset="0"/>
              <a:cs typeface="Times New Roman" panose="02020603050405020304" pitchFamily="18" charset="0"/>
            </a:endParaRPr>
          </a:p>
          <a:p>
            <a:pPr lvl="1" algn="just">
              <a:lnSpc>
                <a:spcPct val="15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May continue interviews and drafting report during this time</a:t>
            </a:r>
            <a:endParaRPr lang="en-US" sz="2000" dirty="0">
              <a:solidFill>
                <a:schemeClr val="accent6"/>
              </a:solidFill>
              <a:effectLst/>
              <a:ea typeface="Calibri" panose="020F0502020204030204" pitchFamily="34" charset="0"/>
              <a:cs typeface="Times New Roman" panose="02020603050405020304" pitchFamily="18" charset="0"/>
            </a:endParaRPr>
          </a:p>
          <a:p>
            <a:pPr lvl="1" algn="just">
              <a:lnSpc>
                <a:spcPct val="15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May not complete report until expiration of 10-day period </a:t>
            </a:r>
          </a:p>
          <a:p>
            <a:pPr marL="201168" lvl="1" indent="0" algn="just">
              <a:lnSpc>
                <a:spcPct val="150000"/>
              </a:lnSpc>
              <a:spcBef>
                <a:spcPts val="0"/>
              </a:spcBef>
              <a:spcAft>
                <a:spcPts val="0"/>
              </a:spcAft>
              <a:buNone/>
            </a:pPr>
            <a:endParaRPr lang="en-US" sz="1400" dirty="0">
              <a:solidFill>
                <a:schemeClr val="accent6"/>
              </a:solidFill>
              <a:ea typeface="Times New Roman" panose="02020603050405020304" pitchFamily="18" charset="0"/>
              <a:cs typeface="Times New Roman" panose="02020603050405020304" pitchFamily="18" charset="0"/>
            </a:endParaRPr>
          </a:p>
          <a:p>
            <a:pPr marL="201168" lvl="1" indent="0" algn="just">
              <a:lnSpc>
                <a:spcPct val="150000"/>
              </a:lnSpc>
              <a:spcBef>
                <a:spcPts val="0"/>
              </a:spcBef>
              <a:spcAft>
                <a:spcPts val="0"/>
              </a:spcAft>
              <a:buNone/>
            </a:pPr>
            <a:endParaRPr lang="en-US" sz="1400" dirty="0">
              <a:solidFill>
                <a:schemeClr val="accent6"/>
              </a:solidFill>
              <a:ea typeface="Times New Roman" panose="02020603050405020304" pitchFamily="18" charset="0"/>
              <a:cs typeface="Times New Roman" panose="02020603050405020304" pitchFamily="18" charset="0"/>
            </a:endParaRPr>
          </a:p>
          <a:p>
            <a:pPr marL="201168" lvl="1" indent="0" algn="just">
              <a:lnSpc>
                <a:spcPct val="150000"/>
              </a:lnSpc>
              <a:spcBef>
                <a:spcPts val="0"/>
              </a:spcBef>
              <a:spcAft>
                <a:spcPts val="0"/>
              </a:spcAft>
              <a:buNone/>
            </a:pPr>
            <a:endParaRPr lang="en-US" sz="1400" dirty="0">
              <a:solidFill>
                <a:schemeClr val="accent6"/>
              </a:solidFill>
              <a:ea typeface="Times New Roman" panose="02020603050405020304" pitchFamily="18" charset="0"/>
              <a:cs typeface="Times New Roman" panose="02020603050405020304" pitchFamily="18" charset="0"/>
            </a:endParaRPr>
          </a:p>
          <a:p>
            <a:pPr marL="201168" lvl="1" indent="0" algn="just">
              <a:lnSpc>
                <a:spcPct val="150000"/>
              </a:lnSpc>
              <a:spcBef>
                <a:spcPts val="0"/>
              </a:spcBef>
              <a:spcAft>
                <a:spcPts val="0"/>
              </a:spcAft>
              <a:buNone/>
            </a:pPr>
            <a:r>
              <a:rPr lang="en-US" sz="1400" dirty="0">
                <a:solidFill>
                  <a:schemeClr val="accent6"/>
                </a:solidFill>
                <a:ea typeface="Times New Roman" panose="02020603050405020304" pitchFamily="18" charset="0"/>
                <a:cs typeface="Times New Roman" panose="02020603050405020304" pitchFamily="18" charset="0"/>
              </a:rPr>
              <a:t>34 CFR 106.45(b)(5)(vi)</a:t>
            </a:r>
            <a:endParaRPr lang="en-US" sz="1400" dirty="0">
              <a:solidFill>
                <a:schemeClr val="accent6"/>
              </a:solidFill>
              <a:ea typeface="Calibri" panose="020F0502020204030204" pitchFamily="34" charset="0"/>
              <a:cs typeface="Times New Roman" panose="02020603050405020304" pitchFamily="18" charset="0"/>
            </a:endParaRPr>
          </a:p>
          <a:p>
            <a:pPr marL="201168" lvl="1" indent="0" algn="just">
              <a:lnSpc>
                <a:spcPct val="150000"/>
              </a:lnSpc>
              <a:spcBef>
                <a:spcPts val="0"/>
              </a:spcBef>
              <a:spcAft>
                <a:spcPts val="0"/>
              </a:spcAft>
              <a:buNone/>
            </a:pPr>
            <a:endParaRPr lang="en-US" sz="2000" dirty="0">
              <a:solidFill>
                <a:schemeClr val="accent6"/>
              </a:solidFill>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b="1" dirty="0">
                <a:solidFill>
                  <a:schemeClr val="accent6"/>
                </a:solidFill>
                <a:effectLst/>
                <a:ea typeface="Times New Roman" panose="02020603050405020304" pitchFamily="18" charset="0"/>
                <a:cs typeface="Times New Roman" panose="02020603050405020304" pitchFamily="18" charset="0"/>
              </a:rPr>
              <a:t> </a:t>
            </a:r>
          </a:p>
          <a:p>
            <a:endParaRPr lang="en-US" dirty="0">
              <a:solidFill>
                <a:schemeClr val="accent6"/>
              </a:solidFill>
            </a:endParaRPr>
          </a:p>
        </p:txBody>
      </p:sp>
      <p:sp>
        <p:nvSpPr>
          <p:cNvPr id="4" name="Footer Placeholder 3">
            <a:extLst>
              <a:ext uri="{FF2B5EF4-FFF2-40B4-BE49-F238E27FC236}">
                <a16:creationId xmlns:a16="http://schemas.microsoft.com/office/drawing/2014/main" id="{6E3B5E65-A569-46E9-91E9-E55932FD89C2}"/>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ACFB64F1-F739-4213-887E-CD7C489FAFD7}"/>
              </a:ext>
            </a:extLst>
          </p:cNvPr>
          <p:cNvSpPr>
            <a:spLocks noGrp="1"/>
          </p:cNvSpPr>
          <p:nvPr>
            <p:ph type="sldNum" sz="quarter" idx="12"/>
          </p:nvPr>
        </p:nvSpPr>
        <p:spPr/>
        <p:txBody>
          <a:bodyPr/>
          <a:lstStyle/>
          <a:p>
            <a:fld id="{CB2A5A4C-EB55-4870-972B-8DA361DD722D}" type="slidenum">
              <a:rPr lang="en-US" smtClean="0"/>
              <a:t>45</a:t>
            </a:fld>
            <a:endParaRPr lang="en-US"/>
          </a:p>
        </p:txBody>
      </p:sp>
    </p:spTree>
    <p:extLst>
      <p:ext uri="{BB962C8B-B14F-4D97-AF65-F5344CB8AC3E}">
        <p14:creationId xmlns:p14="http://schemas.microsoft.com/office/powerpoint/2010/main" val="1497177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D3E5-3A54-4C76-ACE9-27004B16B7B3}"/>
              </a:ext>
            </a:extLst>
          </p:cNvPr>
          <p:cNvSpPr>
            <a:spLocks noGrp="1"/>
          </p:cNvSpPr>
          <p:nvPr>
            <p:ph type="title"/>
          </p:nvPr>
        </p:nvSpPr>
        <p:spPr>
          <a:xfrm>
            <a:off x="538838" y="2650053"/>
            <a:ext cx="3118762" cy="2849226"/>
          </a:xfrm>
        </p:spPr>
        <p:txBody>
          <a:bodyPr>
            <a:normAutofit fontScale="90000"/>
          </a:bodyPr>
          <a:lstStyle/>
          <a:p>
            <a:br>
              <a:rPr lang="en-US" sz="4000" dirty="0"/>
            </a:br>
            <a:br>
              <a:rPr lang="en-US" sz="4000" dirty="0"/>
            </a:br>
            <a:r>
              <a:rPr lang="en-US" sz="4000" dirty="0"/>
              <a:t>INVESTIGATION REPORT</a:t>
            </a:r>
            <a:br>
              <a:rPr lang="en-US" dirty="0"/>
            </a:br>
            <a:br>
              <a:rPr lang="en-US" dirty="0"/>
            </a:br>
            <a:r>
              <a:rPr lang="en-US" sz="1700" b="1" dirty="0"/>
              <a:t>Quiz 11</a:t>
            </a:r>
            <a:r>
              <a:rPr lang="en-US" sz="1700" dirty="0"/>
              <a:t>: Are there any findings in the investigation report? </a:t>
            </a:r>
            <a:br>
              <a:rPr lang="en-US" sz="1700" dirty="0"/>
            </a:br>
            <a:endParaRPr lang="en-US" sz="1700" dirty="0"/>
          </a:p>
        </p:txBody>
      </p:sp>
      <p:pic>
        <p:nvPicPr>
          <p:cNvPr id="10" name="Picture 9" descr="Hand with pen getting ready to write on a blank notepa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481" y="688532"/>
            <a:ext cx="1918612" cy="1961521"/>
          </a:xfrm>
          <a:prstGeom prst="rect">
            <a:avLst/>
          </a:prstGeom>
        </p:spPr>
      </p:pic>
      <p:sp>
        <p:nvSpPr>
          <p:cNvPr id="9" name="Content Placeholder 8"/>
          <p:cNvSpPr>
            <a:spLocks noGrp="1"/>
          </p:cNvSpPr>
          <p:nvPr>
            <p:ph idx="1"/>
          </p:nvPr>
        </p:nvSpPr>
        <p:spPr>
          <a:xfrm>
            <a:off x="5167993" y="223168"/>
            <a:ext cx="6547757" cy="6236618"/>
          </a:xfrm>
        </p:spPr>
        <p:txBody>
          <a:bodyPr>
            <a:normAutofit fontScale="92500" lnSpcReduction="20000"/>
          </a:bodyPr>
          <a:lstStyle/>
          <a:p>
            <a:pPr lvl="0">
              <a:buFont typeface="Arial" panose="020B0604020202020204" pitchFamily="34" charset="0"/>
              <a:buChar char="•"/>
            </a:pPr>
            <a:r>
              <a:rPr lang="en-US" dirty="0">
                <a:solidFill>
                  <a:schemeClr val="accent6"/>
                </a:solidFill>
              </a:rPr>
              <a:t>Brief introduction of parties and nature of the complaint</a:t>
            </a:r>
          </a:p>
          <a:p>
            <a:pPr lvl="0">
              <a:buFont typeface="Arial" panose="020B0604020202020204" pitchFamily="34" charset="0"/>
              <a:buChar char="•"/>
            </a:pPr>
            <a:r>
              <a:rPr lang="en-US" dirty="0">
                <a:solidFill>
                  <a:schemeClr val="accent6"/>
                </a:solidFill>
              </a:rPr>
              <a:t>Timeline of investigation</a:t>
            </a:r>
          </a:p>
          <a:p>
            <a:pPr lvl="1"/>
            <a:r>
              <a:rPr lang="en-US" dirty="0">
                <a:solidFill>
                  <a:schemeClr val="accent6"/>
                </a:solidFill>
              </a:rPr>
              <a:t>Initial complaint</a:t>
            </a:r>
          </a:p>
          <a:p>
            <a:pPr lvl="1"/>
            <a:r>
              <a:rPr lang="en-US" dirty="0">
                <a:solidFill>
                  <a:schemeClr val="accent6"/>
                </a:solidFill>
              </a:rPr>
              <a:t>Formal complaint</a:t>
            </a:r>
          </a:p>
          <a:p>
            <a:pPr lvl="1"/>
            <a:r>
              <a:rPr lang="en-US" dirty="0">
                <a:solidFill>
                  <a:schemeClr val="accent6"/>
                </a:solidFill>
              </a:rPr>
              <a:t>Appointment of investigator</a:t>
            </a:r>
          </a:p>
          <a:p>
            <a:pPr lvl="1"/>
            <a:r>
              <a:rPr lang="en-US" dirty="0">
                <a:solidFill>
                  <a:schemeClr val="accent6"/>
                </a:solidFill>
              </a:rPr>
              <a:t>Notice of Investigation and Allegations</a:t>
            </a:r>
          </a:p>
          <a:p>
            <a:pPr lvl="1"/>
            <a:r>
              <a:rPr lang="en-US" dirty="0">
                <a:solidFill>
                  <a:schemeClr val="accent6"/>
                </a:solidFill>
              </a:rPr>
              <a:t>Interviews conducted and evidence gathered</a:t>
            </a:r>
          </a:p>
          <a:p>
            <a:pPr lvl="1"/>
            <a:r>
              <a:rPr lang="en-US" dirty="0">
                <a:solidFill>
                  <a:schemeClr val="accent6"/>
                </a:solidFill>
              </a:rPr>
              <a:t>Site visits</a:t>
            </a:r>
          </a:p>
          <a:p>
            <a:pPr lvl="1"/>
            <a:r>
              <a:rPr lang="en-US" dirty="0">
                <a:solidFill>
                  <a:schemeClr val="accent6"/>
                </a:solidFill>
              </a:rPr>
              <a:t>First 10-day review of evidence by parties</a:t>
            </a:r>
          </a:p>
          <a:p>
            <a:pPr lvl="1"/>
            <a:r>
              <a:rPr lang="en-US" dirty="0">
                <a:solidFill>
                  <a:schemeClr val="accent6"/>
                </a:solidFill>
              </a:rPr>
              <a:t>Draft investigation report provided to parties </a:t>
            </a:r>
          </a:p>
          <a:p>
            <a:pPr lvl="1"/>
            <a:r>
              <a:rPr lang="en-US" dirty="0">
                <a:solidFill>
                  <a:schemeClr val="accent6"/>
                </a:solidFill>
              </a:rPr>
              <a:t>Second 10-day review and comment period by parties</a:t>
            </a:r>
          </a:p>
          <a:p>
            <a:pPr lvl="1"/>
            <a:r>
              <a:rPr lang="en-US" dirty="0">
                <a:solidFill>
                  <a:schemeClr val="accent6"/>
                </a:solidFill>
              </a:rPr>
              <a:t>Submission of investigation report to TIX Coordinator</a:t>
            </a:r>
          </a:p>
          <a:p>
            <a:pPr lvl="1"/>
            <a:r>
              <a:rPr lang="en-US" dirty="0">
                <a:solidFill>
                  <a:schemeClr val="accent6"/>
                </a:solidFill>
              </a:rPr>
              <a:t>Any delays (i.e., spring break, exam period) and notice provided</a:t>
            </a:r>
          </a:p>
          <a:p>
            <a:pPr lvl="0">
              <a:buFont typeface="Arial" panose="020B0604020202020204" pitchFamily="34" charset="0"/>
              <a:buChar char="•"/>
            </a:pPr>
            <a:r>
              <a:rPr lang="en-US" dirty="0">
                <a:solidFill>
                  <a:schemeClr val="accent6"/>
                </a:solidFill>
              </a:rPr>
              <a:t>School policy provisions</a:t>
            </a:r>
          </a:p>
          <a:p>
            <a:pPr lvl="0">
              <a:buFont typeface="Arial" panose="020B0604020202020204" pitchFamily="34" charset="0"/>
              <a:buChar char="•"/>
            </a:pPr>
            <a:r>
              <a:rPr lang="en-US" dirty="0">
                <a:solidFill>
                  <a:schemeClr val="accent6"/>
                </a:solidFill>
              </a:rPr>
              <a:t>Statement of jurisdiction</a:t>
            </a:r>
          </a:p>
          <a:p>
            <a:pPr lvl="0">
              <a:buFont typeface="Arial" panose="020B0604020202020204" pitchFamily="34" charset="0"/>
              <a:buChar char="•"/>
            </a:pPr>
            <a:r>
              <a:rPr lang="en-US" dirty="0">
                <a:solidFill>
                  <a:schemeClr val="accent6"/>
                </a:solidFill>
              </a:rPr>
              <a:t>Timeline of allegations</a:t>
            </a:r>
          </a:p>
          <a:p>
            <a:pPr lvl="0">
              <a:buFont typeface="Arial" panose="020B0604020202020204" pitchFamily="34" charset="0"/>
              <a:buChar char="•"/>
            </a:pPr>
            <a:r>
              <a:rPr lang="en-US" dirty="0">
                <a:solidFill>
                  <a:schemeClr val="accent6"/>
                </a:solidFill>
              </a:rPr>
              <a:t>Information from parties and witnesses</a:t>
            </a:r>
          </a:p>
          <a:p>
            <a:pPr lvl="0">
              <a:buFont typeface="Arial" panose="020B0604020202020204" pitchFamily="34" charset="0"/>
              <a:buChar char="•"/>
            </a:pPr>
            <a:r>
              <a:rPr lang="en-US" dirty="0">
                <a:solidFill>
                  <a:schemeClr val="accent6"/>
                </a:solidFill>
              </a:rPr>
              <a:t>Information not included or witnesses not interviewed (and why)</a:t>
            </a:r>
          </a:p>
          <a:p>
            <a:pPr lvl="0">
              <a:buFont typeface="Arial" panose="020B0604020202020204" pitchFamily="34" charset="0"/>
              <a:buChar char="•"/>
            </a:pPr>
            <a:r>
              <a:rPr lang="en-US" dirty="0">
                <a:solidFill>
                  <a:schemeClr val="accent6"/>
                </a:solidFill>
              </a:rPr>
              <a:t>“Summary of relevant evidence” (only requirement in </a:t>
            </a:r>
            <a:r>
              <a:rPr lang="en-US" dirty="0" err="1">
                <a:solidFill>
                  <a:schemeClr val="accent6"/>
                </a:solidFill>
              </a:rPr>
              <a:t>regs</a:t>
            </a:r>
            <a:r>
              <a:rPr lang="en-US" dirty="0">
                <a:solidFill>
                  <a:schemeClr val="accent6"/>
                </a:solidFill>
              </a:rPr>
              <a:t>)</a:t>
            </a:r>
          </a:p>
          <a:p>
            <a:pPr marL="0" indent="0">
              <a:buNone/>
            </a:pPr>
            <a:r>
              <a:rPr lang="en-US" sz="1600" dirty="0">
                <a:solidFill>
                  <a:schemeClr val="accent6"/>
                </a:solidFill>
              </a:rPr>
              <a:t>34 CFR 106.45(b)(5)(vii)</a:t>
            </a:r>
          </a:p>
          <a:p>
            <a:endParaRPr lang="en-US" dirty="0">
              <a:solidFill>
                <a:schemeClr val="accent6"/>
              </a:solidFill>
            </a:endParaRPr>
          </a:p>
        </p:txBody>
      </p:sp>
      <p:sp>
        <p:nvSpPr>
          <p:cNvPr id="4" name="Footer Placeholder 3">
            <a:extLst>
              <a:ext uri="{FF2B5EF4-FFF2-40B4-BE49-F238E27FC236}">
                <a16:creationId xmlns:a16="http://schemas.microsoft.com/office/drawing/2014/main" id="{FA659D7B-3945-4430-95C0-79305C875E78}"/>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DF76B5BE-4B2A-49EA-BA88-7A0D8DDD5FBB}"/>
              </a:ext>
            </a:extLst>
          </p:cNvPr>
          <p:cNvSpPr>
            <a:spLocks noGrp="1"/>
          </p:cNvSpPr>
          <p:nvPr>
            <p:ph type="sldNum" sz="quarter" idx="12"/>
          </p:nvPr>
        </p:nvSpPr>
        <p:spPr/>
        <p:txBody>
          <a:bodyPr/>
          <a:lstStyle/>
          <a:p>
            <a:fld id="{CB2A5A4C-EB55-4870-972B-8DA361DD722D}" type="slidenum">
              <a:rPr lang="en-US" smtClean="0"/>
              <a:t>46</a:t>
            </a:fld>
            <a:endParaRPr lang="en-US"/>
          </a:p>
        </p:txBody>
      </p:sp>
    </p:spTree>
    <p:extLst>
      <p:ext uri="{BB962C8B-B14F-4D97-AF65-F5344CB8AC3E}">
        <p14:creationId xmlns:p14="http://schemas.microsoft.com/office/powerpoint/2010/main" val="1798993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8B05B-6922-4325-BD9F-6EEE052AE117}"/>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a:t>BREAK TIME</a:t>
            </a:r>
          </a:p>
        </p:txBody>
      </p:sp>
      <p:sp>
        <p:nvSpPr>
          <p:cNvPr id="4" name="Text Placeholder 3">
            <a:extLst>
              <a:ext uri="{FF2B5EF4-FFF2-40B4-BE49-F238E27FC236}">
                <a16:creationId xmlns:a16="http://schemas.microsoft.com/office/drawing/2014/main" id="{316F55B5-9E39-4E04-97AE-B243A1B94844}"/>
              </a:ext>
            </a:extLst>
          </p:cNvPr>
          <p:cNvSpPr>
            <a:spLocks noGrp="1"/>
          </p:cNvSpPr>
          <p:nvPr>
            <p:ph type="body" sz="half" idx="2"/>
          </p:nvPr>
        </p:nvSpPr>
        <p:spPr>
          <a:xfrm>
            <a:off x="492371" y="2653800"/>
            <a:ext cx="3084844" cy="3335519"/>
          </a:xfrm>
        </p:spPr>
        <p:txBody>
          <a:bodyPr vert="horz" lIns="0" tIns="45720" rIns="0" bIns="45720" rtlCol="0">
            <a:normAutofit/>
          </a:bodyPr>
          <a:lstStyle/>
          <a:p>
            <a:r>
              <a:rPr lang="en-US"/>
              <a:t>Hang in there! </a:t>
            </a:r>
          </a:p>
          <a:p>
            <a:endParaRPr lang="en-US"/>
          </a:p>
          <a:p>
            <a:r>
              <a:rPr lang="en-US"/>
              <a:t>We are almost done.</a:t>
            </a:r>
          </a:p>
          <a:p>
            <a:endParaRPr lang="en-US"/>
          </a:p>
          <a:p>
            <a:r>
              <a:rPr lang="en-US"/>
              <a:t>10 slides to go.</a:t>
            </a:r>
          </a:p>
          <a:p>
            <a:endParaRPr lang="en-US"/>
          </a:p>
          <a:p>
            <a:r>
              <a:rPr lang="en-US"/>
              <a:t>There is still time to win a prize. </a:t>
            </a:r>
          </a:p>
        </p:txBody>
      </p:sp>
      <p:pic>
        <p:nvPicPr>
          <p:cNvPr id="8" name="Picture Placeholder 7" descr="A picture containing six cups of various coffee&#10;">
            <a:extLst>
              <a:ext uri="{FF2B5EF4-FFF2-40B4-BE49-F238E27FC236}">
                <a16:creationId xmlns:a16="http://schemas.microsoft.com/office/drawing/2014/main" id="{DFF25124-5523-4357-95B1-7C57B61BB1A6}"/>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p:blipFill>
        <p:spPr>
          <a:xfrm>
            <a:off x="4742017" y="947700"/>
            <a:ext cx="6798082" cy="4962600"/>
          </a:xfrm>
          <a:prstGeom prst="rect">
            <a:avLst/>
          </a:prstGeom>
        </p:spPr>
      </p:pic>
      <p:sp>
        <p:nvSpPr>
          <p:cNvPr id="5" name="Footer Placeholder 4">
            <a:extLst>
              <a:ext uri="{FF2B5EF4-FFF2-40B4-BE49-F238E27FC236}">
                <a16:creationId xmlns:a16="http://schemas.microsoft.com/office/drawing/2014/main" id="{B1A31613-EA78-4A49-838F-0A4E99EDFB32}"/>
              </a:ext>
            </a:extLst>
          </p:cNvPr>
          <p:cNvSpPr>
            <a:spLocks noGrp="1"/>
          </p:cNvSpPr>
          <p:nvPr>
            <p:ph type="ftr" sz="quarter" idx="11"/>
          </p:nvPr>
        </p:nvSpPr>
        <p:spPr>
          <a:xfrm>
            <a:off x="4188558" y="6363371"/>
            <a:ext cx="3757243" cy="365125"/>
          </a:xfrm>
        </p:spPr>
        <p:txBody>
          <a:bodyPr vert="horz" lIns="91440" tIns="45720" rIns="91440" bIns="45720" rtlCol="0" anchor="ctr">
            <a:normAutofit/>
          </a:bodyPr>
          <a:lstStyle/>
          <a:p>
            <a:pPr>
              <a:spcAft>
                <a:spcPts val="600"/>
              </a:spcAft>
            </a:pPr>
            <a:r>
              <a:rPr lang="en-US" kern="1200" cap="all" baseline="0" dirty="0">
                <a:solidFill>
                  <a:schemeClr val="tx1"/>
                </a:solidFill>
                <a:latin typeface="+mn-lt"/>
                <a:ea typeface="+mn-ea"/>
                <a:cs typeface="+mn-cs"/>
              </a:rPr>
              <a:t>©Aequitas Counsel 2020 All Rights Reserved</a:t>
            </a:r>
          </a:p>
        </p:txBody>
      </p:sp>
      <p:sp>
        <p:nvSpPr>
          <p:cNvPr id="6" name="Slide Number Placeholder 5">
            <a:extLst>
              <a:ext uri="{FF2B5EF4-FFF2-40B4-BE49-F238E27FC236}">
                <a16:creationId xmlns:a16="http://schemas.microsoft.com/office/drawing/2014/main" id="{FD375A79-92D8-4DB8-A202-B808EE5DC5E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CB2A5A4C-EB55-4870-972B-8DA361DD722D}" type="slidenum">
              <a:rPr lang="en-US"/>
              <a:pPr>
                <a:spcAft>
                  <a:spcPts val="600"/>
                </a:spcAft>
              </a:pPr>
              <a:t>47</a:t>
            </a:fld>
            <a:endParaRPr lang="en-US"/>
          </a:p>
        </p:txBody>
      </p:sp>
    </p:spTree>
    <p:extLst>
      <p:ext uri="{BB962C8B-B14F-4D97-AF65-F5344CB8AC3E}">
        <p14:creationId xmlns:p14="http://schemas.microsoft.com/office/powerpoint/2010/main" val="867993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653278-8F70-477F-B724-94BE1048DFF5}"/>
              </a:ext>
            </a:extLst>
          </p:cNvPr>
          <p:cNvSpPr>
            <a:spLocks noGrp="1"/>
          </p:cNvSpPr>
          <p:nvPr>
            <p:ph type="title"/>
          </p:nvPr>
        </p:nvSpPr>
        <p:spPr/>
        <p:txBody>
          <a:bodyPr anchor="t"/>
          <a:lstStyle/>
          <a:p>
            <a:r>
              <a:rPr lang="en-US" dirty="0"/>
              <a:t>WHERE ARE WE?</a:t>
            </a:r>
          </a:p>
        </p:txBody>
      </p:sp>
      <p:pic>
        <p:nvPicPr>
          <p:cNvPr id="10" name="Picture 9" descr="Star Wars opening crawl - Wikipedia">
            <a:extLst>
              <a:ext uri="{FF2B5EF4-FFF2-40B4-BE49-F238E27FC236}">
                <a16:creationId xmlns:a16="http://schemas.microsoft.com/office/drawing/2014/main" id="{B008D5F5-E689-4F6B-8FEE-DE3714EC0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26080"/>
            <a:ext cx="2797859" cy="3534628"/>
          </a:xfrm>
          <a:prstGeom prst="rect">
            <a:avLst/>
          </a:prstGeom>
        </p:spPr>
      </p:pic>
      <p:pic>
        <p:nvPicPr>
          <p:cNvPr id="11" name="Content Placeholder 5" descr="Description for flow chart graphic located on the page">
            <a:extLst>
              <a:ext uri="{FF2B5EF4-FFF2-40B4-BE49-F238E27FC236}">
                <a16:creationId xmlns:a16="http://schemas.microsoft.com/office/drawing/2014/main" id="{6A674F08-58D1-46E1-A9EB-366CFBE093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133" y="673839"/>
            <a:ext cx="5030668" cy="5305555"/>
          </a:xfrm>
          <a:prstGeom prst="rect">
            <a:avLst/>
          </a:prstGeom>
          <a:ln w="228600" cap="sq" cmpd="thickThin">
            <a:solidFill>
              <a:schemeClr val="accent2"/>
            </a:solidFill>
            <a:prstDash val="solid"/>
            <a:miter lim="800000"/>
          </a:ln>
          <a:effectLst>
            <a:innerShdw blurRad="76200">
              <a:srgbClr val="000000"/>
            </a:innerShdw>
          </a:effectLst>
        </p:spPr>
      </p:pic>
      <p:sp>
        <p:nvSpPr>
          <p:cNvPr id="12" name="Rounded Rectangle 10" descr="Question mark symbolizing what is next.&#10; ">
            <a:extLst>
              <a:ext uri="{FF2B5EF4-FFF2-40B4-BE49-F238E27FC236}">
                <a16:creationId xmlns:a16="http://schemas.microsoft.com/office/drawing/2014/main" id="{EEAFD101-FFC7-4E59-81C9-5BEA1C0211B7}"/>
              </a:ext>
              <a:ext uri="{C183D7F6-B498-43B3-948B-1728B52AA6E4}">
                <adec:decorative xmlns:adec="http://schemas.microsoft.com/office/drawing/2017/decorative" val="0"/>
              </a:ext>
            </a:extLst>
          </p:cNvPr>
          <p:cNvSpPr/>
          <p:nvPr/>
        </p:nvSpPr>
        <p:spPr>
          <a:xfrm>
            <a:off x="8478362" y="878606"/>
            <a:ext cx="860079" cy="800449"/>
          </a:xfrm>
          <a:prstGeom prst="round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n w="0"/>
                <a:solidFill>
                  <a:schemeClr val="accent1"/>
                </a:solidFill>
                <a:effectLst>
                  <a:outerShdw blurRad="38100" dist="25400" dir="5400000" algn="ctr" rotWithShape="0">
                    <a:srgbClr val="6E747A">
                      <a:alpha val="43000"/>
                    </a:srgbClr>
                  </a:outerShdw>
                </a:effectLst>
              </a:rPr>
              <a:t>?</a:t>
            </a:r>
          </a:p>
        </p:txBody>
      </p:sp>
      <p:sp>
        <p:nvSpPr>
          <p:cNvPr id="8" name="Content Placeholder 7">
            <a:extLst>
              <a:ext uri="{FF2B5EF4-FFF2-40B4-BE49-F238E27FC236}">
                <a16:creationId xmlns:a16="http://schemas.microsoft.com/office/drawing/2014/main" id="{0A8EF374-CAF8-40CC-8351-E209E5FF619E}"/>
              </a:ext>
            </a:extLst>
          </p:cNvPr>
          <p:cNvSpPr>
            <a:spLocks noGrp="1"/>
          </p:cNvSpPr>
          <p:nvPr>
            <p:ph idx="1"/>
          </p:nvPr>
        </p:nvSpPr>
        <p:spPr>
          <a:xfrm>
            <a:off x="9793705" y="731520"/>
            <a:ext cx="2237873" cy="5257800"/>
          </a:xfrm>
        </p:spPr>
        <p:txBody>
          <a:bodyPr>
            <a:normAutofit fontScale="92500" lnSpcReduction="20000"/>
          </a:bodyPr>
          <a:lstStyle/>
          <a:p>
            <a:pPr marL="0" indent="0">
              <a:spcBef>
                <a:spcPts val="200"/>
              </a:spcBef>
              <a:buNone/>
            </a:pPr>
            <a:r>
              <a:rPr lang="en-US" sz="1100" b="1" dirty="0"/>
              <a:t>Overview Formal Grievance Process Outline </a:t>
            </a:r>
          </a:p>
          <a:p>
            <a:pPr marL="182880" lvl="0" indent="-182880">
              <a:spcBef>
                <a:spcPts val="200"/>
              </a:spcBef>
              <a:buFont typeface="+mj-lt"/>
              <a:buAutoNum type="arabicPeriod"/>
            </a:pPr>
            <a:r>
              <a:rPr lang="en-US" sz="1100" dirty="0"/>
              <a:t>Formal Complaint</a:t>
            </a:r>
          </a:p>
          <a:p>
            <a:pPr marL="182880" lvl="0" indent="-182880">
              <a:spcBef>
                <a:spcPts val="200"/>
              </a:spcBef>
              <a:buFont typeface="+mj-lt"/>
              <a:buAutoNum type="arabicPeriod"/>
            </a:pPr>
            <a:r>
              <a:rPr lang="en-US" sz="1100" dirty="0"/>
              <a:t>Review for sufficiency</a:t>
            </a:r>
          </a:p>
          <a:p>
            <a:pPr marL="182880" lvl="0" indent="-182880">
              <a:spcBef>
                <a:spcPts val="200"/>
              </a:spcBef>
              <a:buFont typeface="+mj-lt"/>
              <a:buAutoNum type="arabicPeriod"/>
            </a:pPr>
            <a:r>
              <a:rPr lang="en-US" sz="1100" dirty="0"/>
              <a:t>Appointment of investigator</a:t>
            </a:r>
          </a:p>
          <a:p>
            <a:pPr marL="182880" lvl="0" indent="-182880">
              <a:spcBef>
                <a:spcPts val="200"/>
              </a:spcBef>
              <a:buFont typeface="+mj-lt"/>
              <a:buAutoNum type="arabicPeriod"/>
            </a:pPr>
            <a:r>
              <a:rPr lang="en-US" sz="1100" dirty="0"/>
              <a:t>Notice of investigation and allegations 106.45(b)(2)(ii)-(iii)</a:t>
            </a:r>
          </a:p>
          <a:p>
            <a:pPr marL="182880" lvl="0" indent="-182880">
              <a:spcBef>
                <a:spcPts val="200"/>
              </a:spcBef>
              <a:buFont typeface="+mj-lt"/>
              <a:buAutoNum type="arabicPeriod"/>
            </a:pPr>
            <a:r>
              <a:rPr lang="en-US" sz="1100" dirty="0"/>
              <a:t>Review and evidence “directly related to the allegations” 106.45(b)(2)(ii)-(iii)</a:t>
            </a:r>
          </a:p>
          <a:p>
            <a:pPr marL="182880" lvl="0" indent="-182880">
              <a:spcBef>
                <a:spcPts val="200"/>
              </a:spcBef>
              <a:buFont typeface="+mj-lt"/>
              <a:buAutoNum type="arabicPeriod"/>
            </a:pPr>
            <a:r>
              <a:rPr lang="en-US" sz="1100" dirty="0"/>
              <a:t>Notice of interview to party and advisor 104.55(b)(x)(x)</a:t>
            </a:r>
          </a:p>
          <a:p>
            <a:pPr marL="182880" lvl="0" indent="-182880">
              <a:spcBef>
                <a:spcPts val="200"/>
              </a:spcBef>
              <a:buFont typeface="+mj-lt"/>
              <a:buAutoNum type="arabicPeriod"/>
            </a:pPr>
            <a:r>
              <a:rPr lang="en-US" sz="1100" dirty="0"/>
              <a:t>Interview parties and witnesses</a:t>
            </a:r>
          </a:p>
          <a:p>
            <a:pPr marL="182880" lvl="0" indent="-182880">
              <a:spcBef>
                <a:spcPts val="200"/>
              </a:spcBef>
              <a:buFont typeface="+mj-lt"/>
              <a:buAutoNum type="arabicPeriod"/>
            </a:pPr>
            <a:r>
              <a:rPr lang="en-US" sz="1100" dirty="0"/>
              <a:t>Send any evidence “directly related to the allegations to each party and advisor” 106.45(b)(5)(vi) (there is a 10 day review before the process proceeds to item 9)</a:t>
            </a:r>
          </a:p>
          <a:p>
            <a:pPr marL="182880" lvl="0" indent="-182880">
              <a:spcBef>
                <a:spcPts val="200"/>
              </a:spcBef>
              <a:buFont typeface="+mj-lt"/>
              <a:buAutoNum type="arabicPeriod"/>
            </a:pPr>
            <a:r>
              <a:rPr lang="en-US" sz="1100" dirty="0"/>
              <a:t>Create investigation report that fairly summarizes relevant evidence</a:t>
            </a:r>
          </a:p>
          <a:p>
            <a:pPr marL="182880" lvl="0" indent="-182880">
              <a:spcBef>
                <a:spcPts val="200"/>
              </a:spcBef>
              <a:buFont typeface="+mj-lt"/>
              <a:buAutoNum type="arabicPeriod"/>
            </a:pPr>
            <a:r>
              <a:rPr lang="en-US" sz="1100" dirty="0"/>
              <a:t>Consider parties response from review of evidence</a:t>
            </a:r>
          </a:p>
          <a:p>
            <a:pPr marL="182880" lvl="0" indent="-182880">
              <a:spcBef>
                <a:spcPts val="200"/>
              </a:spcBef>
              <a:buFont typeface="+mj-lt"/>
              <a:buAutoNum type="arabicPeriod"/>
            </a:pPr>
            <a:r>
              <a:rPr lang="en-US" sz="1100" dirty="0"/>
              <a:t>Send investigation report to each party and advisor, at least 10 days prior to a hearing 106.45(b)(5)(vii) (there is a 10 day review before the process proceeds to item 12)</a:t>
            </a:r>
          </a:p>
          <a:p>
            <a:pPr marL="182880" lvl="0" indent="-182880">
              <a:spcBef>
                <a:spcPts val="200"/>
              </a:spcBef>
              <a:buFont typeface="+mj-lt"/>
              <a:buAutoNum type="arabicPeriod"/>
            </a:pPr>
            <a:r>
              <a:rPr lang="en-US" sz="1100" dirty="0"/>
              <a:t>Finalize report, including consideration of any necessary changes based on parties’ feedback</a:t>
            </a:r>
          </a:p>
          <a:p>
            <a:pPr marL="182880" lvl="0" indent="-182880">
              <a:spcBef>
                <a:spcPts val="200"/>
              </a:spcBef>
              <a:buFont typeface="+mj-lt"/>
              <a:buAutoNum type="arabicPeriod"/>
            </a:pPr>
            <a:r>
              <a:rPr lang="en-US" sz="1100" dirty="0"/>
              <a:t>Send investigative report to Title IX Coordinator to review for completeness</a:t>
            </a:r>
          </a:p>
          <a:p>
            <a:pPr marL="182880" lvl="0" indent="-182880">
              <a:spcBef>
                <a:spcPts val="200"/>
              </a:spcBef>
              <a:buFont typeface="+mj-lt"/>
              <a:buAutoNum type="arabicPeriod"/>
            </a:pPr>
            <a:r>
              <a:rPr lang="en-US" sz="1100" dirty="0"/>
              <a:t>Send investigative report to parties and advisors </a:t>
            </a:r>
          </a:p>
          <a:p>
            <a:pPr marL="182880" lvl="0" indent="-182880">
              <a:spcBef>
                <a:spcPts val="200"/>
              </a:spcBef>
              <a:buFont typeface="+mj-lt"/>
              <a:buAutoNum type="arabicPeriod"/>
            </a:pPr>
            <a:r>
              <a:rPr lang="en-US" sz="1100" dirty="0"/>
              <a:t>Schedule live hearing</a:t>
            </a:r>
          </a:p>
          <a:p>
            <a:pPr marL="182880" lvl="0" indent="-182880">
              <a:spcBef>
                <a:spcPts val="200"/>
              </a:spcBef>
              <a:buFont typeface="+mj-lt"/>
              <a:buAutoNum type="arabicPeriod"/>
            </a:pPr>
            <a:r>
              <a:rPr lang="en-US" sz="1100" dirty="0"/>
              <a:t>Question mark signaling what is next.</a:t>
            </a:r>
          </a:p>
          <a:p>
            <a:endParaRPr lang="en-US" dirty="0"/>
          </a:p>
        </p:txBody>
      </p:sp>
      <p:sp>
        <p:nvSpPr>
          <p:cNvPr id="5" name="Footer Placeholder 4">
            <a:extLst>
              <a:ext uri="{FF2B5EF4-FFF2-40B4-BE49-F238E27FC236}">
                <a16:creationId xmlns:a16="http://schemas.microsoft.com/office/drawing/2014/main" id="{1A218D58-5895-4A76-9470-DF3975D83517}"/>
              </a:ext>
            </a:extLst>
          </p:cNvPr>
          <p:cNvSpPr>
            <a:spLocks noGrp="1"/>
          </p:cNvSpPr>
          <p:nvPr>
            <p:ph type="ftr" sz="quarter" idx="11"/>
          </p:nvPr>
        </p:nvSpPr>
        <p:spPr/>
        <p:txBody>
          <a:bodyPr/>
          <a:lstStyle/>
          <a:p>
            <a:r>
              <a:rPr lang="en-US"/>
              <a:t>©Aequitas Counsel 2020 All Rights Reserved</a:t>
            </a:r>
          </a:p>
        </p:txBody>
      </p:sp>
      <p:sp>
        <p:nvSpPr>
          <p:cNvPr id="6" name="Slide Number Placeholder 5">
            <a:extLst>
              <a:ext uri="{FF2B5EF4-FFF2-40B4-BE49-F238E27FC236}">
                <a16:creationId xmlns:a16="http://schemas.microsoft.com/office/drawing/2014/main" id="{1C720096-DD8C-479C-AEAF-F2EDAEC41E99}"/>
              </a:ext>
            </a:extLst>
          </p:cNvPr>
          <p:cNvSpPr>
            <a:spLocks noGrp="1"/>
          </p:cNvSpPr>
          <p:nvPr>
            <p:ph type="sldNum" sz="quarter" idx="12"/>
          </p:nvPr>
        </p:nvSpPr>
        <p:spPr/>
        <p:txBody>
          <a:bodyPr/>
          <a:lstStyle/>
          <a:p>
            <a:fld id="{CB2A5A4C-EB55-4870-972B-8DA361DD722D}" type="slidenum">
              <a:rPr lang="en-US" smtClean="0"/>
              <a:t>48</a:t>
            </a:fld>
            <a:endParaRPr lang="en-US"/>
          </a:p>
        </p:txBody>
      </p:sp>
    </p:spTree>
    <p:extLst>
      <p:ext uri="{BB962C8B-B14F-4D97-AF65-F5344CB8AC3E}">
        <p14:creationId xmlns:p14="http://schemas.microsoft.com/office/powerpoint/2010/main" val="1858278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Live Hearings: What it’s NOT like. </a:t>
            </a:r>
          </a:p>
        </p:txBody>
      </p:sp>
      <p:pic>
        <p:nvPicPr>
          <p:cNvPr id="12" name="Picture Placeholder 11" descr="‘What Goes Around Comes Around’: Tainting Judicial ..."/>
          <p:cNvPicPr>
            <a:picLocks noGrp="1" noChangeAspect="1"/>
          </p:cNvPicPr>
          <p:nvPr>
            <p:ph type="pic" idx="1"/>
          </p:nvPr>
        </p:nvPicPr>
        <p:blipFill>
          <a:blip r:embed="rId3">
            <a:extLst>
              <a:ext uri="{28A0092B-C50C-407E-A947-70E740481C1C}">
                <a14:useLocalDpi xmlns:a14="http://schemas.microsoft.com/office/drawing/2010/main" val="0"/>
              </a:ext>
            </a:extLst>
          </a:blip>
          <a:srcRect t="14167" b="14167"/>
          <a:stretch>
            <a:fillRect/>
          </a:stretch>
        </p:blipFill>
        <p:spPr>
          <a:xfrm>
            <a:off x="1771648" y="637785"/>
            <a:ext cx="9131127" cy="3681122"/>
          </a:xfrm>
        </p:spPr>
      </p:pic>
      <p:sp>
        <p:nvSpPr>
          <p:cNvPr id="5" name="Footer Placeholder 4"/>
          <p:cNvSpPr>
            <a:spLocks noGrp="1"/>
          </p:cNvSpPr>
          <p:nvPr>
            <p:ph type="ftr" sz="quarter" idx="11"/>
          </p:nvPr>
        </p:nvSpPr>
        <p:spPr/>
        <p:txBody>
          <a:bodyPr/>
          <a:lstStyle/>
          <a:p>
            <a:r>
              <a:rPr lang="en-US"/>
              <a:t>©Aequitas Counsel 2020 All Rights Reserved</a:t>
            </a:r>
          </a:p>
        </p:txBody>
      </p:sp>
      <p:sp>
        <p:nvSpPr>
          <p:cNvPr id="6" name="Slide Number Placeholder 5"/>
          <p:cNvSpPr>
            <a:spLocks noGrp="1"/>
          </p:cNvSpPr>
          <p:nvPr>
            <p:ph type="sldNum" sz="quarter" idx="12"/>
          </p:nvPr>
        </p:nvSpPr>
        <p:spPr/>
        <p:txBody>
          <a:bodyPr/>
          <a:lstStyle/>
          <a:p>
            <a:fld id="{CB2A5A4C-EB55-4870-972B-8DA361DD722D}" type="slidenum">
              <a:rPr lang="en-US" smtClean="0"/>
              <a:t>49</a:t>
            </a:fld>
            <a:endParaRPr lang="en-US"/>
          </a:p>
        </p:txBody>
      </p:sp>
    </p:spTree>
    <p:extLst>
      <p:ext uri="{BB962C8B-B14F-4D97-AF65-F5344CB8AC3E}">
        <p14:creationId xmlns:p14="http://schemas.microsoft.com/office/powerpoint/2010/main" val="194486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28" y="3661325"/>
            <a:ext cx="3200400" cy="2286000"/>
          </a:xfrm>
        </p:spPr>
        <p:txBody>
          <a:bodyPr anchor="t">
            <a:normAutofit/>
          </a:bodyPr>
          <a:lstStyle/>
          <a:p>
            <a:r>
              <a:rPr lang="en-US" sz="4000" dirty="0"/>
              <a:t>REQUIRED </a:t>
            </a:r>
            <a:br>
              <a:rPr lang="en-US" sz="4000" dirty="0"/>
            </a:br>
            <a:r>
              <a:rPr lang="en-US" sz="4000" dirty="0"/>
              <a:t>TRAINING</a:t>
            </a:r>
            <a:br>
              <a:rPr lang="en-US" sz="4000" dirty="0"/>
            </a:br>
            <a:r>
              <a:rPr lang="en-US" sz="4000" dirty="0"/>
              <a:t>TOPICS</a:t>
            </a:r>
          </a:p>
        </p:txBody>
      </p:sp>
      <p:pic>
        <p:nvPicPr>
          <p:cNvPr id="7" name="Picture 6" descr="Person training dog to stand on hind leg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732" y="697155"/>
            <a:ext cx="1776984" cy="2749168"/>
          </a:xfrm>
          <a:prstGeom prst="rect">
            <a:avLst/>
          </a:prstGeom>
        </p:spPr>
      </p:pic>
      <p:sp>
        <p:nvSpPr>
          <p:cNvPr id="3" name="Content Placeholder 2"/>
          <p:cNvSpPr>
            <a:spLocks noGrp="1"/>
          </p:cNvSpPr>
          <p:nvPr>
            <p:ph idx="1"/>
          </p:nvPr>
        </p:nvSpPr>
        <p:spPr>
          <a:xfrm>
            <a:off x="4659539" y="692447"/>
            <a:ext cx="7010965" cy="5866982"/>
          </a:xfrm>
        </p:spPr>
        <p:txBody>
          <a:bodyPr>
            <a:normAutofit fontScale="62500" lnSpcReduction="20000"/>
          </a:bodyPr>
          <a:lstStyle/>
          <a:p>
            <a:pPr lvl="1">
              <a:lnSpc>
                <a:spcPct val="150000"/>
              </a:lnSpc>
              <a:buFont typeface="Arial" panose="020B0604020202020204" pitchFamily="34" charset="0"/>
              <a:buChar char="•"/>
            </a:pPr>
            <a:r>
              <a:rPr lang="en-US" sz="2600" dirty="0">
                <a:solidFill>
                  <a:schemeClr val="accent6"/>
                </a:solidFill>
              </a:rPr>
              <a:t>  Title IX’s definition of “</a:t>
            </a:r>
            <a:r>
              <a:rPr lang="en-US" sz="2600" b="1" dirty="0">
                <a:solidFill>
                  <a:schemeClr val="accent6"/>
                </a:solidFill>
              </a:rPr>
              <a:t>sexual harassment</a:t>
            </a:r>
            <a:r>
              <a:rPr lang="en-US" sz="2600" dirty="0">
                <a:solidFill>
                  <a:schemeClr val="accent6"/>
                </a:solidFill>
              </a:rPr>
              <a:t>”</a:t>
            </a:r>
          </a:p>
          <a:p>
            <a:pPr lvl="1">
              <a:lnSpc>
                <a:spcPct val="150000"/>
              </a:lnSpc>
              <a:buFont typeface="Arial" panose="020B0604020202020204" pitchFamily="34" charset="0"/>
              <a:buChar char="•"/>
            </a:pPr>
            <a:r>
              <a:rPr lang="en-US" sz="2600" dirty="0">
                <a:solidFill>
                  <a:schemeClr val="accent6"/>
                </a:solidFill>
              </a:rPr>
              <a:t>  The scope of the school’s </a:t>
            </a:r>
            <a:r>
              <a:rPr lang="en-US" sz="2600" b="1" dirty="0">
                <a:solidFill>
                  <a:schemeClr val="accent6"/>
                </a:solidFill>
              </a:rPr>
              <a:t>education program or activity</a:t>
            </a:r>
          </a:p>
          <a:p>
            <a:pPr lvl="1">
              <a:lnSpc>
                <a:spcPct val="150000"/>
              </a:lnSpc>
              <a:buFont typeface="Arial" panose="020B0604020202020204" pitchFamily="34" charset="0"/>
              <a:buChar char="•"/>
            </a:pPr>
            <a:r>
              <a:rPr lang="en-US" sz="2600" dirty="0">
                <a:solidFill>
                  <a:schemeClr val="accent6"/>
                </a:solidFill>
              </a:rPr>
              <a:t>  How to </a:t>
            </a:r>
            <a:r>
              <a:rPr lang="en-US" sz="2600" b="1" dirty="0">
                <a:solidFill>
                  <a:schemeClr val="accent6"/>
                </a:solidFill>
              </a:rPr>
              <a:t>conduct an investigation </a:t>
            </a:r>
            <a:r>
              <a:rPr lang="en-US" sz="2600" dirty="0">
                <a:solidFill>
                  <a:schemeClr val="accent6"/>
                </a:solidFill>
              </a:rPr>
              <a:t>and grievance process</a:t>
            </a:r>
          </a:p>
          <a:p>
            <a:pPr lvl="1">
              <a:lnSpc>
                <a:spcPct val="150000"/>
              </a:lnSpc>
              <a:buFont typeface="Arial" panose="020B0604020202020204" pitchFamily="34" charset="0"/>
              <a:buChar char="•"/>
            </a:pPr>
            <a:r>
              <a:rPr lang="en-US" sz="2600" dirty="0">
                <a:solidFill>
                  <a:schemeClr val="accent6"/>
                </a:solidFill>
              </a:rPr>
              <a:t>  How to serve </a:t>
            </a:r>
            <a:r>
              <a:rPr lang="en-US" sz="2600" b="1" dirty="0">
                <a:solidFill>
                  <a:schemeClr val="accent6"/>
                </a:solidFill>
              </a:rPr>
              <a:t>impartially</a:t>
            </a:r>
            <a:r>
              <a:rPr lang="en-US" sz="2600" dirty="0">
                <a:solidFill>
                  <a:schemeClr val="accent6"/>
                </a:solidFill>
              </a:rPr>
              <a:t> &amp; avoid prejudgment of the facts</a:t>
            </a:r>
          </a:p>
          <a:p>
            <a:pPr lvl="1">
              <a:lnSpc>
                <a:spcPct val="150000"/>
              </a:lnSpc>
              <a:buFont typeface="Arial" panose="020B0604020202020204" pitchFamily="34" charset="0"/>
              <a:buChar char="•"/>
            </a:pPr>
            <a:r>
              <a:rPr lang="en-US" sz="2600" dirty="0">
                <a:solidFill>
                  <a:schemeClr val="accent6"/>
                </a:solidFill>
              </a:rPr>
              <a:t>  How to avoid </a:t>
            </a:r>
            <a:r>
              <a:rPr lang="en-US" sz="2600" b="1" dirty="0">
                <a:solidFill>
                  <a:schemeClr val="accent6"/>
                </a:solidFill>
              </a:rPr>
              <a:t>conflicts of interest and bias</a:t>
            </a:r>
          </a:p>
          <a:p>
            <a:pPr lvl="1">
              <a:lnSpc>
                <a:spcPct val="150000"/>
              </a:lnSpc>
              <a:buFont typeface="Arial" panose="020B0604020202020204" pitchFamily="34" charset="0"/>
              <a:buChar char="•"/>
            </a:pPr>
            <a:r>
              <a:rPr lang="en-US" sz="2600" dirty="0">
                <a:solidFill>
                  <a:schemeClr val="accent6"/>
                </a:solidFill>
              </a:rPr>
              <a:t>  Evaluating </a:t>
            </a:r>
            <a:r>
              <a:rPr lang="en-US" sz="2600" b="1" dirty="0">
                <a:solidFill>
                  <a:schemeClr val="accent6"/>
                </a:solidFill>
              </a:rPr>
              <a:t>relevance</a:t>
            </a:r>
            <a:r>
              <a:rPr lang="en-US" sz="2600" dirty="0">
                <a:solidFill>
                  <a:schemeClr val="accent6"/>
                </a:solidFill>
              </a:rPr>
              <a:t> of evidence </a:t>
            </a:r>
          </a:p>
          <a:p>
            <a:pPr lvl="1">
              <a:lnSpc>
                <a:spcPct val="150000"/>
              </a:lnSpc>
              <a:buFont typeface="Arial" panose="020B0604020202020204" pitchFamily="34" charset="0"/>
              <a:buChar char="•"/>
            </a:pPr>
            <a:r>
              <a:rPr lang="en-US" sz="2600" dirty="0">
                <a:solidFill>
                  <a:schemeClr val="accent6"/>
                </a:solidFill>
              </a:rPr>
              <a:t>  Understanding what evidence must be </a:t>
            </a:r>
            <a:r>
              <a:rPr lang="en-US" sz="2600" b="1" dirty="0">
                <a:solidFill>
                  <a:schemeClr val="accent6"/>
                </a:solidFill>
              </a:rPr>
              <a:t>excluded</a:t>
            </a:r>
          </a:p>
          <a:p>
            <a:pPr lvl="1">
              <a:lnSpc>
                <a:spcPct val="150000"/>
              </a:lnSpc>
              <a:buFont typeface="Arial" panose="020B0604020202020204" pitchFamily="34" charset="0"/>
              <a:buChar char="•"/>
            </a:pPr>
            <a:r>
              <a:rPr lang="en-US" sz="2600" dirty="0">
                <a:solidFill>
                  <a:schemeClr val="accent6"/>
                </a:solidFill>
              </a:rPr>
              <a:t>  Preparing an investigative report that </a:t>
            </a:r>
            <a:r>
              <a:rPr lang="en-US" sz="2600" b="1" dirty="0">
                <a:solidFill>
                  <a:schemeClr val="accent6"/>
                </a:solidFill>
              </a:rPr>
              <a:t>fairly summarizes evidence</a:t>
            </a:r>
          </a:p>
          <a:p>
            <a:pPr lvl="1">
              <a:lnSpc>
                <a:spcPct val="150000"/>
              </a:lnSpc>
              <a:buFont typeface="Arial" panose="020B0604020202020204" pitchFamily="34" charset="0"/>
              <a:buChar char="•"/>
            </a:pPr>
            <a:r>
              <a:rPr lang="en-US" sz="2600" b="1" dirty="0">
                <a:solidFill>
                  <a:schemeClr val="accent6"/>
                </a:solidFill>
              </a:rPr>
              <a:t>  Informal resolution</a:t>
            </a:r>
          </a:p>
          <a:p>
            <a:pPr marL="0" indent="0">
              <a:buNone/>
            </a:pPr>
            <a:endParaRPr lang="en-US" sz="1400" dirty="0">
              <a:solidFill>
                <a:schemeClr val="accent6"/>
              </a:solidFill>
            </a:endParaRPr>
          </a:p>
          <a:p>
            <a:endParaRPr lang="en-US" dirty="0">
              <a:solidFill>
                <a:schemeClr val="accent6"/>
              </a:solidFill>
            </a:endParaRPr>
          </a:p>
          <a:p>
            <a:r>
              <a:rPr lang="en-US" dirty="0">
                <a:solidFill>
                  <a:schemeClr val="accent6"/>
                </a:solidFill>
              </a:rPr>
              <a:t>Office for Civil Rights Blog - 20200518; 34 CFR § 106.45(b) (1)(iii) &amp; § 106.45(b)(10)(i)(D); This blog post can be found at:</a:t>
            </a:r>
          </a:p>
          <a:p>
            <a:r>
              <a:rPr lang="en-US" dirty="0">
                <a:solidFill>
                  <a:schemeClr val="accent6"/>
                </a:solidFill>
              </a:rPr>
              <a:t> https://www2.ed.gov/about/offices/list/ocr/blog/20200518.html?utm_content=&amp;utm_medium=email&amp;utm_name=&amp;utm_source=govdelivery&amp;utm_term</a:t>
            </a:r>
          </a:p>
          <a:p>
            <a:r>
              <a:rPr lang="en-US" dirty="0"/>
              <a:t> </a:t>
            </a:r>
            <a:endParaRPr lang="en-US" dirty="0">
              <a:solidFill>
                <a:schemeClr val="accent6"/>
              </a:solidFill>
            </a:endParaRPr>
          </a:p>
          <a:p>
            <a:pPr marL="0" indent="0">
              <a:buNone/>
            </a:pPr>
            <a:endParaRPr lang="en-US" dirty="0">
              <a:solidFill>
                <a:schemeClr val="accent6"/>
              </a:solidFill>
            </a:endParaRPr>
          </a:p>
          <a:p>
            <a:endParaRPr lang="en-US" dirty="0"/>
          </a:p>
        </p:txBody>
      </p:sp>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5</a:t>
            </a:fld>
            <a:endParaRPr lang="en-US"/>
          </a:p>
        </p:txBody>
      </p:sp>
    </p:spTree>
    <p:extLst>
      <p:ext uri="{BB962C8B-B14F-4D97-AF65-F5344CB8AC3E}">
        <p14:creationId xmlns:p14="http://schemas.microsoft.com/office/powerpoint/2010/main" val="3827595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83A36-63BC-4D11-81AD-4EDA7B6AD63F}"/>
              </a:ext>
            </a:extLst>
          </p:cNvPr>
          <p:cNvSpPr>
            <a:spLocks noGrp="1"/>
          </p:cNvSpPr>
          <p:nvPr>
            <p:ph type="title"/>
          </p:nvPr>
        </p:nvSpPr>
        <p:spPr>
          <a:xfrm>
            <a:off x="526205" y="2647241"/>
            <a:ext cx="3200400" cy="2286000"/>
          </a:xfrm>
        </p:spPr>
        <p:txBody>
          <a:bodyPr>
            <a:normAutofit fontScale="90000"/>
          </a:bodyPr>
          <a:lstStyle/>
          <a:p>
            <a:br>
              <a:rPr lang="en-US" dirty="0"/>
            </a:br>
            <a:br>
              <a:rPr lang="en-US" dirty="0"/>
            </a:br>
            <a:r>
              <a:rPr lang="en-US" dirty="0"/>
              <a:t>LIVE</a:t>
            </a:r>
            <a:br>
              <a:rPr lang="en-US" dirty="0"/>
            </a:br>
            <a:r>
              <a:rPr lang="en-US" dirty="0"/>
              <a:t>HEARINGS</a:t>
            </a:r>
            <a:br>
              <a:rPr lang="en-US" dirty="0"/>
            </a:br>
            <a:br>
              <a:rPr lang="en-US" dirty="0"/>
            </a:br>
            <a:endParaRPr lang="en-US" dirty="0"/>
          </a:p>
        </p:txBody>
      </p:sp>
      <p:pic>
        <p:nvPicPr>
          <p:cNvPr id="7" name="Picture 6" descr="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208" y="464713"/>
            <a:ext cx="2739632" cy="2054724"/>
          </a:xfrm>
          <a:prstGeom prst="rect">
            <a:avLst/>
          </a:prstGeom>
        </p:spPr>
      </p:pic>
      <p:sp>
        <p:nvSpPr>
          <p:cNvPr id="6" name="Text Placeholder 5"/>
          <p:cNvSpPr>
            <a:spLocks noGrp="1"/>
          </p:cNvSpPr>
          <p:nvPr>
            <p:ph type="body" sz="half" idx="2"/>
          </p:nvPr>
        </p:nvSpPr>
        <p:spPr>
          <a:xfrm>
            <a:off x="392824" y="3263223"/>
            <a:ext cx="3200400" cy="3379124"/>
          </a:xfrm>
        </p:spPr>
        <p:txBody>
          <a:bodyPr>
            <a:normAutofit/>
          </a:bodyPr>
          <a:lstStyle/>
          <a:p>
            <a:endParaRPr lang="en-US" sz="1600" dirty="0">
              <a:latin typeface="+mj-lt"/>
            </a:endParaRPr>
          </a:p>
          <a:p>
            <a:endParaRPr lang="en-US" sz="1600" dirty="0">
              <a:latin typeface="+mj-lt"/>
            </a:endParaRPr>
          </a:p>
          <a:p>
            <a:endParaRPr lang="en-US" sz="1600" dirty="0">
              <a:latin typeface="+mj-lt"/>
            </a:endParaRPr>
          </a:p>
          <a:p>
            <a:r>
              <a:rPr lang="en-US" sz="1600" dirty="0">
                <a:latin typeface="+mj-lt"/>
              </a:rPr>
              <a:t>Probably a little more like this….</a:t>
            </a:r>
          </a:p>
        </p:txBody>
      </p:sp>
      <p:sp>
        <p:nvSpPr>
          <p:cNvPr id="3" name="Content Placeholder 2">
            <a:extLst>
              <a:ext uri="{FF2B5EF4-FFF2-40B4-BE49-F238E27FC236}">
                <a16:creationId xmlns:a16="http://schemas.microsoft.com/office/drawing/2014/main" id="{505CA215-A744-4D5A-BCE1-7BB1DBC8A8A0}"/>
              </a:ext>
            </a:extLst>
          </p:cNvPr>
          <p:cNvSpPr>
            <a:spLocks noGrp="1"/>
          </p:cNvSpPr>
          <p:nvPr>
            <p:ph idx="1"/>
          </p:nvPr>
        </p:nvSpPr>
        <p:spPr>
          <a:xfrm>
            <a:off x="4947557" y="731520"/>
            <a:ext cx="6621235" cy="5257800"/>
          </a:xfrm>
        </p:spPr>
        <p:txBody>
          <a:bodyPr>
            <a:noAutofit/>
          </a:bodyPr>
          <a:lstStyle/>
          <a:p>
            <a:pPr lvl="1" algn="just">
              <a:lnSpc>
                <a:spcPct val="15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Must have a decision maker</a:t>
            </a:r>
          </a:p>
          <a:p>
            <a:pPr lvl="1" algn="just">
              <a:lnSpc>
                <a:spcPct val="150000"/>
              </a:lnSpc>
              <a:spcBef>
                <a:spcPts val="0"/>
              </a:spcBef>
              <a:spcAft>
                <a:spcPts val="0"/>
              </a:spcAft>
              <a:buFont typeface="Arial" panose="020B0604020202020204" pitchFamily="34" charset="0"/>
              <a:buChar char="•"/>
            </a:pPr>
            <a:r>
              <a:rPr lang="en-US" sz="2000" dirty="0">
                <a:solidFill>
                  <a:schemeClr val="accent6"/>
                </a:solidFill>
                <a:ea typeface="Times New Roman" panose="02020603050405020304" pitchFamily="18" charset="0"/>
                <a:cs typeface="Times New Roman" panose="02020603050405020304" pitchFamily="18" charset="0"/>
              </a:rPr>
              <a:t>Must provide advisors to the parties at hearing</a:t>
            </a:r>
          </a:p>
          <a:p>
            <a:pPr lvl="1" algn="just">
              <a:lnSpc>
                <a:spcPct val="15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Advisors must be willing to cross examine </a:t>
            </a:r>
          </a:p>
          <a:p>
            <a:pPr lvl="1" algn="just">
              <a:lnSpc>
                <a:spcPct val="150000"/>
              </a:lnSpc>
              <a:spcBef>
                <a:spcPts val="0"/>
              </a:spcBef>
              <a:spcAft>
                <a:spcPts val="0"/>
              </a:spcAft>
              <a:buFont typeface="Arial" panose="020B0604020202020204" pitchFamily="34" charset="0"/>
              <a:buChar char="•"/>
            </a:pPr>
            <a:r>
              <a:rPr lang="en-US" sz="2000" dirty="0">
                <a:solidFill>
                  <a:schemeClr val="accent6"/>
                </a:solidFill>
                <a:ea typeface="Times New Roman" panose="02020603050405020304" pitchFamily="18" charset="0"/>
                <a:cs typeface="Times New Roman" panose="02020603050405020304" pitchFamily="18" charset="0"/>
              </a:rPr>
              <a:t>Hearings m</a:t>
            </a:r>
            <a:r>
              <a:rPr lang="en-US" sz="2000" dirty="0">
                <a:solidFill>
                  <a:schemeClr val="accent6"/>
                </a:solidFill>
                <a:effectLst/>
                <a:ea typeface="Times New Roman" panose="02020603050405020304" pitchFamily="18" charset="0"/>
                <a:cs typeface="Times New Roman" panose="02020603050405020304" pitchFamily="18" charset="0"/>
              </a:rPr>
              <a:t>ust be live; virtual is allowed</a:t>
            </a:r>
          </a:p>
          <a:p>
            <a:pPr lvl="3" algn="just">
              <a:lnSpc>
                <a:spcPct val="150000"/>
              </a:lnSpc>
              <a:spcBef>
                <a:spcPts val="0"/>
              </a:spcBef>
              <a:spcAft>
                <a:spcPts val="0"/>
              </a:spcAft>
              <a:buFont typeface="Arial" panose="020B0604020202020204" pitchFamily="34" charset="0"/>
              <a:buChar char="•"/>
            </a:pPr>
            <a:r>
              <a:rPr lang="en-US" sz="2000" dirty="0">
                <a:solidFill>
                  <a:schemeClr val="accent6"/>
                </a:solidFill>
                <a:ea typeface="Times New Roman" panose="02020603050405020304" pitchFamily="18" charset="0"/>
                <a:cs typeface="Times New Roman" panose="02020603050405020304" pitchFamily="18" charset="0"/>
              </a:rPr>
              <a:t>At any party’s request: s</a:t>
            </a:r>
            <a:r>
              <a:rPr lang="en-US" sz="2000" dirty="0">
                <a:solidFill>
                  <a:schemeClr val="accent6"/>
                </a:solidFill>
                <a:effectLst/>
                <a:ea typeface="Times New Roman" panose="02020603050405020304" pitchFamily="18" charset="0"/>
                <a:cs typeface="Times New Roman" panose="02020603050405020304" pitchFamily="18" charset="0"/>
              </a:rPr>
              <a:t>eparate rooms</a:t>
            </a:r>
          </a:p>
          <a:p>
            <a:pPr lvl="3" algn="just">
              <a:lnSpc>
                <a:spcPct val="150000"/>
              </a:lnSpc>
              <a:spcBef>
                <a:spcPts val="0"/>
              </a:spcBef>
              <a:spcAft>
                <a:spcPts val="0"/>
              </a:spcAft>
              <a:buFont typeface="Arial" panose="020B0604020202020204" pitchFamily="34" charset="0"/>
              <a:buChar char="•"/>
            </a:pPr>
            <a:r>
              <a:rPr lang="en-US" sz="2000" dirty="0">
                <a:solidFill>
                  <a:schemeClr val="accent6"/>
                </a:solidFill>
                <a:ea typeface="Times New Roman" panose="02020603050405020304" pitchFamily="18" charset="0"/>
                <a:cs typeface="Times New Roman" panose="02020603050405020304" pitchFamily="18" charset="0"/>
              </a:rPr>
              <a:t>Participants must be able “to see and hear each other” </a:t>
            </a:r>
          </a:p>
          <a:p>
            <a:pPr lvl="1" algn="just">
              <a:lnSpc>
                <a:spcPct val="15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May adopt rules of decorum</a:t>
            </a:r>
            <a:endParaRPr lang="en-US" sz="2000" dirty="0">
              <a:solidFill>
                <a:schemeClr val="accent6"/>
              </a:solidFill>
              <a:effectLst/>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r>
              <a:rPr lang="en-US" dirty="0">
                <a:solidFill>
                  <a:schemeClr val="accent6"/>
                </a:solidFill>
                <a:effectLst/>
                <a:ea typeface="Times New Roman" panose="02020603050405020304" pitchFamily="18" charset="0"/>
                <a:cs typeface="Times New Roman" panose="02020603050405020304" pitchFamily="18" charset="0"/>
              </a:rPr>
              <a:t> </a:t>
            </a:r>
          </a:p>
          <a:p>
            <a:pPr marL="457200" marR="0" algn="just">
              <a:lnSpc>
                <a:spcPct val="107000"/>
              </a:lnSpc>
              <a:spcBef>
                <a:spcPts val="0"/>
              </a:spcBef>
              <a:spcAft>
                <a:spcPts val="800"/>
              </a:spcAft>
            </a:pPr>
            <a:endParaRPr lang="en-US" dirty="0">
              <a:solidFill>
                <a:schemeClr val="accent6"/>
              </a:solidFill>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n-US" dirty="0">
              <a:solidFill>
                <a:schemeClr val="accent6"/>
              </a:solidFill>
              <a:effectLst/>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n-US" dirty="0">
              <a:solidFill>
                <a:schemeClr val="accent6"/>
              </a:solidFill>
              <a:effectLst/>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en-US" sz="1400" dirty="0">
                <a:solidFill>
                  <a:schemeClr val="accent6"/>
                </a:solidFill>
                <a:effectLst/>
                <a:ea typeface="Times New Roman" panose="02020603050405020304" pitchFamily="18" charset="0"/>
                <a:cs typeface="Times New Roman" panose="02020603050405020304" pitchFamily="18" charset="0"/>
              </a:rPr>
              <a:t>34 CFR 106.45(b)(6)(i); </a:t>
            </a:r>
            <a:r>
              <a:rPr lang="en-US" sz="1400" dirty="0">
                <a:solidFill>
                  <a:schemeClr val="accent6"/>
                </a:solidFill>
                <a:ea typeface="Times New Roman" panose="02020603050405020304" pitchFamily="18" charset="0"/>
                <a:cs typeface="Times New Roman" panose="02020603050405020304" pitchFamily="18" charset="0"/>
              </a:rPr>
              <a:t>p. 1066</a:t>
            </a:r>
          </a:p>
          <a:p>
            <a:pPr marL="0" marR="0" indent="0" algn="just">
              <a:lnSpc>
                <a:spcPct val="107000"/>
              </a:lnSpc>
              <a:spcBef>
                <a:spcPts val="0"/>
              </a:spcBef>
              <a:spcAft>
                <a:spcPts val="800"/>
              </a:spcAft>
              <a:buNone/>
            </a:pPr>
            <a:endParaRPr lang="en-US" dirty="0">
              <a:solidFill>
                <a:schemeClr val="accent6"/>
              </a:solidFill>
              <a:effectLst/>
              <a:latin typeface="+mj-lt"/>
              <a:ea typeface="Calibri" panose="020F0502020204030204" pitchFamily="34" charset="0"/>
              <a:cs typeface="Times New Roman" panose="02020603050405020304" pitchFamily="18" charset="0"/>
            </a:endParaRPr>
          </a:p>
          <a:p>
            <a:endParaRPr lang="en-US" dirty="0">
              <a:solidFill>
                <a:schemeClr val="accent6"/>
              </a:solidFill>
            </a:endParaRPr>
          </a:p>
        </p:txBody>
      </p:sp>
      <p:sp>
        <p:nvSpPr>
          <p:cNvPr id="4" name="Footer Placeholder 3">
            <a:extLst>
              <a:ext uri="{FF2B5EF4-FFF2-40B4-BE49-F238E27FC236}">
                <a16:creationId xmlns:a16="http://schemas.microsoft.com/office/drawing/2014/main" id="{CDCA3D55-6467-43AA-85F6-0447BFEFF73E}"/>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A4DDC4A1-C82D-4DF4-8434-83854C01347D}"/>
              </a:ext>
            </a:extLst>
          </p:cNvPr>
          <p:cNvSpPr>
            <a:spLocks noGrp="1"/>
          </p:cNvSpPr>
          <p:nvPr>
            <p:ph type="sldNum" sz="quarter" idx="12"/>
          </p:nvPr>
        </p:nvSpPr>
        <p:spPr/>
        <p:txBody>
          <a:bodyPr/>
          <a:lstStyle/>
          <a:p>
            <a:fld id="{CB2A5A4C-EB55-4870-972B-8DA361DD722D}" type="slidenum">
              <a:rPr lang="en-US" smtClean="0"/>
              <a:t>50</a:t>
            </a:fld>
            <a:endParaRPr lang="en-US"/>
          </a:p>
        </p:txBody>
      </p:sp>
    </p:spTree>
    <p:extLst>
      <p:ext uri="{BB962C8B-B14F-4D97-AF65-F5344CB8AC3E}">
        <p14:creationId xmlns:p14="http://schemas.microsoft.com/office/powerpoint/2010/main" val="1031693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92BD-A11E-4D16-A97B-86803124C22A}"/>
              </a:ext>
            </a:extLst>
          </p:cNvPr>
          <p:cNvSpPr>
            <a:spLocks noGrp="1"/>
          </p:cNvSpPr>
          <p:nvPr>
            <p:ph type="title"/>
          </p:nvPr>
        </p:nvSpPr>
        <p:spPr>
          <a:xfrm>
            <a:off x="530679" y="2212522"/>
            <a:ext cx="3200400" cy="2286000"/>
          </a:xfrm>
        </p:spPr>
        <p:txBody>
          <a:bodyPr/>
          <a:lstStyle/>
          <a:p>
            <a:r>
              <a:rPr lang="en-US" dirty="0"/>
              <a:t>WHO CAN BE DECISION-MAKER?</a:t>
            </a:r>
            <a:br>
              <a:rPr lang="en-US" dirty="0"/>
            </a:br>
            <a:endParaRPr lang="en-US" dirty="0"/>
          </a:p>
        </p:txBody>
      </p:sp>
      <p:pic>
        <p:nvPicPr>
          <p:cNvPr id="7" name="Picture 6" descr="View Full Siz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58" y="692137"/>
            <a:ext cx="2848049" cy="1602028"/>
          </a:xfrm>
          <a:prstGeom prst="rect">
            <a:avLst/>
          </a:prstGeom>
        </p:spPr>
      </p:pic>
      <p:sp>
        <p:nvSpPr>
          <p:cNvPr id="3" name="Content Placeholder 2">
            <a:extLst>
              <a:ext uri="{FF2B5EF4-FFF2-40B4-BE49-F238E27FC236}">
                <a16:creationId xmlns:a16="http://schemas.microsoft.com/office/drawing/2014/main" id="{310376AA-4D72-4CEF-97B8-FD6C7C510C6D}"/>
              </a:ext>
            </a:extLst>
          </p:cNvPr>
          <p:cNvSpPr>
            <a:spLocks noGrp="1"/>
          </p:cNvSpPr>
          <p:nvPr>
            <p:ph idx="1"/>
          </p:nvPr>
        </p:nvSpPr>
        <p:spPr>
          <a:xfrm>
            <a:off x="4898571" y="731520"/>
            <a:ext cx="6743699" cy="5257800"/>
          </a:xfrm>
        </p:spPr>
        <p:txBody>
          <a:bodyPr/>
          <a:lstStyle/>
          <a:p>
            <a:pPr lvl="1" algn="just">
              <a:lnSpc>
                <a:spcPct val="150000"/>
              </a:lnSpc>
              <a:spcBef>
                <a:spcPts val="0"/>
              </a:spcBef>
              <a:spcAft>
                <a:spcPts val="0"/>
              </a:spcAft>
              <a:buFont typeface="Arial" panose="020B0604020202020204" pitchFamily="34" charset="0"/>
              <a:buChar char="•"/>
            </a:pPr>
            <a:r>
              <a:rPr lang="en-US" sz="2400" dirty="0">
                <a:solidFill>
                  <a:schemeClr val="accent6"/>
                </a:solidFill>
                <a:ea typeface="Times New Roman" panose="02020603050405020304" pitchFamily="18" charset="0"/>
                <a:cs typeface="Times New Roman" panose="02020603050405020304" pitchFamily="18" charset="0"/>
              </a:rPr>
              <a:t>T</a:t>
            </a:r>
            <a:r>
              <a:rPr lang="en-US" sz="2400" dirty="0">
                <a:solidFill>
                  <a:schemeClr val="accent6"/>
                </a:solidFill>
                <a:effectLst/>
                <a:ea typeface="Times New Roman" panose="02020603050405020304" pitchFamily="18" charset="0"/>
                <a:cs typeface="Times New Roman" panose="02020603050405020304" pitchFamily="18" charset="0"/>
              </a:rPr>
              <a:t>rained under the 2020 Title IX regulations</a:t>
            </a:r>
            <a:endParaRPr lang="en-US" sz="2400" dirty="0">
              <a:solidFill>
                <a:schemeClr val="accent6"/>
              </a:solidFill>
              <a:ea typeface="Times New Roman" panose="02020603050405020304" pitchFamily="18" charset="0"/>
              <a:cs typeface="Times New Roman" panose="02020603050405020304" pitchFamily="18" charset="0"/>
            </a:endParaRPr>
          </a:p>
          <a:p>
            <a:pPr lvl="1" algn="just">
              <a:lnSpc>
                <a:spcPct val="150000"/>
              </a:lnSpc>
              <a:spcBef>
                <a:spcPts val="0"/>
              </a:spcBef>
              <a:spcAft>
                <a:spcPts val="0"/>
              </a:spcAft>
              <a:buFont typeface="Arial" panose="020B0604020202020204" pitchFamily="34" charset="0"/>
              <a:buChar char="•"/>
            </a:pPr>
            <a:r>
              <a:rPr lang="en-US" sz="2400" dirty="0">
                <a:solidFill>
                  <a:schemeClr val="accent6"/>
                </a:solidFill>
                <a:effectLst/>
                <a:ea typeface="Times New Roman" panose="02020603050405020304" pitchFamily="18" charset="0"/>
                <a:cs typeface="Times New Roman" panose="02020603050405020304" pitchFamily="18" charset="0"/>
              </a:rPr>
              <a:t>Free from bias and conflict of interest</a:t>
            </a:r>
            <a:endParaRPr lang="en-US" sz="2400" dirty="0">
              <a:solidFill>
                <a:schemeClr val="accent6"/>
              </a:solidFill>
              <a:ea typeface="Times New Roman" panose="02020603050405020304" pitchFamily="18" charset="0"/>
              <a:cs typeface="Times New Roman" panose="02020603050405020304" pitchFamily="18" charset="0"/>
            </a:endParaRPr>
          </a:p>
          <a:p>
            <a:pPr lvl="1" algn="just">
              <a:lnSpc>
                <a:spcPct val="150000"/>
              </a:lnSpc>
              <a:spcBef>
                <a:spcPts val="0"/>
              </a:spcBef>
              <a:spcAft>
                <a:spcPts val="0"/>
              </a:spcAft>
              <a:buFont typeface="Arial" panose="020B0604020202020204" pitchFamily="34" charset="0"/>
              <a:buChar char="•"/>
            </a:pPr>
            <a:r>
              <a:rPr lang="en-US" sz="2400" dirty="0">
                <a:solidFill>
                  <a:schemeClr val="accent6"/>
                </a:solidFill>
                <a:effectLst/>
                <a:ea typeface="Times New Roman" panose="02020603050405020304" pitchFamily="18" charset="0"/>
                <a:cs typeface="Times New Roman" panose="02020603050405020304" pitchFamily="18" charset="0"/>
              </a:rPr>
              <a:t>Cannot be the TIX Coordinator or investigator</a:t>
            </a:r>
            <a:endParaRPr lang="en-US" sz="2400" dirty="0">
              <a:solidFill>
                <a:schemeClr val="accent6"/>
              </a:solidFill>
              <a:ea typeface="Times New Roman" panose="02020603050405020304" pitchFamily="18" charset="0"/>
              <a:cs typeface="Times New Roman" panose="02020603050405020304" pitchFamily="18" charset="0"/>
            </a:endParaRPr>
          </a:p>
          <a:p>
            <a:pPr lvl="1" algn="just">
              <a:lnSpc>
                <a:spcPct val="150000"/>
              </a:lnSpc>
              <a:spcBef>
                <a:spcPts val="0"/>
              </a:spcBef>
              <a:spcAft>
                <a:spcPts val="0"/>
              </a:spcAft>
              <a:buFont typeface="Arial" panose="020B0604020202020204" pitchFamily="34" charset="0"/>
              <a:buChar char="•"/>
            </a:pPr>
            <a:r>
              <a:rPr lang="en-US" sz="2400" dirty="0">
                <a:solidFill>
                  <a:schemeClr val="accent6"/>
                </a:solidFill>
                <a:ea typeface="Times New Roman" panose="02020603050405020304" pitchFamily="18" charset="0"/>
                <a:cs typeface="Times New Roman" panose="02020603050405020304" pitchFamily="18" charset="0"/>
              </a:rPr>
              <a:t>Does not have to be a lawyer or judge</a:t>
            </a:r>
            <a:endParaRPr lang="en-US" sz="2400" dirty="0">
              <a:solidFill>
                <a:schemeClr val="accent6"/>
              </a:solidFill>
              <a:effectLst/>
              <a:ea typeface="Times New Roman" panose="02020603050405020304" pitchFamily="18" charset="0"/>
              <a:cs typeface="Times New Roman" panose="02020603050405020304" pitchFamily="18" charset="0"/>
            </a:endParaRPr>
          </a:p>
          <a:p>
            <a:pPr lvl="1" algn="just">
              <a:lnSpc>
                <a:spcPct val="150000"/>
              </a:lnSpc>
              <a:spcBef>
                <a:spcPts val="0"/>
              </a:spcBef>
              <a:spcAft>
                <a:spcPts val="0"/>
              </a:spcAft>
              <a:buFont typeface="Arial" panose="020B0604020202020204" pitchFamily="34" charset="0"/>
              <a:buChar char="•"/>
            </a:pPr>
            <a:r>
              <a:rPr lang="en-US" sz="2400" dirty="0">
                <a:solidFill>
                  <a:schemeClr val="accent6"/>
                </a:solidFill>
                <a:effectLst/>
                <a:ea typeface="Times New Roman" panose="02020603050405020304" pitchFamily="18" charset="0"/>
                <a:cs typeface="Times New Roman" panose="02020603050405020304" pitchFamily="18" charset="0"/>
              </a:rPr>
              <a:t>May be an external provider</a:t>
            </a:r>
            <a:endParaRPr lang="en-US" sz="2400" dirty="0">
              <a:solidFill>
                <a:schemeClr val="accent6"/>
              </a:solidFill>
              <a:ea typeface="Times New Roman" panose="02020603050405020304" pitchFamily="18" charset="0"/>
              <a:cs typeface="Times New Roman" panose="02020603050405020304" pitchFamily="18" charset="0"/>
            </a:endParaRPr>
          </a:p>
          <a:p>
            <a:pPr lvl="1" algn="just">
              <a:lnSpc>
                <a:spcPct val="150000"/>
              </a:lnSpc>
              <a:spcBef>
                <a:spcPts val="0"/>
              </a:spcBef>
              <a:spcAft>
                <a:spcPts val="0"/>
              </a:spcAft>
              <a:buFont typeface="Arial" panose="020B0604020202020204" pitchFamily="34" charset="0"/>
              <a:buChar char="•"/>
            </a:pPr>
            <a:r>
              <a:rPr lang="en-US" sz="2400" dirty="0">
                <a:solidFill>
                  <a:schemeClr val="accent6"/>
                </a:solidFill>
                <a:effectLst/>
                <a:ea typeface="Times New Roman" panose="02020603050405020304" pitchFamily="18" charset="0"/>
                <a:cs typeface="Times New Roman" panose="02020603050405020304" pitchFamily="18" charset="0"/>
              </a:rPr>
              <a:t>May have both a decision </a:t>
            </a:r>
            <a:r>
              <a:rPr lang="en-US" sz="2400" dirty="0">
                <a:solidFill>
                  <a:schemeClr val="accent6"/>
                </a:solidFill>
                <a:ea typeface="Times New Roman" panose="02020603050405020304" pitchFamily="18" charset="0"/>
                <a:cs typeface="Times New Roman" panose="02020603050405020304" pitchFamily="18" charset="0"/>
              </a:rPr>
              <a:t>maker and a hea</a:t>
            </a:r>
            <a:r>
              <a:rPr lang="en-US" sz="2400" dirty="0">
                <a:solidFill>
                  <a:schemeClr val="accent6"/>
                </a:solidFill>
                <a:effectLst/>
                <a:ea typeface="Times New Roman" panose="02020603050405020304" pitchFamily="18" charset="0"/>
                <a:cs typeface="Times New Roman" panose="02020603050405020304" pitchFamily="18" charset="0"/>
              </a:rPr>
              <a:t>ring administrator in the hearing</a:t>
            </a:r>
          </a:p>
          <a:p>
            <a:pPr lvl="1" algn="just">
              <a:lnSpc>
                <a:spcPct val="150000"/>
              </a:lnSpc>
              <a:spcBef>
                <a:spcPts val="0"/>
              </a:spcBef>
              <a:spcAft>
                <a:spcPts val="0"/>
              </a:spcAft>
              <a:buFont typeface="Arial" panose="020B0604020202020204" pitchFamily="34" charset="0"/>
              <a:buChar char="•"/>
            </a:pPr>
            <a:r>
              <a:rPr lang="en-US" sz="2400" dirty="0">
                <a:solidFill>
                  <a:schemeClr val="accent6"/>
                </a:solidFill>
                <a:ea typeface="Times New Roman" panose="02020603050405020304" pitchFamily="18" charset="0"/>
                <a:cs typeface="Times New Roman" panose="02020603050405020304" pitchFamily="18" charset="0"/>
              </a:rPr>
              <a:t>Must be able to carry out certain responsibilities </a:t>
            </a:r>
            <a:endParaRPr lang="en-US" sz="2400" dirty="0">
              <a:solidFill>
                <a:schemeClr val="accent6"/>
              </a:solidFill>
              <a:effectLst/>
              <a:ea typeface="Times New Roman" panose="02020603050405020304" pitchFamily="18" charset="0"/>
              <a:cs typeface="Times New Roman" panose="02020603050405020304" pitchFamily="18" charset="0"/>
            </a:endParaRPr>
          </a:p>
          <a:p>
            <a:pPr marL="201168" lvl="1" indent="0" algn="just">
              <a:lnSpc>
                <a:spcPct val="150000"/>
              </a:lnSpc>
              <a:spcBef>
                <a:spcPts val="0"/>
              </a:spcBef>
              <a:spcAft>
                <a:spcPts val="0"/>
              </a:spcAft>
              <a:buNone/>
            </a:pPr>
            <a:endParaRPr lang="en-US" sz="2400" dirty="0">
              <a:effectLst/>
              <a:latin typeface="+mj-lt"/>
              <a:ea typeface="Calibri" panose="020F050202020403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EBF510D6-A6DA-4D61-84D0-00A75E51ECAF}"/>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F37F2F90-9BD1-4F67-AEDD-9B9B08B8D48D}"/>
              </a:ext>
            </a:extLst>
          </p:cNvPr>
          <p:cNvSpPr>
            <a:spLocks noGrp="1"/>
          </p:cNvSpPr>
          <p:nvPr>
            <p:ph type="sldNum" sz="quarter" idx="12"/>
          </p:nvPr>
        </p:nvSpPr>
        <p:spPr/>
        <p:txBody>
          <a:bodyPr/>
          <a:lstStyle/>
          <a:p>
            <a:fld id="{CB2A5A4C-EB55-4870-972B-8DA361DD722D}" type="slidenum">
              <a:rPr lang="en-US" smtClean="0"/>
              <a:t>51</a:t>
            </a:fld>
            <a:endParaRPr lang="en-US"/>
          </a:p>
        </p:txBody>
      </p:sp>
    </p:spTree>
    <p:extLst>
      <p:ext uri="{BB962C8B-B14F-4D97-AF65-F5344CB8AC3E}">
        <p14:creationId xmlns:p14="http://schemas.microsoft.com/office/powerpoint/2010/main" val="664428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69BD-2221-4155-8F89-D2E3DD7433B0}"/>
              </a:ext>
            </a:extLst>
          </p:cNvPr>
          <p:cNvSpPr>
            <a:spLocks noGrp="1"/>
          </p:cNvSpPr>
          <p:nvPr>
            <p:ph type="title"/>
          </p:nvPr>
        </p:nvSpPr>
        <p:spPr>
          <a:xfrm>
            <a:off x="280192" y="2917869"/>
            <a:ext cx="3551466" cy="2286000"/>
          </a:xfrm>
        </p:spPr>
        <p:txBody>
          <a:bodyPr>
            <a:normAutofit fontScale="90000"/>
          </a:bodyPr>
          <a:lstStyle/>
          <a:p>
            <a:r>
              <a:rPr lang="en-US" sz="4000" dirty="0"/>
              <a:t>WHAT ARE DECISION-MAKER’S RESPONSIBILITIES?</a:t>
            </a:r>
            <a:br>
              <a:rPr lang="en-US" dirty="0"/>
            </a:br>
            <a:endParaRPr lang="en-US" dirty="0"/>
          </a:p>
        </p:txBody>
      </p:sp>
      <p:pic>
        <p:nvPicPr>
          <p:cNvPr id="7" name="Picture 6" descr="Responsibility. | Flickr - Photo Shar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043" y="671781"/>
            <a:ext cx="2545712" cy="1821775"/>
          </a:xfrm>
          <a:prstGeom prst="rect">
            <a:avLst/>
          </a:prstGeom>
        </p:spPr>
      </p:pic>
      <p:sp>
        <p:nvSpPr>
          <p:cNvPr id="3" name="Content Placeholder 2">
            <a:extLst>
              <a:ext uri="{FF2B5EF4-FFF2-40B4-BE49-F238E27FC236}">
                <a16:creationId xmlns:a16="http://schemas.microsoft.com/office/drawing/2014/main" id="{AB5A3D32-40F2-4D4E-86B9-9226518FBBFB}"/>
              </a:ext>
            </a:extLst>
          </p:cNvPr>
          <p:cNvSpPr>
            <a:spLocks noGrp="1"/>
          </p:cNvSpPr>
          <p:nvPr>
            <p:ph idx="1"/>
          </p:nvPr>
        </p:nvSpPr>
        <p:spPr>
          <a:xfrm>
            <a:off x="4890406" y="1047404"/>
            <a:ext cx="6686551" cy="5257800"/>
          </a:xfrm>
        </p:spPr>
        <p:txBody>
          <a:bodyPr>
            <a:normAutofit/>
          </a:bodyPr>
          <a:lstStyle/>
          <a:p>
            <a:pPr lvl="1" algn="just">
              <a:lnSpc>
                <a:spcPct val="150000"/>
              </a:lnSpc>
              <a:spcBef>
                <a:spcPts val="0"/>
              </a:spcBef>
              <a:spcAft>
                <a:spcPts val="0"/>
              </a:spcAft>
              <a:buFont typeface="Arial" panose="020B0604020202020204" pitchFamily="34" charset="0"/>
              <a:buChar char="•"/>
            </a:pPr>
            <a:r>
              <a:rPr lang="en-US" sz="2400" b="1" dirty="0">
                <a:solidFill>
                  <a:schemeClr val="accent6"/>
                </a:solidFill>
                <a:effectLst/>
                <a:ea typeface="Times New Roman" panose="02020603050405020304" pitchFamily="18" charset="0"/>
                <a:cs typeface="Times New Roman" panose="02020603050405020304" pitchFamily="18" charset="0"/>
              </a:rPr>
              <a:t>Make</a:t>
            </a:r>
            <a:r>
              <a:rPr lang="en-US" sz="2400" dirty="0">
                <a:solidFill>
                  <a:schemeClr val="accent6"/>
                </a:solidFill>
                <a:effectLst/>
                <a:ea typeface="Times New Roman" panose="02020603050405020304" pitchFamily="18" charset="0"/>
                <a:cs typeface="Times New Roman" panose="02020603050405020304" pitchFamily="18" charset="0"/>
              </a:rPr>
              <a:t> rulings on relevancy as questions are </a:t>
            </a:r>
            <a:r>
              <a:rPr lang="en-US" sz="2400" dirty="0">
                <a:solidFill>
                  <a:schemeClr val="accent6"/>
                </a:solidFill>
                <a:ea typeface="Times New Roman" panose="02020603050405020304" pitchFamily="18" charset="0"/>
                <a:cs typeface="Times New Roman" panose="02020603050405020304" pitchFamily="18" charset="0"/>
              </a:rPr>
              <a:t>asked</a:t>
            </a:r>
            <a:endParaRPr lang="en-US" sz="2400" dirty="0">
              <a:solidFill>
                <a:schemeClr val="accent6"/>
              </a:solidFill>
              <a:effectLst/>
              <a:ea typeface="Times New Roman" panose="02020603050405020304" pitchFamily="18" charset="0"/>
              <a:cs typeface="Times New Roman" panose="02020603050405020304" pitchFamily="18" charset="0"/>
            </a:endParaRPr>
          </a:p>
          <a:p>
            <a:pPr lvl="1" algn="just">
              <a:lnSpc>
                <a:spcPct val="150000"/>
              </a:lnSpc>
              <a:spcBef>
                <a:spcPts val="0"/>
              </a:spcBef>
              <a:spcAft>
                <a:spcPts val="0"/>
              </a:spcAft>
              <a:buFont typeface="Arial" panose="020B0604020202020204" pitchFamily="34" charset="0"/>
              <a:buChar char="•"/>
            </a:pPr>
            <a:r>
              <a:rPr lang="en-US" sz="2400" b="1" dirty="0">
                <a:solidFill>
                  <a:schemeClr val="accent6"/>
                </a:solidFill>
                <a:effectLst/>
                <a:ea typeface="Times New Roman" panose="02020603050405020304" pitchFamily="18" charset="0"/>
                <a:cs typeface="Times New Roman" panose="02020603050405020304" pitchFamily="18" charset="0"/>
              </a:rPr>
              <a:t>Understand</a:t>
            </a:r>
            <a:r>
              <a:rPr lang="en-US" sz="2400" dirty="0">
                <a:solidFill>
                  <a:schemeClr val="accent6"/>
                </a:solidFill>
                <a:effectLst/>
                <a:ea typeface="Times New Roman" panose="02020603050405020304" pitchFamily="18" charset="0"/>
                <a:cs typeface="Times New Roman" panose="02020603050405020304" pitchFamily="18" charset="0"/>
              </a:rPr>
              <a:t> what evidence must be excluded </a:t>
            </a:r>
          </a:p>
          <a:p>
            <a:pPr lvl="1" algn="just">
              <a:lnSpc>
                <a:spcPct val="150000"/>
              </a:lnSpc>
              <a:spcBef>
                <a:spcPts val="0"/>
              </a:spcBef>
              <a:spcAft>
                <a:spcPts val="0"/>
              </a:spcAft>
              <a:buFont typeface="Arial" panose="020B0604020202020204" pitchFamily="34" charset="0"/>
              <a:buChar char="•"/>
            </a:pPr>
            <a:r>
              <a:rPr lang="en-US" sz="2400" b="1" dirty="0">
                <a:solidFill>
                  <a:schemeClr val="accent6"/>
                </a:solidFill>
                <a:effectLst/>
                <a:ea typeface="Times New Roman" panose="02020603050405020304" pitchFamily="18" charset="0"/>
                <a:cs typeface="Times New Roman" panose="02020603050405020304" pitchFamily="18" charset="0"/>
              </a:rPr>
              <a:t>Ask </a:t>
            </a:r>
            <a:r>
              <a:rPr lang="en-US" sz="2400" dirty="0">
                <a:solidFill>
                  <a:schemeClr val="accent6"/>
                </a:solidFill>
                <a:effectLst/>
                <a:ea typeface="Times New Roman" panose="02020603050405020304" pitchFamily="18" charset="0"/>
                <a:cs typeface="Times New Roman" panose="02020603050405020304" pitchFamily="18" charset="0"/>
              </a:rPr>
              <a:t>questions</a:t>
            </a:r>
            <a:r>
              <a:rPr lang="en-US" sz="2400" b="1" dirty="0">
                <a:solidFill>
                  <a:schemeClr val="accent6"/>
                </a:solidFill>
                <a:effectLst/>
                <a:ea typeface="Times New Roman" panose="02020603050405020304" pitchFamily="18" charset="0"/>
                <a:cs typeface="Times New Roman" panose="02020603050405020304" pitchFamily="18" charset="0"/>
              </a:rPr>
              <a:t> </a:t>
            </a:r>
            <a:r>
              <a:rPr lang="en-US" sz="2400" dirty="0">
                <a:solidFill>
                  <a:schemeClr val="accent6"/>
                </a:solidFill>
                <a:effectLst/>
                <a:ea typeface="Times New Roman" panose="02020603050405020304" pitchFamily="18" charset="0"/>
                <a:cs typeface="Times New Roman" panose="02020603050405020304" pitchFamily="18" charset="0"/>
              </a:rPr>
              <a:t>of parties and witnesses</a:t>
            </a:r>
            <a:endParaRPr lang="en-US" sz="2400" dirty="0">
              <a:solidFill>
                <a:schemeClr val="accent6"/>
              </a:solidFill>
              <a:ea typeface="Times New Roman" panose="02020603050405020304" pitchFamily="18" charset="0"/>
              <a:cs typeface="Times New Roman" panose="02020603050405020304" pitchFamily="18" charset="0"/>
            </a:endParaRPr>
          </a:p>
          <a:p>
            <a:pPr lvl="1" algn="just">
              <a:lnSpc>
                <a:spcPct val="150000"/>
              </a:lnSpc>
              <a:spcBef>
                <a:spcPts val="0"/>
              </a:spcBef>
              <a:spcAft>
                <a:spcPts val="0"/>
              </a:spcAft>
              <a:buFont typeface="Arial" panose="020B0604020202020204" pitchFamily="34" charset="0"/>
              <a:buChar char="•"/>
            </a:pPr>
            <a:r>
              <a:rPr lang="en-US" sz="2400" b="1" dirty="0">
                <a:solidFill>
                  <a:schemeClr val="accent6"/>
                </a:solidFill>
                <a:effectLst/>
                <a:ea typeface="Times New Roman" panose="02020603050405020304" pitchFamily="18" charset="0"/>
                <a:cs typeface="Times New Roman" panose="02020603050405020304" pitchFamily="18" charset="0"/>
              </a:rPr>
              <a:t>Track </a:t>
            </a:r>
            <a:r>
              <a:rPr lang="en-US" sz="2400" dirty="0">
                <a:solidFill>
                  <a:schemeClr val="accent6"/>
                </a:solidFill>
                <a:effectLst/>
                <a:ea typeface="Times New Roman" panose="02020603050405020304" pitchFamily="18" charset="0"/>
                <a:cs typeface="Times New Roman" panose="02020603050405020304" pitchFamily="18" charset="0"/>
              </a:rPr>
              <a:t>a party’s refusal to answer on cross-exam</a:t>
            </a:r>
            <a:endParaRPr lang="en-US" sz="2400" dirty="0">
              <a:solidFill>
                <a:schemeClr val="accent6"/>
              </a:solidFill>
              <a:ea typeface="Times New Roman" panose="02020603050405020304" pitchFamily="18" charset="0"/>
              <a:cs typeface="Times New Roman" panose="02020603050405020304" pitchFamily="18" charset="0"/>
            </a:endParaRPr>
          </a:p>
          <a:p>
            <a:pPr lvl="1" algn="just">
              <a:lnSpc>
                <a:spcPct val="150000"/>
              </a:lnSpc>
              <a:spcBef>
                <a:spcPts val="0"/>
              </a:spcBef>
              <a:spcAft>
                <a:spcPts val="0"/>
              </a:spcAft>
              <a:buFont typeface="Arial" panose="020B0604020202020204" pitchFamily="34" charset="0"/>
              <a:buChar char="•"/>
            </a:pPr>
            <a:r>
              <a:rPr lang="en-US" sz="2400" b="1" dirty="0">
                <a:solidFill>
                  <a:schemeClr val="accent6"/>
                </a:solidFill>
                <a:effectLst/>
                <a:ea typeface="Times New Roman" panose="02020603050405020304" pitchFamily="18" charset="0"/>
                <a:cs typeface="Times New Roman" panose="02020603050405020304" pitchFamily="18" charset="0"/>
              </a:rPr>
              <a:t>Understand</a:t>
            </a:r>
            <a:r>
              <a:rPr lang="en-US" sz="2400" dirty="0">
                <a:solidFill>
                  <a:schemeClr val="accent6"/>
                </a:solidFill>
                <a:effectLst/>
                <a:ea typeface="Times New Roman" panose="02020603050405020304" pitchFamily="18" charset="0"/>
                <a:cs typeface="Times New Roman" panose="02020603050405020304" pitchFamily="18" charset="0"/>
              </a:rPr>
              <a:t> impact of party’s refusal to answer</a:t>
            </a:r>
          </a:p>
          <a:p>
            <a:pPr lvl="1" algn="just">
              <a:lnSpc>
                <a:spcPct val="150000"/>
              </a:lnSpc>
              <a:spcBef>
                <a:spcPts val="0"/>
              </a:spcBef>
              <a:spcAft>
                <a:spcPts val="0"/>
              </a:spcAft>
              <a:buFont typeface="Arial" panose="020B0604020202020204" pitchFamily="34" charset="0"/>
              <a:buChar char="•"/>
            </a:pPr>
            <a:r>
              <a:rPr lang="en-US" sz="2400" b="1" dirty="0">
                <a:solidFill>
                  <a:schemeClr val="accent6"/>
                </a:solidFill>
                <a:effectLst/>
                <a:ea typeface="Times New Roman" panose="02020603050405020304" pitchFamily="18" charset="0"/>
                <a:cs typeface="Times New Roman" panose="02020603050405020304" pitchFamily="18" charset="0"/>
              </a:rPr>
              <a:t>Draft </a:t>
            </a:r>
            <a:r>
              <a:rPr lang="en-US" sz="2400" dirty="0">
                <a:solidFill>
                  <a:schemeClr val="accent6"/>
                </a:solidFill>
                <a:effectLst/>
                <a:ea typeface="Times New Roman" panose="02020603050405020304" pitchFamily="18" charset="0"/>
                <a:cs typeface="Times New Roman" panose="02020603050405020304" pitchFamily="18" charset="0"/>
              </a:rPr>
              <a:t>notice of determination </a:t>
            </a:r>
          </a:p>
          <a:p>
            <a:pPr lvl="1" algn="just">
              <a:lnSpc>
                <a:spcPct val="150000"/>
              </a:lnSpc>
              <a:spcBef>
                <a:spcPts val="0"/>
              </a:spcBef>
              <a:spcAft>
                <a:spcPts val="0"/>
              </a:spcAft>
              <a:buFont typeface="Arial" panose="020B0604020202020204" pitchFamily="34" charset="0"/>
              <a:buChar char="•"/>
            </a:pPr>
            <a:r>
              <a:rPr lang="en-US" sz="2400" b="1" dirty="0">
                <a:solidFill>
                  <a:schemeClr val="accent6"/>
                </a:solidFill>
                <a:ea typeface="Calibri" panose="020F0502020204030204" pitchFamily="34" charset="0"/>
                <a:cs typeface="Times New Roman" panose="02020603050405020304" pitchFamily="18" charset="0"/>
              </a:rPr>
              <a:t>Enforce </a:t>
            </a:r>
            <a:r>
              <a:rPr lang="en-US" sz="2400" dirty="0">
                <a:solidFill>
                  <a:schemeClr val="accent6"/>
                </a:solidFill>
                <a:ea typeface="Calibri" panose="020F0502020204030204" pitchFamily="34" charset="0"/>
                <a:cs typeface="Times New Roman" panose="02020603050405020304" pitchFamily="18" charset="0"/>
              </a:rPr>
              <a:t>rules of decorum (or HA)</a:t>
            </a:r>
          </a:p>
          <a:p>
            <a:pPr lvl="1" algn="just">
              <a:lnSpc>
                <a:spcPct val="150000"/>
              </a:lnSpc>
              <a:spcBef>
                <a:spcPts val="0"/>
              </a:spcBef>
              <a:spcAft>
                <a:spcPts val="0"/>
              </a:spcAft>
              <a:buFont typeface="Arial" panose="020B0604020202020204" pitchFamily="34" charset="0"/>
              <a:buChar char="•"/>
            </a:pPr>
            <a:r>
              <a:rPr lang="en-US" sz="2400" b="1" dirty="0">
                <a:solidFill>
                  <a:schemeClr val="accent6"/>
                </a:solidFill>
                <a:ea typeface="Calibri" panose="020F0502020204030204" pitchFamily="34" charset="0"/>
                <a:cs typeface="Times New Roman" panose="02020603050405020304" pitchFamily="18" charset="0"/>
              </a:rPr>
              <a:t>Facilitate </a:t>
            </a:r>
            <a:r>
              <a:rPr lang="en-US" sz="2400" dirty="0">
                <a:solidFill>
                  <a:schemeClr val="accent6"/>
                </a:solidFill>
                <a:ea typeface="Calibri" panose="020F0502020204030204" pitchFamily="34" charset="0"/>
                <a:cs typeface="Times New Roman" panose="02020603050405020304" pitchFamily="18" charset="0"/>
              </a:rPr>
              <a:t>openings, evidence and closings (or HA)</a:t>
            </a:r>
          </a:p>
          <a:p>
            <a:pPr lvl="1" algn="just">
              <a:lnSpc>
                <a:spcPct val="150000"/>
              </a:lnSpc>
              <a:spcBef>
                <a:spcPts val="0"/>
              </a:spcBef>
              <a:spcAft>
                <a:spcPts val="0"/>
              </a:spcAft>
              <a:buFont typeface="Arial" panose="020B0604020202020204" pitchFamily="34" charset="0"/>
              <a:buChar char="•"/>
            </a:pPr>
            <a:endParaRPr lang="en-US" sz="2400" dirty="0">
              <a:solidFill>
                <a:schemeClr val="accent6"/>
              </a:solidFill>
              <a:effectLst/>
              <a:ea typeface="Calibri" panose="020F0502020204030204" pitchFamily="34" charset="0"/>
              <a:cs typeface="Times New Roman" panose="02020603050405020304" pitchFamily="18" charset="0"/>
            </a:endParaRPr>
          </a:p>
          <a:p>
            <a:endParaRPr lang="en-US" dirty="0">
              <a:solidFill>
                <a:schemeClr val="accent6"/>
              </a:solidFill>
            </a:endParaRPr>
          </a:p>
        </p:txBody>
      </p:sp>
      <p:sp>
        <p:nvSpPr>
          <p:cNvPr id="4" name="Footer Placeholder 3">
            <a:extLst>
              <a:ext uri="{FF2B5EF4-FFF2-40B4-BE49-F238E27FC236}">
                <a16:creationId xmlns:a16="http://schemas.microsoft.com/office/drawing/2014/main" id="{26AFD197-86D5-47D8-87EF-3B6C21DC2FB0}"/>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818B586B-885F-472F-9C27-C758F7F92968}"/>
              </a:ext>
            </a:extLst>
          </p:cNvPr>
          <p:cNvSpPr>
            <a:spLocks noGrp="1"/>
          </p:cNvSpPr>
          <p:nvPr>
            <p:ph type="sldNum" sz="quarter" idx="12"/>
          </p:nvPr>
        </p:nvSpPr>
        <p:spPr/>
        <p:txBody>
          <a:bodyPr/>
          <a:lstStyle/>
          <a:p>
            <a:fld id="{CB2A5A4C-EB55-4870-972B-8DA361DD722D}" type="slidenum">
              <a:rPr lang="en-US" smtClean="0"/>
              <a:t>52</a:t>
            </a:fld>
            <a:endParaRPr lang="en-US"/>
          </a:p>
        </p:txBody>
      </p:sp>
    </p:spTree>
    <p:extLst>
      <p:ext uri="{BB962C8B-B14F-4D97-AF65-F5344CB8AC3E}">
        <p14:creationId xmlns:p14="http://schemas.microsoft.com/office/powerpoint/2010/main" val="25857217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5858-FD79-4408-A345-49F357DAD26D}"/>
              </a:ext>
            </a:extLst>
          </p:cNvPr>
          <p:cNvSpPr>
            <a:spLocks noGrp="1"/>
          </p:cNvSpPr>
          <p:nvPr>
            <p:ph type="title"/>
          </p:nvPr>
        </p:nvSpPr>
        <p:spPr>
          <a:xfrm>
            <a:off x="320241" y="3429000"/>
            <a:ext cx="3200400" cy="2286000"/>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4000" dirty="0"/>
              <a:t>RULINGS ON RELEVANCY</a:t>
            </a:r>
            <a:br>
              <a:rPr lang="en-US" sz="4000" dirty="0"/>
            </a:br>
            <a:br>
              <a:rPr lang="en-US" dirty="0"/>
            </a:br>
            <a:r>
              <a:rPr lang="en-US" sz="1700" dirty="0"/>
              <a:t>And what’s up with the kitten?</a:t>
            </a:r>
            <a:br>
              <a:rPr lang="en-US" sz="1700" dirty="0"/>
            </a:br>
            <a:br>
              <a:rPr lang="en-US" sz="1700" dirty="0"/>
            </a:br>
            <a:endParaRPr lang="en-US" sz="1700" dirty="0"/>
          </a:p>
        </p:txBody>
      </p:sp>
      <p:pic>
        <p:nvPicPr>
          <p:cNvPr id="8" name="Picture 7" descr="kitt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082" y="544166"/>
            <a:ext cx="3179095" cy="2654780"/>
          </a:xfrm>
          <a:prstGeom prst="rect">
            <a:avLst/>
          </a:prstGeom>
        </p:spPr>
      </p:pic>
      <p:sp>
        <p:nvSpPr>
          <p:cNvPr id="3" name="Content Placeholder 2">
            <a:extLst>
              <a:ext uri="{FF2B5EF4-FFF2-40B4-BE49-F238E27FC236}">
                <a16:creationId xmlns:a16="http://schemas.microsoft.com/office/drawing/2014/main" id="{AF92D9B7-02A4-4E7B-B862-650BBFDC7139}"/>
              </a:ext>
            </a:extLst>
          </p:cNvPr>
          <p:cNvSpPr>
            <a:spLocks noGrp="1"/>
          </p:cNvSpPr>
          <p:nvPr>
            <p:ph idx="1"/>
          </p:nvPr>
        </p:nvSpPr>
        <p:spPr>
          <a:xfrm>
            <a:off x="4327302" y="33090"/>
            <a:ext cx="7686646" cy="6426695"/>
          </a:xfrm>
        </p:spPr>
        <p:txBody>
          <a:bodyPr>
            <a:noAutofit/>
          </a:bodyPr>
          <a:lstStyle/>
          <a:p>
            <a:pPr lvl="1" algn="just">
              <a:lnSpc>
                <a:spcPct val="107000"/>
              </a:lnSpc>
              <a:spcBef>
                <a:spcPts val="0"/>
              </a:spcBef>
              <a:spcAft>
                <a:spcPts val="0"/>
              </a:spcAft>
              <a:buFont typeface="Arial" panose="020B0604020202020204" pitchFamily="34" charset="0"/>
              <a:buChar char="•"/>
            </a:pPr>
            <a:r>
              <a:rPr lang="en-US" sz="1600" dirty="0">
                <a:solidFill>
                  <a:schemeClr val="accent6"/>
                </a:solidFill>
                <a:effectLst/>
                <a:ea typeface="Times New Roman" panose="02020603050405020304" pitchFamily="18" charset="0"/>
                <a:cs typeface="Times New Roman" panose="02020603050405020304" pitchFamily="18" charset="0"/>
              </a:rPr>
              <a:t>Determine relevance </a:t>
            </a:r>
            <a:r>
              <a:rPr lang="en-US" sz="1600" b="1" dirty="0">
                <a:solidFill>
                  <a:schemeClr val="accent6"/>
                </a:solidFill>
                <a:effectLst/>
                <a:ea typeface="Times New Roman" panose="02020603050405020304" pitchFamily="18" charset="0"/>
                <a:cs typeface="Times New Roman" panose="02020603050405020304" pitchFamily="18" charset="0"/>
              </a:rPr>
              <a:t>prior to </a:t>
            </a:r>
            <a:r>
              <a:rPr lang="en-US" sz="1600" dirty="0">
                <a:solidFill>
                  <a:schemeClr val="accent6"/>
                </a:solidFill>
                <a:effectLst/>
                <a:ea typeface="Times New Roman" panose="02020603050405020304" pitchFamily="18" charset="0"/>
                <a:cs typeface="Times New Roman" panose="02020603050405020304" pitchFamily="18" charset="0"/>
              </a:rPr>
              <a:t>party/witness answer.</a:t>
            </a:r>
          </a:p>
          <a:p>
            <a:pPr marL="201168" lvl="1" indent="0" algn="just">
              <a:lnSpc>
                <a:spcPct val="107000"/>
              </a:lnSpc>
              <a:spcBef>
                <a:spcPts val="0"/>
              </a:spcBef>
              <a:spcAft>
                <a:spcPts val="0"/>
              </a:spcAft>
              <a:buNone/>
            </a:pPr>
            <a:endParaRPr lang="en-US" sz="1600" dirty="0">
              <a:solidFill>
                <a:schemeClr val="accent6"/>
              </a:solidFill>
              <a:ea typeface="Times New Roman" panose="02020603050405020304" pitchFamily="18"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sz="1600" dirty="0">
                <a:solidFill>
                  <a:schemeClr val="accent6"/>
                </a:solidFill>
                <a:effectLst/>
                <a:ea typeface="Times New Roman" panose="02020603050405020304" pitchFamily="18" charset="0"/>
                <a:cs typeface="Times New Roman" panose="02020603050405020304" pitchFamily="18" charset="0"/>
              </a:rPr>
              <a:t>Explain basis for decision to exclude a question as not relevant.</a:t>
            </a:r>
            <a:endParaRPr lang="en-US" sz="1600" dirty="0">
              <a:solidFill>
                <a:schemeClr val="accent6"/>
              </a:solidFill>
              <a:ea typeface="Times New Roman" panose="02020603050405020304" pitchFamily="18" charset="0"/>
              <a:cs typeface="Times New Roman" panose="02020603050405020304" pitchFamily="18" charset="0"/>
            </a:endParaRPr>
          </a:p>
          <a:p>
            <a:pPr lvl="5" algn="just">
              <a:lnSpc>
                <a:spcPct val="107000"/>
              </a:lnSpc>
              <a:spcBef>
                <a:spcPts val="0"/>
              </a:spcBef>
              <a:spcAft>
                <a:spcPts val="0"/>
              </a:spcAft>
              <a:buFont typeface="Arial" panose="020B0604020202020204" pitchFamily="34" charset="0"/>
              <a:buChar char="•"/>
            </a:pPr>
            <a:r>
              <a:rPr lang="en-US" sz="1600" dirty="0">
                <a:solidFill>
                  <a:schemeClr val="accent6"/>
                </a:solidFill>
                <a:effectLst/>
                <a:ea typeface="Times New Roman" panose="02020603050405020304" pitchFamily="18" charset="0"/>
                <a:cs typeface="Times New Roman" panose="02020603050405020304" pitchFamily="18" charset="0"/>
              </a:rPr>
              <a:t>“The question calls for prior sexual behavior information without meeting one of the two exceptions.”</a:t>
            </a:r>
          </a:p>
          <a:p>
            <a:pPr lvl="5" algn="just">
              <a:lnSpc>
                <a:spcPct val="107000"/>
              </a:lnSpc>
              <a:spcBef>
                <a:spcPts val="0"/>
              </a:spcBef>
              <a:spcAft>
                <a:spcPts val="0"/>
              </a:spcAft>
              <a:buFont typeface="Arial" panose="020B0604020202020204" pitchFamily="34" charset="0"/>
              <a:buChar char="•"/>
            </a:pPr>
            <a:r>
              <a:rPr lang="en-US" sz="1600" dirty="0">
                <a:solidFill>
                  <a:schemeClr val="accent6"/>
                </a:solidFill>
                <a:ea typeface="Times New Roman" panose="02020603050405020304" pitchFamily="18" charset="0"/>
                <a:cs typeface="Times New Roman" panose="02020603050405020304" pitchFamily="18" charset="0"/>
              </a:rPr>
              <a:t>The question calls for medical information for which there is no written consent.</a:t>
            </a:r>
          </a:p>
          <a:p>
            <a:pPr lvl="5" algn="just">
              <a:lnSpc>
                <a:spcPct val="107000"/>
              </a:lnSpc>
              <a:spcBef>
                <a:spcPts val="0"/>
              </a:spcBef>
              <a:spcAft>
                <a:spcPts val="0"/>
              </a:spcAft>
              <a:buFont typeface="Arial" panose="020B0604020202020204" pitchFamily="34" charset="0"/>
              <a:buChar char="•"/>
            </a:pPr>
            <a:r>
              <a:rPr lang="en-US" sz="1600" dirty="0">
                <a:solidFill>
                  <a:schemeClr val="accent6"/>
                </a:solidFill>
                <a:effectLst/>
                <a:ea typeface="Times New Roman" panose="02020603050405020304" pitchFamily="18" charset="0"/>
                <a:cs typeface="Times New Roman" panose="02020603050405020304" pitchFamily="18" charset="0"/>
              </a:rPr>
              <a:t>“The question asks for detail/information that is not probative of any material fact concerning the allegations.” </a:t>
            </a:r>
          </a:p>
          <a:p>
            <a:pPr marL="871400" lvl="5" indent="0" algn="just">
              <a:lnSpc>
                <a:spcPct val="107000"/>
              </a:lnSpc>
              <a:spcBef>
                <a:spcPts val="0"/>
              </a:spcBef>
              <a:spcAft>
                <a:spcPts val="0"/>
              </a:spcAft>
              <a:buNone/>
            </a:pPr>
            <a:endParaRPr lang="en-US" sz="1600" dirty="0">
              <a:solidFill>
                <a:schemeClr val="accent6"/>
              </a:solidFill>
              <a:ea typeface="Times New Roman" panose="02020603050405020304" pitchFamily="18"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sz="1600" dirty="0">
                <a:solidFill>
                  <a:schemeClr val="accent6"/>
                </a:solidFill>
                <a:effectLst/>
                <a:ea typeface="Times New Roman" panose="02020603050405020304" pitchFamily="18" charset="0"/>
                <a:cs typeface="Times New Roman" panose="02020603050405020304" pitchFamily="18" charset="0"/>
              </a:rPr>
              <a:t>No questions of sexual history or predisposition unless:</a:t>
            </a:r>
            <a:endParaRPr lang="en-US" sz="1600" dirty="0">
              <a:solidFill>
                <a:schemeClr val="accent6"/>
              </a:solidFill>
              <a:ea typeface="Times New Roman" panose="02020603050405020304" pitchFamily="18" charset="0"/>
              <a:cs typeface="Times New Roman" panose="02020603050405020304" pitchFamily="18" charset="0"/>
            </a:endParaRPr>
          </a:p>
          <a:p>
            <a:pPr lvl="5" algn="just">
              <a:lnSpc>
                <a:spcPct val="107000"/>
              </a:lnSpc>
              <a:spcBef>
                <a:spcPts val="0"/>
              </a:spcBef>
              <a:spcAft>
                <a:spcPts val="0"/>
              </a:spcAft>
              <a:buFont typeface="Arial" panose="020B0604020202020204" pitchFamily="34" charset="0"/>
              <a:buChar char="•"/>
            </a:pPr>
            <a:r>
              <a:rPr lang="en-US" sz="1600" dirty="0">
                <a:solidFill>
                  <a:schemeClr val="accent6"/>
                </a:solidFill>
                <a:ea typeface="Calibri" panose="020F0502020204030204" pitchFamily="34" charset="0"/>
                <a:cs typeface="Times New Roman" panose="02020603050405020304" pitchFamily="18" charset="0"/>
              </a:rPr>
              <a:t>relevant to </a:t>
            </a:r>
            <a:r>
              <a:rPr lang="en-US" sz="1600" dirty="0">
                <a:solidFill>
                  <a:schemeClr val="accent6"/>
                </a:solidFill>
                <a:effectLst/>
                <a:ea typeface="Calibri" panose="020F0502020204030204" pitchFamily="34" charset="0"/>
                <a:cs typeface="Times New Roman" panose="02020603050405020304" pitchFamily="18" charset="0"/>
              </a:rPr>
              <a:t>someone other than the respondent committed the sexual harassment, or </a:t>
            </a:r>
          </a:p>
          <a:p>
            <a:pPr lvl="5" algn="just">
              <a:lnSpc>
                <a:spcPct val="107000"/>
              </a:lnSpc>
              <a:spcBef>
                <a:spcPts val="0"/>
              </a:spcBef>
              <a:spcAft>
                <a:spcPts val="0"/>
              </a:spcAft>
              <a:buFont typeface="Arial" panose="020B0604020202020204" pitchFamily="34" charset="0"/>
              <a:buChar char="•"/>
            </a:pPr>
            <a:r>
              <a:rPr lang="en-US" sz="1600" dirty="0">
                <a:solidFill>
                  <a:schemeClr val="accent6"/>
                </a:solidFill>
                <a:effectLst/>
                <a:ea typeface="Calibri" panose="020F0502020204030204" pitchFamily="34" charset="0"/>
                <a:cs typeface="Times New Roman" panose="02020603050405020304" pitchFamily="18" charset="0"/>
              </a:rPr>
              <a:t>if the questions and evidence concern specific incidents of the complainant's prior sexual behavior with the respondent and are offered to prove consent.</a:t>
            </a:r>
            <a:endParaRPr lang="en-US" sz="1600" u="sng" dirty="0">
              <a:solidFill>
                <a:schemeClr val="accent6"/>
              </a:solidFill>
              <a:effectLst/>
              <a:ea typeface="Calibri" panose="020F0502020204030204" pitchFamily="34" charset="0"/>
              <a:cs typeface="Times New Roman" panose="02020603050405020304" pitchFamily="18" charset="0"/>
            </a:endParaRPr>
          </a:p>
          <a:p>
            <a:pPr marL="871400" lvl="5" indent="0" algn="just">
              <a:lnSpc>
                <a:spcPct val="107000"/>
              </a:lnSpc>
              <a:spcBef>
                <a:spcPts val="0"/>
              </a:spcBef>
              <a:spcAft>
                <a:spcPts val="0"/>
              </a:spcAft>
              <a:buNone/>
            </a:pPr>
            <a:endParaRPr lang="en-US" sz="1600" u="sng" dirty="0">
              <a:solidFill>
                <a:schemeClr val="accent6"/>
              </a:solidFill>
              <a:ea typeface="Calibri" panose="020F0502020204030204" pitchFamily="34"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sz="1600" dirty="0">
                <a:solidFill>
                  <a:schemeClr val="accent6"/>
                </a:solidFill>
                <a:effectLst/>
                <a:ea typeface="Calibri" panose="020F0502020204030204" pitchFamily="34" charset="0"/>
                <a:cs typeface="TimesNewRomanPSMT"/>
              </a:rPr>
              <a:t>No questions about medical information unless there is written consent.</a:t>
            </a:r>
          </a:p>
          <a:p>
            <a:pPr lvl="5" algn="just">
              <a:lnSpc>
                <a:spcPct val="107000"/>
              </a:lnSpc>
              <a:spcBef>
                <a:spcPts val="0"/>
              </a:spcBef>
              <a:spcAft>
                <a:spcPts val="0"/>
              </a:spcAft>
              <a:buFont typeface="Arial" panose="020B0604020202020204" pitchFamily="34" charset="0"/>
              <a:buChar char="•"/>
            </a:pPr>
            <a:r>
              <a:rPr lang="en-US" sz="1600" dirty="0">
                <a:solidFill>
                  <a:schemeClr val="accent6"/>
                </a:solidFill>
                <a:effectLst/>
                <a:ea typeface="Calibri" panose="020F0502020204030204" pitchFamily="34" charset="0"/>
                <a:cs typeface="TimesNewRomanPSMT"/>
              </a:rPr>
              <a:t>“The final regulations revise §106.45(b)(5) to ensure that recipients </a:t>
            </a:r>
            <a:r>
              <a:rPr lang="en-US" sz="1600" b="1" dirty="0">
                <a:solidFill>
                  <a:schemeClr val="accent6"/>
                </a:solidFill>
                <a:effectLst/>
                <a:ea typeface="Calibri" panose="020F0502020204030204" pitchFamily="34" charset="0"/>
                <a:cs typeface="TimesNewRomanPSMT"/>
              </a:rPr>
              <a:t>do not access or use </a:t>
            </a:r>
            <a:r>
              <a:rPr lang="en-US" sz="1600" dirty="0">
                <a:solidFill>
                  <a:schemeClr val="accent6"/>
                </a:solidFill>
                <a:effectLst/>
                <a:ea typeface="Calibri" panose="020F0502020204030204" pitchFamily="34" charset="0"/>
                <a:cs typeface="TimesNewRomanPSMT"/>
              </a:rPr>
              <a:t>any party’s treatment records without obtaining the party’s written consent, thus limiting the type of sensitive, private information that becomes part of a §106.45 grievance process without a party’s consent.”</a:t>
            </a:r>
          </a:p>
          <a:p>
            <a:pPr marL="871400" lvl="5" indent="0" algn="just">
              <a:lnSpc>
                <a:spcPct val="107000"/>
              </a:lnSpc>
              <a:spcBef>
                <a:spcPts val="0"/>
              </a:spcBef>
              <a:spcAft>
                <a:spcPts val="0"/>
              </a:spcAft>
              <a:buNone/>
            </a:pPr>
            <a:endParaRPr lang="en-US" sz="1600" dirty="0">
              <a:solidFill>
                <a:schemeClr val="accent6"/>
              </a:solidFill>
              <a:effectLst/>
              <a:ea typeface="Calibri" panose="020F0502020204030204" pitchFamily="34" charset="0"/>
              <a:cs typeface="TimesNewRomanPSMT"/>
            </a:endParaRPr>
          </a:p>
          <a:p>
            <a:pPr lvl="1" algn="just">
              <a:lnSpc>
                <a:spcPct val="107000"/>
              </a:lnSpc>
              <a:spcBef>
                <a:spcPts val="0"/>
              </a:spcBef>
              <a:spcAft>
                <a:spcPts val="0"/>
              </a:spcAft>
              <a:buFont typeface="Arial" panose="020B0604020202020204" pitchFamily="34" charset="0"/>
              <a:buChar char="•"/>
            </a:pPr>
            <a:r>
              <a:rPr lang="en-US" sz="1600" dirty="0">
                <a:solidFill>
                  <a:schemeClr val="accent6"/>
                </a:solidFill>
                <a:ea typeface="Calibri" panose="020F0502020204030204" pitchFamily="34" charset="0"/>
                <a:cs typeface="TimesNewRomanPSMT"/>
              </a:rPr>
              <a:t>What about new information? </a:t>
            </a:r>
          </a:p>
          <a:p>
            <a:pPr marL="201168" lvl="1" indent="0" algn="just">
              <a:lnSpc>
                <a:spcPct val="107000"/>
              </a:lnSpc>
              <a:spcBef>
                <a:spcPts val="0"/>
              </a:spcBef>
              <a:spcAft>
                <a:spcPts val="0"/>
              </a:spcAft>
              <a:buNone/>
            </a:pPr>
            <a:r>
              <a:rPr lang="en-US" sz="1600" dirty="0">
                <a:solidFill>
                  <a:schemeClr val="accent6"/>
                </a:solidFill>
                <a:effectLst/>
                <a:ea typeface="Calibri" panose="020F0502020204030204" pitchFamily="34" charset="0"/>
                <a:cs typeface="TimesNewRomanPSMT"/>
              </a:rPr>
              <a:t>34 CFR 106.45(b)(6)(</a:t>
            </a:r>
            <a:r>
              <a:rPr lang="en-US" sz="1600" dirty="0" err="1">
                <a:solidFill>
                  <a:schemeClr val="accent6"/>
                </a:solidFill>
                <a:effectLst/>
                <a:ea typeface="Calibri" panose="020F0502020204030204" pitchFamily="34" charset="0"/>
                <a:cs typeface="TimesNewRomanPSMT"/>
              </a:rPr>
              <a:t>i</a:t>
            </a:r>
            <a:r>
              <a:rPr lang="en-US" sz="1600" dirty="0">
                <a:solidFill>
                  <a:schemeClr val="accent6"/>
                </a:solidFill>
                <a:effectLst/>
                <a:ea typeface="Calibri" panose="020F0502020204030204" pitchFamily="34" charset="0"/>
                <a:cs typeface="TimesNewRomanPSMT"/>
              </a:rPr>
              <a:t>)-(ii); p. 1161; p. 1053; p. 1065</a:t>
            </a:r>
            <a:endParaRPr lang="en-US" sz="1600" dirty="0">
              <a:solidFill>
                <a:schemeClr val="accent6"/>
              </a:solidFill>
              <a:effectLst/>
              <a:ea typeface="Calibri" panose="020F0502020204030204" pitchFamily="34"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endParaRPr lang="en-US" sz="1600" dirty="0">
              <a:solidFill>
                <a:schemeClr val="accent6"/>
              </a:solidFill>
              <a:ea typeface="Calibri" panose="020F0502020204030204" pitchFamily="34" charset="0"/>
              <a:cs typeface="TimesNewRomanPSMT"/>
            </a:endParaRPr>
          </a:p>
          <a:p>
            <a:pPr marL="0" indent="0" algn="just">
              <a:lnSpc>
                <a:spcPct val="107000"/>
              </a:lnSpc>
              <a:spcBef>
                <a:spcPts val="0"/>
              </a:spcBef>
              <a:spcAft>
                <a:spcPts val="0"/>
              </a:spcAft>
              <a:buNone/>
            </a:pPr>
            <a:endParaRPr lang="en-US" sz="1400" dirty="0">
              <a:solidFill>
                <a:schemeClr val="accent6"/>
              </a:solidFill>
              <a:ea typeface="Calibri" panose="020F0502020204030204" pitchFamily="34" charset="0"/>
              <a:cs typeface="TimesNewRomanPSMT"/>
            </a:endParaRPr>
          </a:p>
          <a:p>
            <a:pPr marL="0" indent="0" algn="just">
              <a:lnSpc>
                <a:spcPct val="107000"/>
              </a:lnSpc>
              <a:spcBef>
                <a:spcPts val="0"/>
              </a:spcBef>
              <a:spcAft>
                <a:spcPts val="0"/>
              </a:spcAft>
              <a:buNone/>
            </a:pPr>
            <a:r>
              <a:rPr lang="en-US" sz="1200" dirty="0">
                <a:solidFill>
                  <a:schemeClr val="accent6"/>
                </a:solidFill>
                <a:ea typeface="Calibri" panose="020F0502020204030204" pitchFamily="34" charset="0"/>
                <a:cs typeface="TimesNewRomanPSMT"/>
              </a:rPr>
              <a:t>			</a:t>
            </a:r>
            <a:endParaRPr lang="en-US" sz="1200" dirty="0">
              <a:solidFill>
                <a:schemeClr val="accent6"/>
              </a:solidFill>
              <a:effectLst/>
              <a:ea typeface="Calibri" panose="020F0502020204030204" pitchFamily="34" charset="0"/>
              <a:cs typeface="TimesNewRomanPSMT"/>
            </a:endParaRPr>
          </a:p>
          <a:p>
            <a:pPr marL="0" marR="0" algn="just">
              <a:lnSpc>
                <a:spcPct val="107000"/>
              </a:lnSpc>
              <a:spcBef>
                <a:spcPts val="0"/>
              </a:spcBef>
              <a:spcAft>
                <a:spcPts val="0"/>
              </a:spcAft>
            </a:pPr>
            <a:r>
              <a:rPr lang="en-US" sz="1400" dirty="0">
                <a:solidFill>
                  <a:schemeClr val="accent6"/>
                </a:solidFill>
                <a:effectLst/>
                <a:ea typeface="Calibri" panose="020F0502020204030204" pitchFamily="34" charset="0"/>
                <a:cs typeface="TimesNewRomanPSMT"/>
              </a:rPr>
              <a:t>34 CFR 106.45(b)(6)(i)-(ii); p. 1161; p. 1053; p. 1065</a:t>
            </a:r>
            <a:endParaRPr lang="en-US" sz="1400" dirty="0">
              <a:solidFill>
                <a:schemeClr val="accent6"/>
              </a:solidFill>
              <a:effectLst/>
              <a:ea typeface="Calibri" panose="020F0502020204030204" pitchFamily="34" charset="0"/>
              <a:cs typeface="Times New Roman" panose="02020603050405020304" pitchFamily="18" charset="0"/>
            </a:endParaRPr>
          </a:p>
          <a:p>
            <a:pPr algn="just"/>
            <a:endParaRPr lang="en-US" sz="1200" dirty="0">
              <a:solidFill>
                <a:schemeClr val="accent6"/>
              </a:solidFill>
            </a:endParaRPr>
          </a:p>
        </p:txBody>
      </p:sp>
      <p:sp>
        <p:nvSpPr>
          <p:cNvPr id="4" name="Footer Placeholder 3">
            <a:extLst>
              <a:ext uri="{FF2B5EF4-FFF2-40B4-BE49-F238E27FC236}">
                <a16:creationId xmlns:a16="http://schemas.microsoft.com/office/drawing/2014/main" id="{0649B63B-108B-47A2-8492-54916DBCB821}"/>
              </a:ext>
            </a:extLst>
          </p:cNvPr>
          <p:cNvSpPr>
            <a:spLocks noGrp="1"/>
          </p:cNvSpPr>
          <p:nvPr>
            <p:ph type="ftr" sz="quarter" idx="11"/>
          </p:nvPr>
        </p:nvSpPr>
        <p:spPr/>
        <p:txBody>
          <a:bodyPr/>
          <a:lstStyle/>
          <a:p>
            <a:r>
              <a:rPr lang="en-US" dirty="0"/>
              <a:t>©Aequitas Counsel 2020 All Rights Reserved</a:t>
            </a:r>
          </a:p>
        </p:txBody>
      </p:sp>
      <p:sp>
        <p:nvSpPr>
          <p:cNvPr id="5" name="Slide Number Placeholder 4">
            <a:extLst>
              <a:ext uri="{FF2B5EF4-FFF2-40B4-BE49-F238E27FC236}">
                <a16:creationId xmlns:a16="http://schemas.microsoft.com/office/drawing/2014/main" id="{C99E79B2-463B-4C63-9864-98DC9B586E1F}"/>
              </a:ext>
            </a:extLst>
          </p:cNvPr>
          <p:cNvSpPr>
            <a:spLocks noGrp="1"/>
          </p:cNvSpPr>
          <p:nvPr>
            <p:ph type="sldNum" sz="quarter" idx="12"/>
          </p:nvPr>
        </p:nvSpPr>
        <p:spPr/>
        <p:txBody>
          <a:bodyPr/>
          <a:lstStyle/>
          <a:p>
            <a:fld id="{CB2A5A4C-EB55-4870-972B-8DA361DD722D}" type="slidenum">
              <a:rPr lang="en-US" smtClean="0"/>
              <a:t>53</a:t>
            </a:fld>
            <a:endParaRPr lang="en-US"/>
          </a:p>
        </p:txBody>
      </p:sp>
    </p:spTree>
    <p:extLst>
      <p:ext uri="{BB962C8B-B14F-4D97-AF65-F5344CB8AC3E}">
        <p14:creationId xmlns:p14="http://schemas.microsoft.com/office/powerpoint/2010/main" val="1725063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50D2-85CE-4B58-8B6B-E3F1B90A891A}"/>
              </a:ext>
            </a:extLst>
          </p:cNvPr>
          <p:cNvSpPr>
            <a:spLocks noGrp="1"/>
          </p:cNvSpPr>
          <p:nvPr>
            <p:ph type="title"/>
          </p:nvPr>
        </p:nvSpPr>
        <p:spPr>
          <a:xfrm>
            <a:off x="543936" y="1609496"/>
            <a:ext cx="3200400" cy="2286000"/>
          </a:xfrm>
        </p:spPr>
        <p:txBody>
          <a:bodyPr/>
          <a:lstStyle/>
          <a:p>
            <a:r>
              <a:rPr lang="en-US" dirty="0"/>
              <a:t>CROSS EXAMINATION</a:t>
            </a:r>
          </a:p>
        </p:txBody>
      </p:sp>
      <p:pic>
        <p:nvPicPr>
          <p:cNvPr id="8" name="Picture 7" descr="Raymond Burr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249" y="692331"/>
            <a:ext cx="1970666" cy="1970666"/>
          </a:xfrm>
          <a:prstGeom prst="rect">
            <a:avLst/>
          </a:prstGeom>
        </p:spPr>
      </p:pic>
      <p:sp>
        <p:nvSpPr>
          <p:cNvPr id="3" name="Content Placeholder 2">
            <a:extLst>
              <a:ext uri="{FF2B5EF4-FFF2-40B4-BE49-F238E27FC236}">
                <a16:creationId xmlns:a16="http://schemas.microsoft.com/office/drawing/2014/main" id="{E07DAD02-D68D-434C-9AF5-BB3583C0A91C}"/>
              </a:ext>
            </a:extLst>
          </p:cNvPr>
          <p:cNvSpPr>
            <a:spLocks noGrp="1"/>
          </p:cNvSpPr>
          <p:nvPr>
            <p:ph idx="1"/>
          </p:nvPr>
        </p:nvSpPr>
        <p:spPr>
          <a:xfrm>
            <a:off x="4680643" y="199177"/>
            <a:ext cx="7296364" cy="6346478"/>
          </a:xfrm>
        </p:spPr>
        <p:txBody>
          <a:bodyPr>
            <a:noAutofit/>
          </a:bodyPr>
          <a:lstStyle/>
          <a:p>
            <a:pPr lvl="1" algn="just">
              <a:lnSpc>
                <a:spcPct val="16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Advisor must be willing to cross-examine the other party</a:t>
            </a:r>
          </a:p>
          <a:p>
            <a:pPr lvl="4" algn="just">
              <a:lnSpc>
                <a:spcPct val="100000"/>
              </a:lnSpc>
              <a:spcBef>
                <a:spcPts val="0"/>
              </a:spcBef>
              <a:spcAft>
                <a:spcPts val="0"/>
              </a:spcAft>
              <a:buFont typeface="Arial" panose="020B0604020202020204" pitchFamily="34" charset="0"/>
              <a:buChar char="•"/>
            </a:pPr>
            <a:r>
              <a:rPr lang="en-US" sz="2000" dirty="0">
                <a:solidFill>
                  <a:schemeClr val="accent6"/>
                </a:solidFill>
                <a:ea typeface="Times New Roman" panose="02020603050405020304" pitchFamily="18" charset="0"/>
                <a:cs typeface="Times New Roman" panose="02020603050405020304" pitchFamily="18" charset="0"/>
              </a:rPr>
              <a:t>If unwilling, advisor is excused and school provides an alternative advisor</a:t>
            </a:r>
          </a:p>
          <a:p>
            <a:pPr lvl="1" algn="just">
              <a:lnSpc>
                <a:spcPct val="16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Must occur “directly, orally and in real-time” by advisor</a:t>
            </a:r>
            <a:endParaRPr lang="en-US" sz="2000" dirty="0">
              <a:solidFill>
                <a:schemeClr val="accent6"/>
              </a:solidFill>
              <a:ea typeface="Times New Roman" panose="02020603050405020304" pitchFamily="18" charset="0"/>
              <a:cs typeface="Times New Roman" panose="02020603050405020304" pitchFamily="18" charset="0"/>
            </a:endParaRPr>
          </a:p>
          <a:p>
            <a:pPr lvl="4" algn="just">
              <a:lnSpc>
                <a:spcPct val="16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Even if party does not appear to the hearing</a:t>
            </a:r>
            <a:endParaRPr lang="en-US" sz="2000" dirty="0">
              <a:solidFill>
                <a:schemeClr val="accent6"/>
              </a:solidFill>
              <a:ea typeface="Times New Roman" panose="02020603050405020304" pitchFamily="18" charset="0"/>
              <a:cs typeface="Times New Roman" panose="02020603050405020304" pitchFamily="18" charset="0"/>
            </a:endParaRPr>
          </a:p>
          <a:p>
            <a:pPr lvl="1" algn="just">
              <a:lnSpc>
                <a:spcPct val="16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Only relevant questions must be answered</a:t>
            </a:r>
            <a:endParaRPr lang="en-US" sz="2000" dirty="0">
              <a:solidFill>
                <a:schemeClr val="accent6"/>
              </a:solidFill>
              <a:ea typeface="Times New Roman" panose="02020603050405020304" pitchFamily="18" charset="0"/>
              <a:cs typeface="Times New Roman" panose="02020603050405020304" pitchFamily="18" charset="0"/>
            </a:endParaRPr>
          </a:p>
          <a:p>
            <a:pPr lvl="4" algn="just">
              <a:lnSpc>
                <a:spcPct val="10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Does the question seek information that makes the allegation more or less likely to be true? </a:t>
            </a:r>
          </a:p>
          <a:p>
            <a:pPr marL="749808" lvl="4" indent="0" algn="just">
              <a:lnSpc>
                <a:spcPct val="100000"/>
              </a:lnSpc>
              <a:spcBef>
                <a:spcPts val="0"/>
              </a:spcBef>
              <a:spcAft>
                <a:spcPts val="0"/>
              </a:spcAft>
              <a:buNone/>
            </a:pPr>
            <a:endParaRPr lang="en-US" sz="2000" dirty="0">
              <a:solidFill>
                <a:schemeClr val="accent6"/>
              </a:solidFill>
              <a:ea typeface="Times New Roman" panose="02020603050405020304" pitchFamily="18" charset="0"/>
              <a:cs typeface="Times New Roman" panose="02020603050405020304" pitchFamily="18" charset="0"/>
            </a:endParaRPr>
          </a:p>
          <a:p>
            <a:pPr lvl="1" algn="just">
              <a:lnSpc>
                <a:spcPct val="10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May stop cross-examination that is “aggressive, abusive     questioning of any party of witness.”</a:t>
            </a:r>
          </a:p>
          <a:p>
            <a:pPr lvl="1" algn="just">
              <a:lnSpc>
                <a:spcPct val="100000"/>
              </a:lnSpc>
              <a:spcBef>
                <a:spcPts val="0"/>
              </a:spcBef>
              <a:spcAft>
                <a:spcPts val="0"/>
              </a:spcAft>
              <a:buFont typeface="Arial" panose="020B0604020202020204" pitchFamily="34" charset="0"/>
              <a:buChar char="•"/>
            </a:pPr>
            <a:endParaRPr lang="en-US" sz="2000" dirty="0">
              <a:solidFill>
                <a:schemeClr val="accent6"/>
              </a:solidFill>
              <a:ea typeface="Times New Roman" panose="02020603050405020304" pitchFamily="18" charset="0"/>
              <a:cs typeface="Times New Roman" panose="02020603050405020304" pitchFamily="18" charset="0"/>
            </a:endParaRPr>
          </a:p>
          <a:p>
            <a:pPr lvl="1" algn="just">
              <a:lnSpc>
                <a:spcPct val="100000"/>
              </a:lnSpc>
              <a:spcBef>
                <a:spcPts val="0"/>
              </a:spcBef>
              <a:spcAft>
                <a:spcPts val="0"/>
              </a:spcAft>
              <a:buFont typeface="Arial" panose="020B0604020202020204" pitchFamily="34" charset="0"/>
              <a:buChar char="•"/>
            </a:pPr>
            <a:r>
              <a:rPr lang="en-US" sz="2000" dirty="0">
                <a:solidFill>
                  <a:schemeClr val="accent6"/>
                </a:solidFill>
                <a:effectLst/>
                <a:ea typeface="Times New Roman" panose="02020603050405020304" pitchFamily="18" charset="0"/>
                <a:cs typeface="Times New Roman" panose="02020603050405020304" pitchFamily="18" charset="0"/>
              </a:rPr>
              <a:t>If party refuses to answer a </a:t>
            </a:r>
            <a:r>
              <a:rPr lang="en-US" sz="2000" b="1" dirty="0">
                <a:solidFill>
                  <a:schemeClr val="accent6"/>
                </a:solidFill>
                <a:effectLst/>
                <a:ea typeface="Times New Roman" panose="02020603050405020304" pitchFamily="18" charset="0"/>
                <a:cs typeface="Times New Roman" panose="02020603050405020304" pitchFamily="18" charset="0"/>
              </a:rPr>
              <a:t>single</a:t>
            </a:r>
            <a:r>
              <a:rPr lang="en-US" sz="2000" dirty="0">
                <a:solidFill>
                  <a:schemeClr val="accent6"/>
                </a:solidFill>
                <a:effectLst/>
                <a:ea typeface="Times New Roman" panose="02020603050405020304" pitchFamily="18" charset="0"/>
                <a:cs typeface="Times New Roman" panose="02020603050405020304" pitchFamily="18" charset="0"/>
              </a:rPr>
              <a:t> question on cross-examination, none of the party’s prior statements or hearing testimony may be considered……… HUH?</a:t>
            </a:r>
          </a:p>
          <a:p>
            <a:pPr marL="201168" lvl="1" indent="0" algn="just">
              <a:lnSpc>
                <a:spcPct val="100000"/>
              </a:lnSpc>
              <a:spcBef>
                <a:spcPts val="0"/>
              </a:spcBef>
              <a:spcAft>
                <a:spcPts val="0"/>
              </a:spcAft>
              <a:buNone/>
            </a:pPr>
            <a:endParaRPr lang="en-US" sz="2000" dirty="0">
              <a:solidFill>
                <a:schemeClr val="accent6"/>
              </a:solidFill>
              <a:effectLst/>
              <a:ea typeface="Times New Roman" panose="02020603050405020304" pitchFamily="18" charset="0"/>
              <a:cs typeface="Times New Roman" panose="02020603050405020304" pitchFamily="18" charset="0"/>
            </a:endParaRPr>
          </a:p>
          <a:p>
            <a:pPr marL="0" indent="0" algn="just">
              <a:lnSpc>
                <a:spcPct val="107000"/>
              </a:lnSpc>
              <a:spcBef>
                <a:spcPts val="0"/>
              </a:spcBef>
              <a:spcAft>
                <a:spcPts val="800"/>
              </a:spcAft>
              <a:buNone/>
            </a:pPr>
            <a:r>
              <a:rPr lang="en-US" sz="1400" dirty="0">
                <a:solidFill>
                  <a:schemeClr val="accent6"/>
                </a:solidFill>
                <a:ea typeface="Times New Roman" panose="02020603050405020304" pitchFamily="18" charset="0"/>
                <a:cs typeface="Times New Roman" panose="02020603050405020304" pitchFamily="18" charset="0"/>
              </a:rPr>
              <a:t>34 CFR 106.45(b)(6)(i); p. 1053-54</a:t>
            </a:r>
          </a:p>
          <a:p>
            <a:pPr marL="201168" lvl="1" indent="0" algn="just">
              <a:lnSpc>
                <a:spcPct val="100000"/>
              </a:lnSpc>
              <a:spcBef>
                <a:spcPts val="0"/>
              </a:spcBef>
              <a:spcAft>
                <a:spcPts val="0"/>
              </a:spcAft>
              <a:buNone/>
            </a:pPr>
            <a:endParaRPr lang="en-US" sz="2000" dirty="0">
              <a:solidFill>
                <a:schemeClr val="accent6"/>
              </a:solidFill>
              <a:effectLst/>
              <a:ea typeface="Times New Roman" panose="02020603050405020304" pitchFamily="18" charset="0"/>
              <a:cs typeface="Times New Roman" panose="02020603050405020304" pitchFamily="18" charset="0"/>
            </a:endParaRPr>
          </a:p>
          <a:p>
            <a:pPr marL="0" marR="0" indent="0" algn="just">
              <a:lnSpc>
                <a:spcPct val="107000"/>
              </a:lnSpc>
              <a:spcBef>
                <a:spcPts val="0"/>
              </a:spcBef>
              <a:spcAft>
                <a:spcPts val="800"/>
              </a:spcAft>
              <a:buNone/>
            </a:pPr>
            <a:endParaRPr lang="en-US" dirty="0">
              <a:solidFill>
                <a:schemeClr val="accent6"/>
              </a:solidFill>
              <a:effectLst/>
              <a:ea typeface="Calibri" panose="020F0502020204030204" pitchFamily="34" charset="0"/>
              <a:cs typeface="Times New Roman" panose="02020603050405020304" pitchFamily="18" charset="0"/>
            </a:endParaRPr>
          </a:p>
          <a:p>
            <a:endParaRPr lang="en-US" dirty="0">
              <a:solidFill>
                <a:schemeClr val="accent6"/>
              </a:solidFill>
            </a:endParaRPr>
          </a:p>
        </p:txBody>
      </p:sp>
      <p:sp>
        <p:nvSpPr>
          <p:cNvPr id="4" name="Footer Placeholder 3">
            <a:extLst>
              <a:ext uri="{FF2B5EF4-FFF2-40B4-BE49-F238E27FC236}">
                <a16:creationId xmlns:a16="http://schemas.microsoft.com/office/drawing/2014/main" id="{8C3084C2-2C88-492B-9943-8B8F681D265B}"/>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685D2A53-654C-427C-87E2-0432237C30CA}"/>
              </a:ext>
            </a:extLst>
          </p:cNvPr>
          <p:cNvSpPr>
            <a:spLocks noGrp="1"/>
          </p:cNvSpPr>
          <p:nvPr>
            <p:ph type="sldNum" sz="quarter" idx="12"/>
          </p:nvPr>
        </p:nvSpPr>
        <p:spPr/>
        <p:txBody>
          <a:bodyPr/>
          <a:lstStyle/>
          <a:p>
            <a:fld id="{CB2A5A4C-EB55-4870-972B-8DA361DD722D}" type="slidenum">
              <a:rPr lang="en-US" smtClean="0"/>
              <a:t>54</a:t>
            </a:fld>
            <a:endParaRPr lang="en-US"/>
          </a:p>
        </p:txBody>
      </p:sp>
    </p:spTree>
    <p:extLst>
      <p:ext uri="{BB962C8B-B14F-4D97-AF65-F5344CB8AC3E}">
        <p14:creationId xmlns:p14="http://schemas.microsoft.com/office/powerpoint/2010/main" val="1796263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EE55-8274-4FF0-83BD-FA4C25DBF4CD}"/>
              </a:ext>
            </a:extLst>
          </p:cNvPr>
          <p:cNvSpPr>
            <a:spLocks noGrp="1"/>
          </p:cNvSpPr>
          <p:nvPr>
            <p:ph type="title"/>
          </p:nvPr>
        </p:nvSpPr>
        <p:spPr>
          <a:xfrm>
            <a:off x="534837" y="190124"/>
            <a:ext cx="10781995" cy="914400"/>
          </a:xfrm>
        </p:spPr>
        <p:txBody>
          <a:bodyPr>
            <a:normAutofit/>
          </a:bodyPr>
          <a:lstStyle/>
          <a:p>
            <a:pPr algn="ctr"/>
            <a:r>
              <a:rPr lang="en-US" dirty="0"/>
              <a:t>IMPACT OF REFUSAL TO ANSWER</a:t>
            </a:r>
          </a:p>
        </p:txBody>
      </p:sp>
      <p:graphicFrame>
        <p:nvGraphicFramePr>
          <p:cNvPr id="6" name="Table 6">
            <a:extLst>
              <a:ext uri="{FF2B5EF4-FFF2-40B4-BE49-F238E27FC236}">
                <a16:creationId xmlns:a16="http://schemas.microsoft.com/office/drawing/2014/main" id="{5F870A15-88CB-4910-9404-0BF875247D2B}"/>
              </a:ext>
            </a:extLst>
          </p:cNvPr>
          <p:cNvGraphicFramePr>
            <a:graphicFrameLocks noGrp="1"/>
          </p:cNvGraphicFramePr>
          <p:nvPr>
            <p:ph idx="1"/>
            <p:extLst>
              <p:ext uri="{D42A27DB-BD31-4B8C-83A1-F6EECF244321}">
                <p14:modId xmlns:p14="http://schemas.microsoft.com/office/powerpoint/2010/main" val="209503676"/>
              </p:ext>
            </p:extLst>
          </p:nvPr>
        </p:nvGraphicFramePr>
        <p:xfrm>
          <a:off x="395755" y="1357289"/>
          <a:ext cx="11400489" cy="4729411"/>
        </p:xfrm>
        <a:graphic>
          <a:graphicData uri="http://schemas.openxmlformats.org/drawingml/2006/table">
            <a:tbl>
              <a:tblPr firstRow="1" bandRow="1">
                <a:tableStyleId>{2D5ABB26-0587-4C30-8999-92F81FD0307C}</a:tableStyleId>
              </a:tblPr>
              <a:tblGrid>
                <a:gridCol w="1372716">
                  <a:extLst>
                    <a:ext uri="{9D8B030D-6E8A-4147-A177-3AD203B41FA5}">
                      <a16:colId xmlns:a16="http://schemas.microsoft.com/office/drawing/2014/main" val="1877291568"/>
                    </a:ext>
                  </a:extLst>
                </a:gridCol>
                <a:gridCol w="7935035">
                  <a:extLst>
                    <a:ext uri="{9D8B030D-6E8A-4147-A177-3AD203B41FA5}">
                      <a16:colId xmlns:a16="http://schemas.microsoft.com/office/drawing/2014/main" val="1934256898"/>
                    </a:ext>
                  </a:extLst>
                </a:gridCol>
                <a:gridCol w="2092738">
                  <a:extLst>
                    <a:ext uri="{9D8B030D-6E8A-4147-A177-3AD203B41FA5}">
                      <a16:colId xmlns:a16="http://schemas.microsoft.com/office/drawing/2014/main" val="792526481"/>
                    </a:ext>
                  </a:extLst>
                </a:gridCol>
              </a:tblGrid>
              <a:tr h="395306">
                <a:tc>
                  <a:txBody>
                    <a:bodyPr/>
                    <a:lstStyle/>
                    <a:p>
                      <a:pPr marL="0" marR="0" algn="just">
                        <a:lnSpc>
                          <a:spcPct val="107000"/>
                        </a:lnSpc>
                        <a:spcBef>
                          <a:spcPts val="0"/>
                        </a:spcBef>
                        <a:spcAft>
                          <a:spcPts val="800"/>
                        </a:spcAft>
                      </a:pPr>
                      <a:r>
                        <a:rPr lang="en-US" sz="1600" b="1" dirty="0">
                          <a:effectLst/>
                          <a:latin typeface="+mj-lt"/>
                          <a:ea typeface="Times New Roman" panose="02020603050405020304" pitchFamily="18" charset="0"/>
                          <a:cs typeface="Times New Roman" panose="02020603050405020304" pitchFamily="18" charset="0"/>
                        </a:rPr>
                        <a:t>Party/Witness</a:t>
                      </a:r>
                      <a:endParaRPr lang="en-US" sz="16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1" dirty="0">
                          <a:solidFill>
                            <a:srgbClr val="000000"/>
                          </a:solidFill>
                          <a:effectLst/>
                          <a:latin typeface="+mj-lt"/>
                          <a:ea typeface="Times New Roman" panose="02020603050405020304" pitchFamily="18" charset="0"/>
                          <a:cs typeface="Times New Roman" panose="02020603050405020304" pitchFamily="18" charset="0"/>
                        </a:rPr>
                        <a:t>Advisor or Panel/Decision-Maker</a:t>
                      </a:r>
                      <a:endParaRPr lang="en-US" sz="1600" b="1"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1" dirty="0">
                          <a:solidFill>
                            <a:srgbClr val="000000"/>
                          </a:solidFill>
                          <a:effectLst/>
                          <a:latin typeface="+mj-lt"/>
                          <a:ea typeface="Times New Roman" panose="02020603050405020304" pitchFamily="18" charset="0"/>
                          <a:cs typeface="Times New Roman" panose="02020603050405020304" pitchFamily="18" charset="0"/>
                        </a:rPr>
                        <a:t>Statements (IN/OUT)</a:t>
                      </a:r>
                      <a:endParaRPr lang="en-US" sz="1600" b="1"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6683384"/>
                  </a:ext>
                </a:extLst>
              </a:tr>
              <a:tr h="395306">
                <a:tc>
                  <a:txBody>
                    <a:bodyPr/>
                    <a:lstStyle/>
                    <a:p>
                      <a:pPr marL="0" marR="0" algn="just">
                        <a:lnSpc>
                          <a:spcPct val="107000"/>
                        </a:lnSpc>
                        <a:spcBef>
                          <a:spcPts val="0"/>
                        </a:spcBef>
                        <a:spcAft>
                          <a:spcPts val="800"/>
                        </a:spcAft>
                      </a:pPr>
                      <a:r>
                        <a:rPr lang="en-US" sz="1600" b="0">
                          <a:effectLst/>
                          <a:latin typeface="+mj-lt"/>
                          <a:ea typeface="Times New Roman" panose="02020603050405020304" pitchFamily="18" charset="0"/>
                          <a:cs typeface="Times New Roman" panose="02020603050405020304" pitchFamily="18" charset="0"/>
                        </a:rPr>
                        <a:t>Party/Witness</a:t>
                      </a:r>
                      <a:endParaRPr lang="en-US" sz="16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effectLst/>
                          <a:latin typeface="+mj-lt"/>
                          <a:ea typeface="Times New Roman" panose="02020603050405020304" pitchFamily="18" charset="0"/>
                          <a:cs typeface="Times New Roman" panose="02020603050405020304" pitchFamily="18" charset="0"/>
                        </a:rPr>
                        <a:t>Refuses to answer any cross-examination question from advisor </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solidFill>
                            <a:srgbClr val="7030A0"/>
                          </a:solidFill>
                          <a:effectLst/>
                          <a:latin typeface="+mj-lt"/>
                          <a:ea typeface="Times New Roman" panose="02020603050405020304" pitchFamily="18" charset="0"/>
                          <a:cs typeface="Times New Roman" panose="02020603050405020304" pitchFamily="18" charset="0"/>
                        </a:rPr>
                        <a:t>All statements out</a:t>
                      </a:r>
                      <a:endParaRPr lang="en-US" sz="1600" b="0" dirty="0">
                        <a:solidFill>
                          <a:srgbClr val="7030A0"/>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5735317"/>
                  </a:ext>
                </a:extLst>
              </a:tr>
              <a:tr h="395306">
                <a:tc>
                  <a:txBody>
                    <a:bodyPr/>
                    <a:lstStyle/>
                    <a:p>
                      <a:pPr marL="0" marR="0" algn="just">
                        <a:lnSpc>
                          <a:spcPct val="107000"/>
                        </a:lnSpc>
                        <a:spcBef>
                          <a:spcPts val="0"/>
                        </a:spcBef>
                        <a:spcAft>
                          <a:spcPts val="800"/>
                        </a:spcAft>
                      </a:pPr>
                      <a:r>
                        <a:rPr lang="en-US" sz="1600" b="0" dirty="0">
                          <a:effectLst/>
                          <a:latin typeface="+mj-lt"/>
                          <a:ea typeface="Times New Roman" panose="02020603050405020304" pitchFamily="18" charset="0"/>
                          <a:cs typeface="Times New Roman" panose="02020603050405020304" pitchFamily="18" charset="0"/>
                        </a:rPr>
                        <a:t>Party/Witness</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effectLst/>
                          <a:latin typeface="+mj-lt"/>
                          <a:ea typeface="Times New Roman" panose="02020603050405020304" pitchFamily="18" charset="0"/>
                          <a:cs typeface="Times New Roman" panose="02020603050405020304" pitchFamily="18" charset="0"/>
                        </a:rPr>
                        <a:t>Refuses to answer panel questions, but answers advisor’s cross examination questions</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a:effectLst/>
                          <a:latin typeface="+mj-lt"/>
                          <a:ea typeface="Times New Roman" panose="02020603050405020304" pitchFamily="18" charset="0"/>
                          <a:cs typeface="Times New Roman" panose="02020603050405020304" pitchFamily="18" charset="0"/>
                        </a:rPr>
                        <a:t>Prior statements in</a:t>
                      </a:r>
                      <a:endParaRPr lang="en-US" sz="1600" b="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7659308"/>
                  </a:ext>
                </a:extLst>
              </a:tr>
              <a:tr h="395306">
                <a:tc>
                  <a:txBody>
                    <a:bodyPr/>
                    <a:lstStyle/>
                    <a:p>
                      <a:pPr marL="0" marR="0" algn="just">
                        <a:lnSpc>
                          <a:spcPct val="107000"/>
                        </a:lnSpc>
                        <a:spcBef>
                          <a:spcPts val="0"/>
                        </a:spcBef>
                        <a:spcAft>
                          <a:spcPts val="800"/>
                        </a:spcAft>
                      </a:pPr>
                      <a:r>
                        <a:rPr lang="en-US" sz="1600" b="0">
                          <a:effectLst/>
                          <a:latin typeface="+mj-lt"/>
                          <a:ea typeface="Times New Roman" panose="02020603050405020304" pitchFamily="18" charset="0"/>
                          <a:cs typeface="Times New Roman" panose="02020603050405020304" pitchFamily="18" charset="0"/>
                        </a:rPr>
                        <a:t>Party/Witness</a:t>
                      </a:r>
                      <a:endParaRPr lang="en-US" sz="16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a:effectLst/>
                          <a:latin typeface="+mj-lt"/>
                          <a:ea typeface="Times New Roman" panose="02020603050405020304" pitchFamily="18" charset="0"/>
                          <a:cs typeface="Times New Roman" panose="02020603050405020304" pitchFamily="18" charset="0"/>
                        </a:rPr>
                        <a:t>Answers panel questions, no cross is asked (but was willing to answer)</a:t>
                      </a:r>
                      <a:endParaRPr lang="en-US" sz="16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effectLst/>
                          <a:latin typeface="+mj-lt"/>
                          <a:ea typeface="Times New Roman" panose="02020603050405020304" pitchFamily="18" charset="0"/>
                          <a:cs typeface="Times New Roman" panose="02020603050405020304" pitchFamily="18" charset="0"/>
                        </a:rPr>
                        <a:t>All statements in</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6802908"/>
                  </a:ext>
                </a:extLst>
              </a:tr>
              <a:tr h="395306">
                <a:tc>
                  <a:txBody>
                    <a:bodyPr/>
                    <a:lstStyle/>
                    <a:p>
                      <a:pPr marL="0" marR="0" algn="just">
                        <a:lnSpc>
                          <a:spcPct val="107000"/>
                        </a:lnSpc>
                        <a:spcBef>
                          <a:spcPts val="0"/>
                        </a:spcBef>
                        <a:spcAft>
                          <a:spcPts val="800"/>
                        </a:spcAft>
                      </a:pPr>
                      <a:r>
                        <a:rPr lang="en-US" sz="1600" b="0">
                          <a:effectLst/>
                          <a:latin typeface="+mj-lt"/>
                          <a:ea typeface="Times New Roman" panose="02020603050405020304" pitchFamily="18" charset="0"/>
                          <a:cs typeface="Times New Roman" panose="02020603050405020304" pitchFamily="18" charset="0"/>
                        </a:rPr>
                        <a:t>Party/Witness</a:t>
                      </a:r>
                      <a:endParaRPr lang="en-US" sz="16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effectLst/>
                          <a:latin typeface="+mj-lt"/>
                          <a:ea typeface="Times New Roman" panose="02020603050405020304" pitchFamily="18" charset="0"/>
                          <a:cs typeface="Times New Roman" panose="02020603050405020304" pitchFamily="18" charset="0"/>
                        </a:rPr>
                        <a:t>Answers panel questions, but refuse any cross-examination questions </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solidFill>
                            <a:srgbClr val="7030A0"/>
                          </a:solidFill>
                          <a:effectLst/>
                          <a:latin typeface="+mj-lt"/>
                          <a:ea typeface="Times New Roman" panose="02020603050405020304" pitchFamily="18" charset="0"/>
                          <a:cs typeface="Times New Roman" panose="02020603050405020304" pitchFamily="18" charset="0"/>
                        </a:rPr>
                        <a:t>All statements out</a:t>
                      </a:r>
                      <a:endParaRPr lang="en-US" sz="1600" b="0" dirty="0">
                        <a:solidFill>
                          <a:srgbClr val="7030A0"/>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9432387"/>
                  </a:ext>
                </a:extLst>
              </a:tr>
              <a:tr h="395306">
                <a:tc>
                  <a:txBody>
                    <a:bodyPr/>
                    <a:lstStyle/>
                    <a:p>
                      <a:pPr marL="0" marR="0" algn="just">
                        <a:lnSpc>
                          <a:spcPct val="107000"/>
                        </a:lnSpc>
                        <a:spcBef>
                          <a:spcPts val="0"/>
                        </a:spcBef>
                        <a:spcAft>
                          <a:spcPts val="800"/>
                        </a:spcAft>
                      </a:pPr>
                      <a:r>
                        <a:rPr lang="en-US" sz="1600" b="0">
                          <a:effectLst/>
                          <a:latin typeface="+mj-lt"/>
                          <a:ea typeface="Times New Roman" panose="02020603050405020304" pitchFamily="18" charset="0"/>
                          <a:cs typeface="Times New Roman" panose="02020603050405020304" pitchFamily="18" charset="0"/>
                        </a:rPr>
                        <a:t>Party/Witness</a:t>
                      </a:r>
                      <a:endParaRPr lang="en-US" sz="16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effectLst/>
                          <a:latin typeface="+mj-lt"/>
                          <a:ea typeface="Times New Roman" panose="02020603050405020304" pitchFamily="18" charset="0"/>
                          <a:cs typeface="Times New Roman" panose="02020603050405020304" pitchFamily="18" charset="0"/>
                        </a:rPr>
                        <a:t>Answers cross examination questions and later answers panel questions </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effectLst/>
                          <a:latin typeface="+mj-lt"/>
                          <a:ea typeface="Times New Roman" panose="02020603050405020304" pitchFamily="18" charset="0"/>
                          <a:cs typeface="Times New Roman" panose="02020603050405020304" pitchFamily="18" charset="0"/>
                        </a:rPr>
                        <a:t>All statements in</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9080233"/>
                  </a:ext>
                </a:extLst>
              </a:tr>
              <a:tr h="395306">
                <a:tc>
                  <a:txBody>
                    <a:bodyPr/>
                    <a:lstStyle/>
                    <a:p>
                      <a:pPr marL="0" marR="0" algn="just">
                        <a:lnSpc>
                          <a:spcPct val="107000"/>
                        </a:lnSpc>
                        <a:spcBef>
                          <a:spcPts val="0"/>
                        </a:spcBef>
                        <a:spcAft>
                          <a:spcPts val="800"/>
                        </a:spcAft>
                      </a:pPr>
                      <a:r>
                        <a:rPr lang="en-US" sz="1600" b="0">
                          <a:effectLst/>
                          <a:latin typeface="+mj-lt"/>
                          <a:ea typeface="Times New Roman" panose="02020603050405020304" pitchFamily="18" charset="0"/>
                          <a:cs typeface="Times New Roman" panose="02020603050405020304" pitchFamily="18" charset="0"/>
                        </a:rPr>
                        <a:t>Party/Witness</a:t>
                      </a:r>
                      <a:endParaRPr lang="en-US" sz="16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effectLst/>
                          <a:latin typeface="+mj-lt"/>
                          <a:ea typeface="Times New Roman" panose="02020603050405020304" pitchFamily="18" charset="0"/>
                          <a:cs typeface="Times New Roman" panose="02020603050405020304" pitchFamily="18" charset="0"/>
                        </a:rPr>
                        <a:t>Answers cross examination questions and there are no panel questions </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effectLst/>
                          <a:latin typeface="+mj-lt"/>
                          <a:ea typeface="Times New Roman" panose="02020603050405020304" pitchFamily="18" charset="0"/>
                          <a:cs typeface="Times New Roman" panose="02020603050405020304" pitchFamily="18" charset="0"/>
                        </a:rPr>
                        <a:t>All statements in</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0081758"/>
                  </a:ext>
                </a:extLst>
              </a:tr>
              <a:tr h="395306">
                <a:tc>
                  <a:txBody>
                    <a:bodyPr/>
                    <a:lstStyle/>
                    <a:p>
                      <a:pPr marL="0" marR="0" algn="just">
                        <a:lnSpc>
                          <a:spcPct val="107000"/>
                        </a:lnSpc>
                        <a:spcBef>
                          <a:spcPts val="0"/>
                        </a:spcBef>
                        <a:spcAft>
                          <a:spcPts val="800"/>
                        </a:spcAft>
                      </a:pPr>
                      <a:r>
                        <a:rPr lang="en-US" sz="1600" b="0">
                          <a:effectLst/>
                          <a:latin typeface="+mj-lt"/>
                          <a:ea typeface="Times New Roman" panose="02020603050405020304" pitchFamily="18" charset="0"/>
                          <a:cs typeface="Times New Roman" panose="02020603050405020304" pitchFamily="18" charset="0"/>
                        </a:rPr>
                        <a:t>Party/Witness</a:t>
                      </a:r>
                      <a:endParaRPr lang="en-US" sz="16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effectLst/>
                          <a:latin typeface="+mj-lt"/>
                          <a:ea typeface="Times New Roman" panose="02020603050405020304" pitchFamily="18" charset="0"/>
                          <a:cs typeface="Times New Roman" panose="02020603050405020304" pitchFamily="18" charset="0"/>
                        </a:rPr>
                        <a:t>Answers cross examination questions and refuses to answer panel questions </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effectLst/>
                          <a:latin typeface="+mj-lt"/>
                          <a:ea typeface="Times New Roman" panose="02020603050405020304" pitchFamily="18" charset="0"/>
                          <a:cs typeface="Times New Roman" panose="02020603050405020304" pitchFamily="18" charset="0"/>
                        </a:rPr>
                        <a:t>All statements in</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124017"/>
                  </a:ext>
                </a:extLst>
              </a:tr>
              <a:tr h="395306">
                <a:tc>
                  <a:txBody>
                    <a:bodyPr/>
                    <a:lstStyle/>
                    <a:p>
                      <a:pPr marL="0" marR="0" algn="just">
                        <a:lnSpc>
                          <a:spcPct val="107000"/>
                        </a:lnSpc>
                        <a:spcBef>
                          <a:spcPts val="0"/>
                        </a:spcBef>
                        <a:spcAft>
                          <a:spcPts val="800"/>
                        </a:spcAft>
                      </a:pPr>
                      <a:r>
                        <a:rPr lang="en-US" sz="1600" b="0">
                          <a:effectLst/>
                          <a:latin typeface="+mj-lt"/>
                          <a:ea typeface="Times New Roman" panose="02020603050405020304" pitchFamily="18" charset="0"/>
                          <a:cs typeface="Times New Roman" panose="02020603050405020304" pitchFamily="18" charset="0"/>
                        </a:rPr>
                        <a:t>Party/Witness</a:t>
                      </a:r>
                      <a:endParaRPr lang="en-US" sz="16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effectLst/>
                          <a:latin typeface="+mj-lt"/>
                          <a:ea typeface="Times New Roman" panose="02020603050405020304" pitchFamily="18" charset="0"/>
                          <a:cs typeface="Times New Roman" panose="02020603050405020304" pitchFamily="18" charset="0"/>
                        </a:rPr>
                        <a:t>Refuses to answer cross examination questions but later answers panel questions</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solidFill>
                            <a:srgbClr val="7030A0"/>
                          </a:solidFill>
                          <a:effectLst/>
                          <a:latin typeface="+mj-lt"/>
                          <a:ea typeface="Times New Roman" panose="02020603050405020304" pitchFamily="18" charset="0"/>
                          <a:cs typeface="Times New Roman" panose="02020603050405020304" pitchFamily="18" charset="0"/>
                        </a:rPr>
                        <a:t>All statements out</a:t>
                      </a:r>
                      <a:endParaRPr lang="en-US" sz="1600" b="0" dirty="0">
                        <a:solidFill>
                          <a:srgbClr val="7030A0"/>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3331529"/>
                  </a:ext>
                </a:extLst>
              </a:tr>
              <a:tr h="395306">
                <a:tc>
                  <a:txBody>
                    <a:bodyPr/>
                    <a:lstStyle/>
                    <a:p>
                      <a:pPr marL="0" marR="0" algn="just">
                        <a:lnSpc>
                          <a:spcPct val="107000"/>
                        </a:lnSpc>
                        <a:spcBef>
                          <a:spcPts val="0"/>
                        </a:spcBef>
                        <a:spcAft>
                          <a:spcPts val="800"/>
                        </a:spcAft>
                      </a:pPr>
                      <a:r>
                        <a:rPr lang="en-US" sz="1600" b="0">
                          <a:effectLst/>
                          <a:latin typeface="+mj-lt"/>
                          <a:ea typeface="Times New Roman" panose="02020603050405020304" pitchFamily="18" charset="0"/>
                          <a:cs typeface="Times New Roman" panose="02020603050405020304" pitchFamily="18" charset="0"/>
                        </a:rPr>
                        <a:t>Party/Witness</a:t>
                      </a:r>
                      <a:endParaRPr lang="en-US" sz="1600" b="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effectLst/>
                          <a:latin typeface="+mj-lt"/>
                          <a:ea typeface="Times New Roman" panose="02020603050405020304" pitchFamily="18" charset="0"/>
                          <a:cs typeface="Times New Roman" panose="02020603050405020304" pitchFamily="18" charset="0"/>
                        </a:rPr>
                        <a:t>Refuses to answer cross examination questions and later refuses panel questions</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600" b="0" dirty="0">
                          <a:solidFill>
                            <a:srgbClr val="7030A0"/>
                          </a:solidFill>
                          <a:effectLst/>
                          <a:latin typeface="+mj-lt"/>
                          <a:ea typeface="Times New Roman" panose="02020603050405020304" pitchFamily="18" charset="0"/>
                          <a:cs typeface="Times New Roman" panose="02020603050405020304" pitchFamily="18" charset="0"/>
                        </a:rPr>
                        <a:t>All statements out</a:t>
                      </a:r>
                    </a:p>
                  </a:txBody>
                  <a:tcPr marL="68580" marR="68580" marT="0" marB="0"/>
                </a:tc>
                <a:extLst>
                  <a:ext uri="{0D108BD9-81ED-4DB2-BD59-A6C34878D82A}">
                    <a16:rowId xmlns:a16="http://schemas.microsoft.com/office/drawing/2014/main" val="3513836090"/>
                  </a:ext>
                </a:extLst>
              </a:tr>
              <a:tr h="395306">
                <a:tc>
                  <a:txBody>
                    <a:bodyPr/>
                    <a:lstStyle/>
                    <a:p>
                      <a:pPr marL="0" marR="0" algn="just">
                        <a:lnSpc>
                          <a:spcPct val="107000"/>
                        </a:lnSpc>
                        <a:spcBef>
                          <a:spcPts val="0"/>
                        </a:spcBef>
                        <a:spcAft>
                          <a:spcPts val="800"/>
                        </a:spcAft>
                      </a:pPr>
                      <a:r>
                        <a:rPr lang="en-US" sz="1400" b="0" dirty="0">
                          <a:effectLst/>
                          <a:latin typeface="+mj-lt"/>
                          <a:ea typeface="Calibri" panose="020F0502020204030204" pitchFamily="34" charset="0"/>
                          <a:cs typeface="Times New Roman" panose="02020603050405020304" pitchFamily="18" charset="0"/>
                        </a:rPr>
                        <a:t>Key:</a:t>
                      </a:r>
                    </a:p>
                  </a:txBody>
                  <a:tcPr marL="68580" marR="68580"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400" dirty="0">
                          <a:ea typeface="Calibri" panose="020F0502020204030204" pitchFamily="34" charset="0"/>
                          <a:cs typeface="Times New Roman" panose="02020603050405020304" pitchFamily="18" charset="0"/>
                        </a:rPr>
                        <a:t>Any refusal to answer a question on cross-examination: all statements (prior and during hearing) are no longer allowed to be considered.</a:t>
                      </a:r>
                    </a:p>
                    <a:p>
                      <a:pPr marL="0" marR="0" algn="just">
                        <a:lnSpc>
                          <a:spcPct val="107000"/>
                        </a:lnSpc>
                        <a:spcBef>
                          <a:spcPts val="0"/>
                        </a:spcBef>
                        <a:spcAft>
                          <a:spcPts val="800"/>
                        </a:spcAft>
                      </a:pPr>
                      <a:endParaRPr lang="en-US" sz="14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800"/>
                        </a:spcAft>
                      </a:pPr>
                      <a:r>
                        <a:rPr lang="en-US" sz="1400" dirty="0">
                          <a:ea typeface="Calibri" panose="020F0502020204030204" pitchFamily="34" charset="0"/>
                          <a:cs typeface="Times New Roman" panose="02020603050405020304" pitchFamily="18" charset="0"/>
                        </a:rPr>
                        <a:t>34 CFR 106.45(b)(6)(</a:t>
                      </a:r>
                      <a:r>
                        <a:rPr lang="en-US" sz="1400" dirty="0" err="1">
                          <a:ea typeface="Calibri" panose="020F0502020204030204" pitchFamily="34" charset="0"/>
                          <a:cs typeface="Times New Roman" panose="02020603050405020304" pitchFamily="18" charset="0"/>
                        </a:rPr>
                        <a:t>i</a:t>
                      </a:r>
                      <a:r>
                        <a:rPr lang="en-US" sz="1400" dirty="0">
                          <a:ea typeface="Calibri" panose="020F0502020204030204" pitchFamily="34" charset="0"/>
                          <a:cs typeface="Times New Roman" panose="02020603050405020304" pitchFamily="18" charset="0"/>
                        </a:rPr>
                        <a:t>)</a:t>
                      </a:r>
                      <a:endParaRPr lang="en-US" sz="1400" b="0" dirty="0">
                        <a:solidFill>
                          <a:srgbClr val="7030A0"/>
                        </a:solidFill>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11595032"/>
                  </a:ext>
                </a:extLst>
              </a:tr>
            </a:tbl>
          </a:graphicData>
        </a:graphic>
      </p:graphicFrame>
      <p:sp>
        <p:nvSpPr>
          <p:cNvPr id="4" name="Footer Placeholder 3">
            <a:extLst>
              <a:ext uri="{FF2B5EF4-FFF2-40B4-BE49-F238E27FC236}">
                <a16:creationId xmlns:a16="http://schemas.microsoft.com/office/drawing/2014/main" id="{08BFDB53-A031-405A-8F4D-E6D39A4D866F}"/>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BF90B837-6699-46E6-A806-A4B68EF08D73}"/>
              </a:ext>
            </a:extLst>
          </p:cNvPr>
          <p:cNvSpPr>
            <a:spLocks noGrp="1"/>
          </p:cNvSpPr>
          <p:nvPr>
            <p:ph type="sldNum" sz="quarter" idx="12"/>
          </p:nvPr>
        </p:nvSpPr>
        <p:spPr/>
        <p:txBody>
          <a:bodyPr/>
          <a:lstStyle/>
          <a:p>
            <a:fld id="{CB2A5A4C-EB55-4870-972B-8DA361DD722D}" type="slidenum">
              <a:rPr lang="en-US" smtClean="0"/>
              <a:t>55</a:t>
            </a:fld>
            <a:endParaRPr lang="en-US"/>
          </a:p>
        </p:txBody>
      </p:sp>
    </p:spTree>
    <p:extLst>
      <p:ext uri="{BB962C8B-B14F-4D97-AF65-F5344CB8AC3E}">
        <p14:creationId xmlns:p14="http://schemas.microsoft.com/office/powerpoint/2010/main" val="2831886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8355-086B-4501-AB8F-2FE29F03BDD4}"/>
              </a:ext>
            </a:extLst>
          </p:cNvPr>
          <p:cNvSpPr>
            <a:spLocks noGrp="1"/>
          </p:cNvSpPr>
          <p:nvPr>
            <p:ph type="title"/>
          </p:nvPr>
        </p:nvSpPr>
        <p:spPr>
          <a:xfrm>
            <a:off x="473530" y="1596985"/>
            <a:ext cx="3429000" cy="2286000"/>
          </a:xfrm>
        </p:spPr>
        <p:txBody>
          <a:bodyPr>
            <a:normAutofit/>
          </a:bodyPr>
          <a:lstStyle/>
          <a:p>
            <a:r>
              <a:rPr lang="en-US" dirty="0"/>
              <a:t>NOTICE OF DETERMINATION</a:t>
            </a:r>
          </a:p>
        </p:txBody>
      </p:sp>
      <p:pic>
        <p:nvPicPr>
          <p:cNvPr id="7" name="Picture 6" descr="&quot;Light as a Feather&quot; Scale - Magnolia | Chip &amp; Joanna Gain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766" y="713559"/>
            <a:ext cx="1766852" cy="1766852"/>
          </a:xfrm>
          <a:prstGeom prst="rect">
            <a:avLst/>
          </a:prstGeom>
        </p:spPr>
      </p:pic>
      <p:sp>
        <p:nvSpPr>
          <p:cNvPr id="3" name="Content Placeholder 2">
            <a:extLst>
              <a:ext uri="{FF2B5EF4-FFF2-40B4-BE49-F238E27FC236}">
                <a16:creationId xmlns:a16="http://schemas.microsoft.com/office/drawing/2014/main" id="{9C4E69B0-AFEB-4554-9256-8A3C9D1BE384}"/>
              </a:ext>
            </a:extLst>
          </p:cNvPr>
          <p:cNvSpPr>
            <a:spLocks noGrp="1"/>
          </p:cNvSpPr>
          <p:nvPr>
            <p:ph idx="1"/>
          </p:nvPr>
        </p:nvSpPr>
        <p:spPr>
          <a:xfrm>
            <a:off x="4972050" y="731520"/>
            <a:ext cx="6874328" cy="5642120"/>
          </a:xfrm>
        </p:spPr>
        <p:txBody>
          <a:bodyPr>
            <a:noAutofit/>
          </a:bodyPr>
          <a:lstStyle/>
          <a:p>
            <a:pPr lvl="1" algn="just">
              <a:lnSpc>
                <a:spcPct val="107000"/>
              </a:lnSpc>
              <a:spcBef>
                <a:spcPts val="0"/>
              </a:spcBef>
              <a:spcAft>
                <a:spcPts val="0"/>
              </a:spcAft>
              <a:buFont typeface="Arial" panose="020B0604020202020204" pitchFamily="34" charset="0"/>
              <a:buChar char="•"/>
            </a:pPr>
            <a:r>
              <a:rPr lang="en-US" dirty="0">
                <a:solidFill>
                  <a:schemeClr val="accent6"/>
                </a:solidFill>
                <a:effectLst/>
                <a:ea typeface="Times New Roman" panose="02020603050405020304" pitchFamily="18" charset="0"/>
                <a:cs typeface="Times New Roman" panose="02020603050405020304" pitchFamily="18" charset="0"/>
              </a:rPr>
              <a:t>Identification of the allegations</a:t>
            </a:r>
            <a:endParaRPr lang="en-US" dirty="0">
              <a:solidFill>
                <a:schemeClr val="accent6"/>
              </a:solidFill>
              <a:effectLst/>
              <a:ea typeface="Calibri" panose="020F0502020204030204" pitchFamily="34"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dirty="0">
                <a:solidFill>
                  <a:schemeClr val="accent6"/>
                </a:solidFill>
                <a:effectLst/>
                <a:ea typeface="Times New Roman" panose="02020603050405020304" pitchFamily="18" charset="0"/>
                <a:cs typeface="Times New Roman" panose="02020603050405020304" pitchFamily="18" charset="0"/>
              </a:rPr>
              <a:t>Description of the procedural steps taken</a:t>
            </a:r>
            <a:endParaRPr lang="en-US" dirty="0">
              <a:solidFill>
                <a:schemeClr val="accent6"/>
              </a:solidFill>
              <a:ea typeface="Times New Roman" panose="02020603050405020304" pitchFamily="18" charset="0"/>
              <a:cs typeface="Times New Roman" panose="02020603050405020304" pitchFamily="18" charset="0"/>
            </a:endParaRPr>
          </a:p>
          <a:p>
            <a:pPr lvl="4" algn="just">
              <a:lnSpc>
                <a:spcPct val="107000"/>
              </a:lnSpc>
              <a:spcBef>
                <a:spcPts val="0"/>
              </a:spcBef>
              <a:spcAft>
                <a:spcPts val="0"/>
              </a:spcAft>
              <a:buFont typeface="Arial" panose="020B0604020202020204" pitchFamily="34" charset="0"/>
              <a:buChar char="•"/>
            </a:pPr>
            <a:r>
              <a:rPr lang="en-US" sz="1800" dirty="0">
                <a:solidFill>
                  <a:schemeClr val="accent6"/>
                </a:solidFill>
                <a:effectLst/>
                <a:ea typeface="Times New Roman" panose="02020603050405020304" pitchFamily="18" charset="0"/>
                <a:cs typeface="Times New Roman" panose="02020603050405020304" pitchFamily="18" charset="0"/>
              </a:rPr>
              <a:t>Notification to the parties</a:t>
            </a:r>
            <a:endParaRPr lang="en-US" sz="1800" dirty="0">
              <a:solidFill>
                <a:schemeClr val="accent6"/>
              </a:solidFill>
              <a:ea typeface="Times New Roman" panose="02020603050405020304" pitchFamily="18" charset="0"/>
              <a:cs typeface="Times New Roman" panose="02020603050405020304" pitchFamily="18" charset="0"/>
            </a:endParaRPr>
          </a:p>
          <a:p>
            <a:pPr lvl="4" algn="just">
              <a:lnSpc>
                <a:spcPct val="107000"/>
              </a:lnSpc>
              <a:spcBef>
                <a:spcPts val="0"/>
              </a:spcBef>
              <a:spcAft>
                <a:spcPts val="0"/>
              </a:spcAft>
              <a:buFont typeface="Arial" panose="020B0604020202020204" pitchFamily="34" charset="0"/>
              <a:buChar char="•"/>
            </a:pPr>
            <a:r>
              <a:rPr lang="en-US" sz="1800" dirty="0">
                <a:solidFill>
                  <a:schemeClr val="accent6"/>
                </a:solidFill>
                <a:effectLst/>
                <a:ea typeface="Times New Roman" panose="02020603050405020304" pitchFamily="18" charset="0"/>
                <a:cs typeface="Times New Roman" panose="02020603050405020304" pitchFamily="18" charset="0"/>
              </a:rPr>
              <a:t>Interviews with parties and witnesses</a:t>
            </a:r>
            <a:endParaRPr lang="en-US" sz="1800" dirty="0">
              <a:solidFill>
                <a:schemeClr val="accent6"/>
              </a:solidFill>
              <a:ea typeface="Times New Roman" panose="02020603050405020304" pitchFamily="18" charset="0"/>
              <a:cs typeface="Times New Roman" panose="02020603050405020304" pitchFamily="18" charset="0"/>
            </a:endParaRPr>
          </a:p>
          <a:p>
            <a:pPr lvl="4" algn="just">
              <a:lnSpc>
                <a:spcPct val="107000"/>
              </a:lnSpc>
              <a:spcBef>
                <a:spcPts val="0"/>
              </a:spcBef>
              <a:spcAft>
                <a:spcPts val="0"/>
              </a:spcAft>
              <a:buFont typeface="Arial" panose="020B0604020202020204" pitchFamily="34" charset="0"/>
              <a:buChar char="•"/>
            </a:pPr>
            <a:r>
              <a:rPr lang="en-US" sz="1800" dirty="0">
                <a:solidFill>
                  <a:schemeClr val="accent6"/>
                </a:solidFill>
                <a:effectLst/>
                <a:ea typeface="Times New Roman" panose="02020603050405020304" pitchFamily="18" charset="0"/>
                <a:cs typeface="Times New Roman" panose="02020603050405020304" pitchFamily="18" charset="0"/>
              </a:rPr>
              <a:t>Site visits</a:t>
            </a:r>
            <a:endParaRPr lang="en-US" sz="1800" dirty="0">
              <a:solidFill>
                <a:schemeClr val="accent6"/>
              </a:solidFill>
              <a:ea typeface="Times New Roman" panose="02020603050405020304" pitchFamily="18" charset="0"/>
              <a:cs typeface="Times New Roman" panose="02020603050405020304" pitchFamily="18" charset="0"/>
            </a:endParaRPr>
          </a:p>
          <a:p>
            <a:pPr lvl="4" algn="just">
              <a:lnSpc>
                <a:spcPct val="107000"/>
              </a:lnSpc>
              <a:spcBef>
                <a:spcPts val="0"/>
              </a:spcBef>
              <a:spcAft>
                <a:spcPts val="0"/>
              </a:spcAft>
              <a:buFont typeface="Arial" panose="020B0604020202020204" pitchFamily="34" charset="0"/>
              <a:buChar char="•"/>
            </a:pPr>
            <a:r>
              <a:rPr lang="en-US" sz="1800" dirty="0">
                <a:solidFill>
                  <a:schemeClr val="accent6"/>
                </a:solidFill>
                <a:effectLst/>
                <a:ea typeface="Times New Roman" panose="02020603050405020304" pitchFamily="18" charset="0"/>
                <a:cs typeface="Times New Roman" panose="02020603050405020304" pitchFamily="18" charset="0"/>
              </a:rPr>
              <a:t>Methods used to gather other evidence</a:t>
            </a:r>
            <a:endParaRPr lang="en-US" sz="1800" dirty="0">
              <a:solidFill>
                <a:schemeClr val="accent6"/>
              </a:solidFill>
              <a:ea typeface="Times New Roman" panose="02020603050405020304" pitchFamily="18" charset="0"/>
              <a:cs typeface="Times New Roman" panose="02020603050405020304" pitchFamily="18" charset="0"/>
            </a:endParaRPr>
          </a:p>
          <a:p>
            <a:pPr lvl="4" algn="just">
              <a:lnSpc>
                <a:spcPct val="107000"/>
              </a:lnSpc>
              <a:spcBef>
                <a:spcPts val="0"/>
              </a:spcBef>
              <a:spcAft>
                <a:spcPts val="0"/>
              </a:spcAft>
              <a:buFont typeface="Arial" panose="020B0604020202020204" pitchFamily="34" charset="0"/>
              <a:buChar char="•"/>
            </a:pPr>
            <a:r>
              <a:rPr lang="en-US" sz="1800" dirty="0">
                <a:solidFill>
                  <a:schemeClr val="accent6"/>
                </a:solidFill>
                <a:effectLst/>
                <a:ea typeface="Times New Roman" panose="02020603050405020304" pitchFamily="18" charset="0"/>
                <a:cs typeface="Times New Roman" panose="02020603050405020304" pitchFamily="18" charset="0"/>
              </a:rPr>
              <a:t>Hearings held</a:t>
            </a:r>
            <a:endParaRPr lang="en-US" sz="1800" dirty="0">
              <a:solidFill>
                <a:schemeClr val="accent6"/>
              </a:solidFill>
              <a:ea typeface="Times New Roman" panose="02020603050405020304" pitchFamily="18"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dirty="0">
                <a:solidFill>
                  <a:schemeClr val="accent6"/>
                </a:solidFill>
                <a:effectLst/>
                <a:ea typeface="Times New Roman" panose="02020603050405020304" pitchFamily="18" charset="0"/>
                <a:cs typeface="Times New Roman" panose="02020603050405020304" pitchFamily="18" charset="0"/>
              </a:rPr>
              <a:t>Findings of fact supporting determination</a:t>
            </a:r>
            <a:endParaRPr lang="en-US" dirty="0">
              <a:solidFill>
                <a:schemeClr val="accent6"/>
              </a:solidFill>
              <a:effectLst/>
              <a:ea typeface="Calibri" panose="020F0502020204030204" pitchFamily="34"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dirty="0">
                <a:solidFill>
                  <a:schemeClr val="accent6"/>
                </a:solidFill>
                <a:effectLst/>
                <a:ea typeface="Times New Roman" panose="02020603050405020304" pitchFamily="18" charset="0"/>
                <a:cs typeface="Times New Roman" panose="02020603050405020304" pitchFamily="18" charset="0"/>
              </a:rPr>
              <a:t>Conclusions regarding application of the code of conduct to the facts</a:t>
            </a:r>
            <a:endParaRPr lang="en-US" dirty="0">
              <a:solidFill>
                <a:schemeClr val="accent6"/>
              </a:solidFill>
              <a:effectLst/>
              <a:ea typeface="Calibri" panose="020F0502020204030204" pitchFamily="34"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dirty="0">
                <a:solidFill>
                  <a:schemeClr val="accent6"/>
                </a:solidFill>
                <a:effectLst/>
                <a:ea typeface="Times New Roman" panose="02020603050405020304" pitchFamily="18" charset="0"/>
                <a:cs typeface="Times New Roman" panose="02020603050405020304" pitchFamily="18" charset="0"/>
              </a:rPr>
              <a:t>Result of each allegation including rationale</a:t>
            </a:r>
            <a:endParaRPr lang="en-US" dirty="0">
              <a:solidFill>
                <a:schemeClr val="accent6"/>
              </a:solidFill>
              <a:ea typeface="Times New Roman" panose="02020603050405020304" pitchFamily="18" charset="0"/>
              <a:cs typeface="Times New Roman" panose="02020603050405020304" pitchFamily="18" charset="0"/>
            </a:endParaRPr>
          </a:p>
          <a:p>
            <a:pPr lvl="4" algn="just">
              <a:lnSpc>
                <a:spcPct val="107000"/>
              </a:lnSpc>
              <a:spcBef>
                <a:spcPts val="0"/>
              </a:spcBef>
              <a:spcAft>
                <a:spcPts val="0"/>
              </a:spcAft>
              <a:buFont typeface="Arial" panose="020B0604020202020204" pitchFamily="34" charset="0"/>
              <a:buChar char="•"/>
            </a:pPr>
            <a:r>
              <a:rPr lang="en-US" sz="1800" dirty="0">
                <a:solidFill>
                  <a:schemeClr val="accent6"/>
                </a:solidFill>
                <a:effectLst/>
                <a:ea typeface="Times New Roman" panose="02020603050405020304" pitchFamily="18" charset="0"/>
                <a:cs typeface="Times New Roman" panose="02020603050405020304" pitchFamily="18" charset="0"/>
              </a:rPr>
              <a:t>Determination regarding responsibility</a:t>
            </a:r>
            <a:endParaRPr lang="en-US" sz="1800" dirty="0">
              <a:solidFill>
                <a:schemeClr val="accent6"/>
              </a:solidFill>
              <a:ea typeface="Times New Roman" panose="02020603050405020304" pitchFamily="18" charset="0"/>
              <a:cs typeface="Times New Roman" panose="02020603050405020304" pitchFamily="18" charset="0"/>
            </a:endParaRPr>
          </a:p>
          <a:p>
            <a:pPr lvl="4" algn="just">
              <a:lnSpc>
                <a:spcPct val="107000"/>
              </a:lnSpc>
              <a:spcBef>
                <a:spcPts val="0"/>
              </a:spcBef>
              <a:spcAft>
                <a:spcPts val="0"/>
              </a:spcAft>
              <a:buFont typeface="Arial" panose="020B0604020202020204" pitchFamily="34" charset="0"/>
              <a:buChar char="•"/>
            </a:pPr>
            <a:r>
              <a:rPr lang="en-US" sz="1800" dirty="0">
                <a:solidFill>
                  <a:schemeClr val="accent6"/>
                </a:solidFill>
                <a:effectLst/>
                <a:ea typeface="Times New Roman" panose="02020603050405020304" pitchFamily="18" charset="0"/>
                <a:cs typeface="Times New Roman" panose="02020603050405020304" pitchFamily="18" charset="0"/>
              </a:rPr>
              <a:t>Disciplinary sanctions</a:t>
            </a:r>
            <a:endParaRPr lang="en-US" sz="1800" dirty="0">
              <a:solidFill>
                <a:schemeClr val="accent6"/>
              </a:solidFill>
              <a:ea typeface="Times New Roman" panose="02020603050405020304" pitchFamily="18" charset="0"/>
              <a:cs typeface="Times New Roman" panose="02020603050405020304" pitchFamily="18" charset="0"/>
            </a:endParaRPr>
          </a:p>
          <a:p>
            <a:pPr lvl="4" algn="just">
              <a:lnSpc>
                <a:spcPct val="107000"/>
              </a:lnSpc>
              <a:spcBef>
                <a:spcPts val="0"/>
              </a:spcBef>
              <a:spcAft>
                <a:spcPts val="0"/>
              </a:spcAft>
              <a:buFont typeface="Arial" panose="020B0604020202020204" pitchFamily="34" charset="0"/>
              <a:buChar char="•"/>
            </a:pPr>
            <a:r>
              <a:rPr lang="en-US" sz="1800" dirty="0">
                <a:solidFill>
                  <a:schemeClr val="accent6"/>
                </a:solidFill>
                <a:effectLst/>
                <a:ea typeface="Times New Roman" panose="02020603050405020304" pitchFamily="18" charset="0"/>
                <a:cs typeface="Times New Roman" panose="02020603050405020304" pitchFamily="18" charset="0"/>
              </a:rPr>
              <a:t>Whether remedies designed to restore or preserve equal access to education program or activity provided to the complainant</a:t>
            </a:r>
            <a:endParaRPr lang="en-US" sz="1800" dirty="0">
              <a:solidFill>
                <a:schemeClr val="accent6"/>
              </a:solidFill>
              <a:effectLst/>
              <a:ea typeface="Calibri" panose="020F0502020204030204" pitchFamily="34" charset="0"/>
              <a:cs typeface="Times New Roman" panose="02020603050405020304" pitchFamily="18" charset="0"/>
            </a:endParaRPr>
          </a:p>
          <a:p>
            <a:pPr lvl="1" algn="just">
              <a:lnSpc>
                <a:spcPct val="107000"/>
              </a:lnSpc>
              <a:spcBef>
                <a:spcPts val="0"/>
              </a:spcBef>
              <a:spcAft>
                <a:spcPts val="800"/>
              </a:spcAft>
              <a:buFont typeface="Arial" panose="020B0604020202020204" pitchFamily="34" charset="0"/>
              <a:buChar char="•"/>
            </a:pPr>
            <a:r>
              <a:rPr lang="en-US" dirty="0">
                <a:solidFill>
                  <a:schemeClr val="accent6"/>
                </a:solidFill>
                <a:effectLst/>
                <a:ea typeface="Times New Roman" panose="02020603050405020304" pitchFamily="18" charset="0"/>
                <a:cs typeface="Times New Roman" panose="02020603050405020304" pitchFamily="18" charset="0"/>
              </a:rPr>
              <a:t>Procedures and permissible bases for appeal</a:t>
            </a:r>
          </a:p>
          <a:p>
            <a:pPr lvl="1" algn="just">
              <a:lnSpc>
                <a:spcPct val="107000"/>
              </a:lnSpc>
              <a:spcBef>
                <a:spcPts val="0"/>
              </a:spcBef>
              <a:spcAft>
                <a:spcPts val="800"/>
              </a:spcAft>
              <a:buFont typeface="Arial" panose="020B0604020202020204" pitchFamily="34" charset="0"/>
              <a:buChar char="•"/>
            </a:pPr>
            <a:endParaRPr lang="en-US" dirty="0">
              <a:solidFill>
                <a:schemeClr val="accent6"/>
              </a:solidFill>
              <a:ea typeface="Times New Roman" panose="02020603050405020304" pitchFamily="18" charset="0"/>
              <a:cs typeface="Times New Roman" panose="02020603050405020304" pitchFamily="18" charset="0"/>
            </a:endParaRPr>
          </a:p>
          <a:p>
            <a:pPr lvl="1" algn="just">
              <a:lnSpc>
                <a:spcPct val="107000"/>
              </a:lnSpc>
              <a:spcBef>
                <a:spcPts val="0"/>
              </a:spcBef>
              <a:spcAft>
                <a:spcPts val="800"/>
              </a:spcAft>
              <a:buFont typeface="Arial" panose="020B0604020202020204" pitchFamily="34" charset="0"/>
              <a:buChar char="•"/>
            </a:pPr>
            <a:endParaRPr lang="en-US" dirty="0">
              <a:solidFill>
                <a:schemeClr val="accent6"/>
              </a:solidFill>
              <a:effectLst/>
              <a:ea typeface="Times New Roman" panose="02020603050405020304" pitchFamily="18" charset="0"/>
              <a:cs typeface="Times New Roman" panose="02020603050405020304" pitchFamily="18" charset="0"/>
            </a:endParaRPr>
          </a:p>
          <a:p>
            <a:pPr marL="0" marR="0" lvl="0" indent="0" algn="just">
              <a:lnSpc>
                <a:spcPct val="107000"/>
              </a:lnSpc>
              <a:spcBef>
                <a:spcPts val="0"/>
              </a:spcBef>
              <a:spcAft>
                <a:spcPts val="800"/>
              </a:spcAft>
              <a:buNone/>
            </a:pPr>
            <a:r>
              <a:rPr lang="en-US" sz="1400" dirty="0">
                <a:solidFill>
                  <a:schemeClr val="accent6"/>
                </a:solidFill>
                <a:effectLst/>
                <a:ea typeface="Times New Roman" panose="02020603050405020304" pitchFamily="18" charset="0"/>
                <a:cs typeface="Times New Roman" panose="02020603050405020304" pitchFamily="18" charset="0"/>
              </a:rPr>
              <a:t>34 CFR 106.45(b)(7)(ii)</a:t>
            </a:r>
            <a:endParaRPr lang="en-US" sz="1400" dirty="0">
              <a:solidFill>
                <a:schemeClr val="accent6"/>
              </a:solidFill>
            </a:endParaRPr>
          </a:p>
        </p:txBody>
      </p:sp>
      <p:sp>
        <p:nvSpPr>
          <p:cNvPr id="4" name="Footer Placeholder 3">
            <a:extLst>
              <a:ext uri="{FF2B5EF4-FFF2-40B4-BE49-F238E27FC236}">
                <a16:creationId xmlns:a16="http://schemas.microsoft.com/office/drawing/2014/main" id="{13EE687C-9DB9-47C1-89B4-904F62CFFD84}"/>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E42F5393-15C2-4507-B7DF-81AE330FBFEA}"/>
              </a:ext>
            </a:extLst>
          </p:cNvPr>
          <p:cNvSpPr>
            <a:spLocks noGrp="1"/>
          </p:cNvSpPr>
          <p:nvPr>
            <p:ph type="sldNum" sz="quarter" idx="12"/>
          </p:nvPr>
        </p:nvSpPr>
        <p:spPr/>
        <p:txBody>
          <a:bodyPr/>
          <a:lstStyle/>
          <a:p>
            <a:fld id="{CB2A5A4C-EB55-4870-972B-8DA361DD722D}" type="slidenum">
              <a:rPr lang="en-US" smtClean="0"/>
              <a:t>56</a:t>
            </a:fld>
            <a:endParaRPr lang="en-US"/>
          </a:p>
        </p:txBody>
      </p:sp>
    </p:spTree>
    <p:extLst>
      <p:ext uri="{BB962C8B-B14F-4D97-AF65-F5344CB8AC3E}">
        <p14:creationId xmlns:p14="http://schemas.microsoft.com/office/powerpoint/2010/main" val="1359618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6E632-DD8A-47F6-9D9B-0AFB41BD7F60}"/>
              </a:ext>
            </a:extLst>
          </p:cNvPr>
          <p:cNvSpPr>
            <a:spLocks noGrp="1"/>
          </p:cNvSpPr>
          <p:nvPr>
            <p:ph type="title"/>
          </p:nvPr>
        </p:nvSpPr>
        <p:spPr>
          <a:xfrm>
            <a:off x="514690" y="349430"/>
            <a:ext cx="3200400" cy="2286000"/>
          </a:xfrm>
        </p:spPr>
        <p:txBody>
          <a:bodyPr/>
          <a:lstStyle/>
          <a:p>
            <a:r>
              <a:rPr lang="en-US" dirty="0"/>
              <a:t>APPEALS</a:t>
            </a:r>
          </a:p>
        </p:txBody>
      </p:sp>
      <p:pic>
        <p:nvPicPr>
          <p:cNvPr id="6" name="Picture 5" descr="5 things never to say to somebody on a diet | SHEmaz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990" y="689066"/>
            <a:ext cx="2775857" cy="1221377"/>
          </a:xfrm>
          <a:prstGeom prst="rect">
            <a:avLst/>
          </a:prstGeom>
        </p:spPr>
      </p:pic>
      <p:sp>
        <p:nvSpPr>
          <p:cNvPr id="3" name="Content Placeholder 2">
            <a:extLst>
              <a:ext uri="{FF2B5EF4-FFF2-40B4-BE49-F238E27FC236}">
                <a16:creationId xmlns:a16="http://schemas.microsoft.com/office/drawing/2014/main" id="{BA12E3C4-AB26-4884-AF97-4EF1CCDC6337}"/>
              </a:ext>
            </a:extLst>
          </p:cNvPr>
          <p:cNvSpPr>
            <a:spLocks noGrp="1"/>
          </p:cNvSpPr>
          <p:nvPr>
            <p:ph idx="1"/>
          </p:nvPr>
        </p:nvSpPr>
        <p:spPr>
          <a:xfrm>
            <a:off x="4906736" y="522514"/>
            <a:ext cx="6931477" cy="6019067"/>
          </a:xfrm>
        </p:spPr>
        <p:txBody>
          <a:bodyPr>
            <a:noAutofit/>
          </a:bodyPr>
          <a:lstStyle/>
          <a:p>
            <a:pPr lvl="1" algn="just">
              <a:lnSpc>
                <a:spcPct val="107000"/>
              </a:lnSpc>
              <a:spcBef>
                <a:spcPts val="0"/>
              </a:spcBef>
              <a:spcAft>
                <a:spcPts val="0"/>
              </a:spcAft>
              <a:buFont typeface="Arial" panose="020B0604020202020204" pitchFamily="34" charset="0"/>
              <a:buChar char="•"/>
            </a:pPr>
            <a:r>
              <a:rPr lang="en-US" sz="1600" dirty="0">
                <a:solidFill>
                  <a:schemeClr val="accent6"/>
                </a:solidFill>
                <a:effectLst/>
                <a:ea typeface="Times New Roman" panose="02020603050405020304" pitchFamily="18" charset="0"/>
                <a:cs typeface="Times New Roman" panose="02020603050405020304" pitchFamily="18" charset="0"/>
              </a:rPr>
              <a:t>  Equal opportunity to both parties to appeal</a:t>
            </a:r>
          </a:p>
          <a:p>
            <a:pPr marL="201168" lvl="1" indent="0" algn="just">
              <a:lnSpc>
                <a:spcPct val="107000"/>
              </a:lnSpc>
              <a:spcBef>
                <a:spcPts val="0"/>
              </a:spcBef>
              <a:spcAft>
                <a:spcPts val="0"/>
              </a:spcAft>
              <a:buNone/>
            </a:pPr>
            <a:endParaRPr lang="en-US" sz="1600" dirty="0">
              <a:solidFill>
                <a:schemeClr val="accent6"/>
              </a:solidFill>
              <a:ea typeface="Times New Roman" panose="02020603050405020304" pitchFamily="18"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sz="1600" dirty="0">
                <a:solidFill>
                  <a:schemeClr val="accent6"/>
                </a:solidFill>
                <a:effectLst/>
                <a:ea typeface="Times New Roman" panose="02020603050405020304" pitchFamily="18" charset="0"/>
                <a:cs typeface="Times New Roman" panose="02020603050405020304" pitchFamily="18" charset="0"/>
              </a:rPr>
              <a:t>  May appeal mandatory and permissive dismissals</a:t>
            </a:r>
          </a:p>
          <a:p>
            <a:pPr marL="201168" lvl="1" indent="0" algn="just">
              <a:lnSpc>
                <a:spcPct val="107000"/>
              </a:lnSpc>
              <a:spcBef>
                <a:spcPts val="0"/>
              </a:spcBef>
              <a:spcAft>
                <a:spcPts val="0"/>
              </a:spcAft>
              <a:buNone/>
            </a:pPr>
            <a:endParaRPr lang="en-US" sz="1600" dirty="0">
              <a:solidFill>
                <a:schemeClr val="accent6"/>
              </a:solidFill>
              <a:ea typeface="Times New Roman" panose="02020603050405020304" pitchFamily="18"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r>
              <a:rPr lang="en-US" sz="1600" dirty="0">
                <a:solidFill>
                  <a:schemeClr val="accent6"/>
                </a:solidFill>
                <a:effectLst/>
                <a:ea typeface="Times New Roman" panose="02020603050405020304" pitchFamily="18" charset="0"/>
                <a:cs typeface="Times New Roman" panose="02020603050405020304" pitchFamily="18" charset="0"/>
              </a:rPr>
              <a:t>  Three bases for appeal</a:t>
            </a:r>
          </a:p>
          <a:p>
            <a:pPr marL="201168" lvl="1" indent="0" algn="just">
              <a:lnSpc>
                <a:spcPct val="107000"/>
              </a:lnSpc>
              <a:spcBef>
                <a:spcPts val="0"/>
              </a:spcBef>
              <a:spcAft>
                <a:spcPts val="0"/>
              </a:spcAft>
              <a:buNone/>
            </a:pPr>
            <a:endParaRPr lang="en-US" sz="1600" dirty="0">
              <a:solidFill>
                <a:schemeClr val="accent6"/>
              </a:solidFill>
              <a:ea typeface="Times New Roman" panose="02020603050405020304" pitchFamily="18" charset="0"/>
              <a:cs typeface="Times New Roman" panose="02020603050405020304" pitchFamily="18" charset="0"/>
            </a:endParaRPr>
          </a:p>
          <a:p>
            <a:pPr lvl="6" algn="just">
              <a:lnSpc>
                <a:spcPct val="107000"/>
              </a:lnSpc>
              <a:spcBef>
                <a:spcPts val="0"/>
              </a:spcBef>
              <a:spcAft>
                <a:spcPts val="0"/>
              </a:spcAft>
              <a:buFont typeface="Arial" panose="020B0604020202020204" pitchFamily="34" charset="0"/>
              <a:buChar char="•"/>
            </a:pPr>
            <a:r>
              <a:rPr lang="en-US" sz="1600" dirty="0">
                <a:solidFill>
                  <a:schemeClr val="accent6"/>
                </a:solidFill>
                <a:effectLst/>
                <a:ea typeface="Times New Roman" panose="02020603050405020304" pitchFamily="18" charset="0"/>
                <a:cs typeface="Times New Roman" panose="02020603050405020304" pitchFamily="18" charset="0"/>
              </a:rPr>
              <a:t>Procedural irregularity that affected the outcome (including relevancy determinations) </a:t>
            </a:r>
          </a:p>
          <a:p>
            <a:pPr marL="1071400" lvl="6" indent="0" algn="just">
              <a:lnSpc>
                <a:spcPct val="107000"/>
              </a:lnSpc>
              <a:spcBef>
                <a:spcPts val="0"/>
              </a:spcBef>
              <a:spcAft>
                <a:spcPts val="0"/>
              </a:spcAft>
              <a:buNone/>
            </a:pPr>
            <a:endParaRPr lang="en-US" sz="1600" dirty="0">
              <a:solidFill>
                <a:schemeClr val="accent6"/>
              </a:solidFill>
              <a:ea typeface="Times New Roman" panose="02020603050405020304" pitchFamily="18" charset="0"/>
              <a:cs typeface="Times New Roman" panose="02020603050405020304" pitchFamily="18" charset="0"/>
            </a:endParaRPr>
          </a:p>
          <a:p>
            <a:pPr lvl="6" algn="just">
              <a:lnSpc>
                <a:spcPct val="107000"/>
              </a:lnSpc>
              <a:spcBef>
                <a:spcPts val="0"/>
              </a:spcBef>
              <a:spcAft>
                <a:spcPts val="0"/>
              </a:spcAft>
              <a:buFont typeface="Arial" panose="020B0604020202020204" pitchFamily="34" charset="0"/>
              <a:buChar char="•"/>
            </a:pPr>
            <a:r>
              <a:rPr lang="en-US" sz="1600" dirty="0">
                <a:solidFill>
                  <a:schemeClr val="accent6"/>
                </a:solidFill>
                <a:effectLst/>
                <a:ea typeface="Times New Roman" panose="02020603050405020304" pitchFamily="18" charset="0"/>
                <a:cs typeface="Times New Roman" panose="02020603050405020304" pitchFamily="18" charset="0"/>
              </a:rPr>
              <a:t>Newly discovered evidence that was not reasonably available and that could affect the outcome (does not include evidence offered by the parties after the two 10 day review periods)</a:t>
            </a:r>
          </a:p>
          <a:p>
            <a:pPr marL="1071400" lvl="6" indent="0" algn="just">
              <a:lnSpc>
                <a:spcPct val="107000"/>
              </a:lnSpc>
              <a:spcBef>
                <a:spcPts val="0"/>
              </a:spcBef>
              <a:spcAft>
                <a:spcPts val="0"/>
              </a:spcAft>
              <a:buNone/>
            </a:pPr>
            <a:endParaRPr lang="en-US" sz="1600" dirty="0">
              <a:solidFill>
                <a:schemeClr val="accent6"/>
              </a:solidFill>
              <a:ea typeface="Times New Roman" panose="02020603050405020304" pitchFamily="18" charset="0"/>
              <a:cs typeface="Times New Roman" panose="02020603050405020304" pitchFamily="18" charset="0"/>
            </a:endParaRPr>
          </a:p>
          <a:p>
            <a:pPr lvl="6" algn="just">
              <a:lnSpc>
                <a:spcPct val="107000"/>
              </a:lnSpc>
              <a:spcBef>
                <a:spcPts val="0"/>
              </a:spcBef>
              <a:spcAft>
                <a:spcPts val="0"/>
              </a:spcAft>
              <a:buFont typeface="Arial" panose="020B0604020202020204" pitchFamily="34" charset="0"/>
              <a:buChar char="•"/>
            </a:pPr>
            <a:r>
              <a:rPr lang="en-US" sz="1600" dirty="0">
                <a:solidFill>
                  <a:schemeClr val="accent6"/>
                </a:solidFill>
                <a:effectLst/>
                <a:ea typeface="Times New Roman" panose="02020603050405020304" pitchFamily="18" charset="0"/>
                <a:cs typeface="Times New Roman" panose="02020603050405020304" pitchFamily="18" charset="0"/>
              </a:rPr>
              <a:t>Bias or conflict of interest of the TIX Coordinator, Investigator or Decision-Maker</a:t>
            </a:r>
            <a:endParaRPr lang="en-US" sz="1600" dirty="0">
              <a:solidFill>
                <a:schemeClr val="accent6"/>
              </a:solidFill>
              <a:ea typeface="Times New Roman" panose="02020603050405020304" pitchFamily="18" charset="0"/>
              <a:cs typeface="Times New Roman" panose="02020603050405020304" pitchFamily="18" charset="0"/>
            </a:endParaRPr>
          </a:p>
          <a:p>
            <a:pPr lvl="6" algn="just">
              <a:lnSpc>
                <a:spcPct val="107000"/>
              </a:lnSpc>
              <a:spcBef>
                <a:spcPts val="0"/>
              </a:spcBef>
              <a:spcAft>
                <a:spcPts val="0"/>
              </a:spcAft>
              <a:buFont typeface="Arial" panose="020B0604020202020204" pitchFamily="34" charset="0"/>
              <a:buChar char="•"/>
            </a:pPr>
            <a:endParaRPr lang="en-US" sz="1600" dirty="0">
              <a:solidFill>
                <a:schemeClr val="accent6"/>
              </a:solidFill>
              <a:effectLst/>
              <a:ea typeface="Times New Roman" panose="02020603050405020304" pitchFamily="18" charset="0"/>
              <a:cs typeface="Times New Roman" panose="02020603050405020304" pitchFamily="18" charset="0"/>
            </a:endParaRPr>
          </a:p>
          <a:p>
            <a:pPr lvl="6" algn="just">
              <a:lnSpc>
                <a:spcPct val="107000"/>
              </a:lnSpc>
              <a:spcBef>
                <a:spcPts val="0"/>
              </a:spcBef>
              <a:spcAft>
                <a:spcPts val="0"/>
              </a:spcAft>
              <a:buFont typeface="Arial" panose="020B0604020202020204" pitchFamily="34" charset="0"/>
              <a:buChar char="•"/>
            </a:pPr>
            <a:r>
              <a:rPr lang="en-US" sz="1600" dirty="0">
                <a:solidFill>
                  <a:schemeClr val="accent6"/>
                </a:solidFill>
                <a:ea typeface="Times New Roman" panose="02020603050405020304" pitchFamily="18" charset="0"/>
                <a:cs typeface="Times New Roman" panose="02020603050405020304" pitchFamily="18" charset="0"/>
              </a:rPr>
              <a:t>Schools have discretion as to whether to allow parties to appeal about severity or proportionality of sanctions</a:t>
            </a:r>
          </a:p>
          <a:p>
            <a:pPr lvl="1" algn="just">
              <a:lnSpc>
                <a:spcPct val="107000"/>
              </a:lnSpc>
              <a:spcBef>
                <a:spcPts val="0"/>
              </a:spcBef>
              <a:spcAft>
                <a:spcPts val="0"/>
              </a:spcAft>
              <a:buFont typeface="Arial" panose="020B0604020202020204" pitchFamily="34" charset="0"/>
              <a:buChar char="•"/>
            </a:pPr>
            <a:endParaRPr lang="en-US" sz="1600" dirty="0">
              <a:solidFill>
                <a:schemeClr val="accent6"/>
              </a:solidFill>
              <a:effectLst/>
              <a:ea typeface="Calibri" panose="020F0502020204030204" pitchFamily="34"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endParaRPr lang="en-US" sz="1600" dirty="0">
              <a:solidFill>
                <a:schemeClr val="accent6"/>
              </a:solidFill>
              <a:ea typeface="Calibri" panose="020F0502020204030204" pitchFamily="34" charset="0"/>
              <a:cs typeface="Times New Roman" panose="02020603050405020304" pitchFamily="18" charset="0"/>
            </a:endParaRPr>
          </a:p>
          <a:p>
            <a:pPr lvl="1" algn="just">
              <a:lnSpc>
                <a:spcPct val="107000"/>
              </a:lnSpc>
              <a:spcBef>
                <a:spcPts val="0"/>
              </a:spcBef>
              <a:spcAft>
                <a:spcPts val="0"/>
              </a:spcAft>
              <a:buFont typeface="Arial" panose="020B0604020202020204" pitchFamily="34" charset="0"/>
              <a:buChar char="•"/>
            </a:pPr>
            <a:endParaRPr lang="en-US" sz="1400" dirty="0">
              <a:solidFill>
                <a:schemeClr val="accent6"/>
              </a:solidFill>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r>
              <a:rPr lang="en-US" sz="1400" dirty="0">
                <a:solidFill>
                  <a:schemeClr val="accent6"/>
                </a:solidFill>
                <a:effectLst/>
                <a:ea typeface="Times New Roman" panose="02020603050405020304" pitchFamily="18" charset="0"/>
                <a:cs typeface="Times New Roman" panose="02020603050405020304" pitchFamily="18" charset="0"/>
              </a:rPr>
              <a:t>34 CFR 106.45(b)(8); p. 1350</a:t>
            </a:r>
            <a:endParaRPr lang="en-US" sz="1400" dirty="0">
              <a:solidFill>
                <a:schemeClr val="accent6"/>
              </a:solidFill>
              <a:effectLst/>
              <a:ea typeface="Calibri" panose="020F0502020204030204" pitchFamily="34" charset="0"/>
              <a:cs typeface="Times New Roman" panose="02020603050405020304" pitchFamily="18" charset="0"/>
            </a:endParaRPr>
          </a:p>
          <a:p>
            <a:endParaRPr lang="en-US" sz="1600" dirty="0">
              <a:solidFill>
                <a:schemeClr val="accent6"/>
              </a:solidFill>
            </a:endParaRPr>
          </a:p>
        </p:txBody>
      </p:sp>
      <p:sp>
        <p:nvSpPr>
          <p:cNvPr id="4" name="Footer Placeholder 3">
            <a:extLst>
              <a:ext uri="{FF2B5EF4-FFF2-40B4-BE49-F238E27FC236}">
                <a16:creationId xmlns:a16="http://schemas.microsoft.com/office/drawing/2014/main" id="{FE88DAEE-DCFA-48E2-AD12-A1F403D4C28B}"/>
              </a:ext>
            </a:extLst>
          </p:cNvPr>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57</a:t>
            </a:fld>
            <a:endParaRPr lang="en-US"/>
          </a:p>
        </p:txBody>
      </p:sp>
    </p:spTree>
    <p:extLst>
      <p:ext uri="{BB962C8B-B14F-4D97-AF65-F5344CB8AC3E}">
        <p14:creationId xmlns:p14="http://schemas.microsoft.com/office/powerpoint/2010/main" val="1131455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1D8D-7712-4E27-BE00-3F2BD4784E21}"/>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b="1" dirty="0"/>
              <a:t>WE DID IT! </a:t>
            </a:r>
            <a:br>
              <a:rPr lang="en-US" b="1" dirty="0"/>
            </a:br>
            <a:br>
              <a:rPr lang="en-US" dirty="0"/>
            </a:br>
            <a:endParaRPr lang="en-US" dirty="0"/>
          </a:p>
        </p:txBody>
      </p:sp>
      <p:sp>
        <p:nvSpPr>
          <p:cNvPr id="4" name="Text Placeholder 3">
            <a:extLst>
              <a:ext uri="{FF2B5EF4-FFF2-40B4-BE49-F238E27FC236}">
                <a16:creationId xmlns:a16="http://schemas.microsoft.com/office/drawing/2014/main" id="{18774DBD-6DCA-45D7-B66B-F496BA3AE3E8}"/>
              </a:ext>
            </a:extLst>
          </p:cNvPr>
          <p:cNvSpPr>
            <a:spLocks noGrp="1"/>
          </p:cNvSpPr>
          <p:nvPr>
            <p:ph type="body" sz="half" idx="2"/>
          </p:nvPr>
        </p:nvSpPr>
        <p:spPr>
          <a:xfrm>
            <a:off x="492371" y="2653800"/>
            <a:ext cx="3084844" cy="3335519"/>
          </a:xfrm>
        </p:spPr>
        <p:txBody>
          <a:bodyPr vert="horz" lIns="0" tIns="45720" rIns="0" bIns="45720" rtlCol="0">
            <a:normAutofit/>
          </a:bodyPr>
          <a:lstStyle/>
          <a:p>
            <a:r>
              <a:rPr lang="en-US" b="1"/>
              <a:t>Let’s test what you know. </a:t>
            </a:r>
          </a:p>
          <a:p>
            <a:endParaRPr lang="en-US"/>
          </a:p>
          <a:p>
            <a:r>
              <a:rPr lang="en-US" b="1"/>
              <a:t>Last chance to earn points. </a:t>
            </a:r>
          </a:p>
          <a:p>
            <a:endParaRPr lang="en-US" b="1"/>
          </a:p>
          <a:p>
            <a:r>
              <a:rPr lang="en-US" b="1"/>
              <a:t>Way to finish strong everyone.</a:t>
            </a:r>
          </a:p>
          <a:p>
            <a:endParaRPr lang="en-US" b="1"/>
          </a:p>
          <a:p>
            <a:endParaRPr lang="en-US" b="1"/>
          </a:p>
          <a:p>
            <a:endParaRPr lang="en-US" b="1"/>
          </a:p>
          <a:p>
            <a:endParaRPr lang="en-US"/>
          </a:p>
          <a:p>
            <a:endParaRPr lang="en-US"/>
          </a:p>
        </p:txBody>
      </p:sp>
      <p:pic>
        <p:nvPicPr>
          <p:cNvPr id="8" name="Content Placeholder 7" descr="Gameshow Jeopardy logo with lasers and lights">
            <a:extLst>
              <a:ext uri="{FF2B5EF4-FFF2-40B4-BE49-F238E27FC236}">
                <a16:creationId xmlns:a16="http://schemas.microsoft.com/office/drawing/2014/main" id="{775B1D5F-518B-4DB4-9EC5-073F815BDB77}"/>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698" r="1934" b="-1"/>
          <a:stretch/>
        </p:blipFill>
        <p:spPr>
          <a:xfrm>
            <a:off x="4742017" y="803241"/>
            <a:ext cx="6798082" cy="5251518"/>
          </a:xfrm>
          <a:prstGeom prst="rect">
            <a:avLst/>
          </a:prstGeom>
        </p:spPr>
      </p:pic>
      <p:sp>
        <p:nvSpPr>
          <p:cNvPr id="5" name="Footer Placeholder 4">
            <a:extLst>
              <a:ext uri="{FF2B5EF4-FFF2-40B4-BE49-F238E27FC236}">
                <a16:creationId xmlns:a16="http://schemas.microsoft.com/office/drawing/2014/main" id="{45BA6D46-D489-44E5-BFCD-E4424ED0FAD6}"/>
              </a:ext>
            </a:extLst>
          </p:cNvPr>
          <p:cNvSpPr>
            <a:spLocks noGrp="1"/>
          </p:cNvSpPr>
          <p:nvPr>
            <p:ph type="ftr" sz="quarter" idx="11"/>
          </p:nvPr>
        </p:nvSpPr>
        <p:spPr>
          <a:xfrm>
            <a:off x="1089175" y="6459785"/>
            <a:ext cx="3757243" cy="365125"/>
          </a:xfrm>
        </p:spPr>
        <p:txBody>
          <a:bodyPr vert="horz" lIns="91440" tIns="45720" rIns="91440" bIns="45720" rtlCol="0" anchor="ctr">
            <a:normAutofit/>
          </a:bodyPr>
          <a:lstStyle/>
          <a:p>
            <a:pPr>
              <a:spcAft>
                <a:spcPts val="600"/>
              </a:spcAft>
            </a:pPr>
            <a:r>
              <a:rPr lang="en-US" kern="1200" cap="all" baseline="0">
                <a:solidFill>
                  <a:srgbClr val="FFFFFF"/>
                </a:solidFill>
                <a:latin typeface="+mn-lt"/>
                <a:ea typeface="+mn-ea"/>
                <a:cs typeface="+mn-cs"/>
              </a:rPr>
              <a:t>©Aequitas Counsel 2020 All Rights Reserved</a:t>
            </a:r>
          </a:p>
        </p:txBody>
      </p:sp>
      <p:sp>
        <p:nvSpPr>
          <p:cNvPr id="6" name="Slide Number Placeholder 5">
            <a:extLst>
              <a:ext uri="{FF2B5EF4-FFF2-40B4-BE49-F238E27FC236}">
                <a16:creationId xmlns:a16="http://schemas.microsoft.com/office/drawing/2014/main" id="{08C8A8E1-C8AA-4AA9-9EBF-27190096EA15}"/>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CB2A5A4C-EB55-4870-972B-8DA361DD722D}" type="slidenum">
              <a:rPr lang="en-US"/>
              <a:pPr>
                <a:spcAft>
                  <a:spcPts val="600"/>
                </a:spcAft>
              </a:pPr>
              <a:t>58</a:t>
            </a:fld>
            <a:endParaRPr lang="en-US"/>
          </a:p>
        </p:txBody>
      </p:sp>
    </p:spTree>
    <p:extLst>
      <p:ext uri="{BB962C8B-B14F-4D97-AF65-F5344CB8AC3E}">
        <p14:creationId xmlns:p14="http://schemas.microsoft.com/office/powerpoint/2010/main" val="4053238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553"/>
            <a:ext cx="3200400" cy="699448"/>
          </a:xfrm>
        </p:spPr>
        <p:txBody>
          <a:bodyPr anchor="t">
            <a:noAutofit/>
          </a:bodyPr>
          <a:lstStyle/>
          <a:p>
            <a:r>
              <a:rPr lang="en-US" sz="4000" dirty="0"/>
              <a:t>LEGAL CONTEXT </a:t>
            </a:r>
          </a:p>
        </p:txBody>
      </p:sp>
      <p:pic>
        <p:nvPicPr>
          <p:cNvPr id="7" name="Picture 6" descr="United States Capit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66" y="685800"/>
            <a:ext cx="2736476" cy="1812471"/>
          </a:xfrm>
          <a:prstGeom prst="rect">
            <a:avLst/>
          </a:prstGeom>
        </p:spPr>
      </p:pic>
      <p:sp>
        <p:nvSpPr>
          <p:cNvPr id="6" name="Text Placeholder 5"/>
          <p:cNvSpPr>
            <a:spLocks noGrp="1"/>
          </p:cNvSpPr>
          <p:nvPr>
            <p:ph type="body" sz="half" idx="2"/>
          </p:nvPr>
        </p:nvSpPr>
        <p:spPr>
          <a:xfrm>
            <a:off x="392204" y="3807726"/>
            <a:ext cx="3200400" cy="2652060"/>
          </a:xfrm>
        </p:spPr>
        <p:txBody>
          <a:bodyPr>
            <a:normAutofit/>
          </a:bodyPr>
          <a:lstStyle/>
          <a:p>
            <a:pPr marL="285750" indent="-285750">
              <a:buClr>
                <a:srgbClr val="FFFFFF"/>
              </a:buClr>
              <a:buFont typeface="Arial" panose="020B0604020202020204" pitchFamily="34" charset="0"/>
              <a:buChar char="•"/>
            </a:pPr>
            <a:r>
              <a:rPr lang="en-US" dirty="0">
                <a:latin typeface="+mj-lt"/>
              </a:rPr>
              <a:t>37 words passed in 1972</a:t>
            </a:r>
          </a:p>
          <a:p>
            <a:pPr marL="285750" indent="-285750">
              <a:buClr>
                <a:srgbClr val="FFFFFF"/>
              </a:buClr>
              <a:buFont typeface="Arial" panose="020B0604020202020204" pitchFamily="34" charset="0"/>
              <a:buChar char="•"/>
            </a:pPr>
            <a:r>
              <a:rPr lang="en-US" dirty="0">
                <a:latin typeface="+mj-lt"/>
              </a:rPr>
              <a:t>Long thought to apply only to athletics</a:t>
            </a:r>
          </a:p>
          <a:p>
            <a:pPr marL="285750" indent="-285750">
              <a:buClr>
                <a:srgbClr val="FFFFFF"/>
              </a:buClr>
              <a:buFont typeface="Arial" panose="020B0604020202020204" pitchFamily="34" charset="0"/>
              <a:buChar char="•"/>
            </a:pPr>
            <a:r>
              <a:rPr lang="en-US" dirty="0">
                <a:latin typeface="+mj-lt"/>
              </a:rPr>
              <a:t>First used to address faculty inequity</a:t>
            </a:r>
          </a:p>
          <a:p>
            <a:pPr marL="285750" indent="-285750">
              <a:buClr>
                <a:srgbClr val="FFFFFF"/>
              </a:buClr>
              <a:buFont typeface="Arial" panose="020B0604020202020204" pitchFamily="34" charset="0"/>
              <a:buChar char="•"/>
            </a:pPr>
            <a:r>
              <a:rPr lang="en-US" dirty="0">
                <a:latin typeface="+mj-lt"/>
              </a:rPr>
              <a:t>Required to follow because of federal financial assistance, also CARES Act</a:t>
            </a:r>
          </a:p>
        </p:txBody>
      </p:sp>
      <p:sp>
        <p:nvSpPr>
          <p:cNvPr id="3" name="Content Placeholder 2"/>
          <p:cNvSpPr>
            <a:spLocks noGrp="1"/>
          </p:cNvSpPr>
          <p:nvPr>
            <p:ph idx="1"/>
          </p:nvPr>
        </p:nvSpPr>
        <p:spPr/>
        <p:txBody>
          <a:bodyPr>
            <a:normAutofit lnSpcReduction="10000"/>
          </a:bodyPr>
          <a:lstStyle/>
          <a:p>
            <a:pPr marL="0" indent="0" algn="just">
              <a:buNone/>
            </a:pPr>
            <a:endParaRPr lang="en-US" sz="2400" dirty="0">
              <a:solidFill>
                <a:schemeClr val="accent6"/>
              </a:solidFill>
            </a:endParaRPr>
          </a:p>
          <a:p>
            <a:pPr marL="0" indent="0" algn="just">
              <a:buNone/>
            </a:pPr>
            <a:r>
              <a:rPr lang="en-US" sz="4800" dirty="0">
                <a:solidFill>
                  <a:schemeClr val="accent6"/>
                </a:solidFill>
              </a:rPr>
              <a:t>TITLE IX</a:t>
            </a:r>
          </a:p>
          <a:p>
            <a:pPr marL="0" indent="0" algn="just">
              <a:buNone/>
            </a:pPr>
            <a:r>
              <a:rPr lang="en-US" sz="2400" dirty="0">
                <a:solidFill>
                  <a:schemeClr val="accent6"/>
                </a:solidFill>
              </a:rPr>
              <a:t>No person in the United States shall, on the basis of sex, be excluded from participation in, be denied the benefits of, or be subjected to discrimination under any education program or activity receiving Federal financial assistance. </a:t>
            </a:r>
          </a:p>
          <a:p>
            <a:pPr marL="0" indent="0" algn="just">
              <a:buNone/>
            </a:pPr>
            <a:endParaRPr lang="en-US" sz="2400" dirty="0">
              <a:solidFill>
                <a:schemeClr val="accent6"/>
              </a:solidFill>
            </a:endParaRPr>
          </a:p>
          <a:p>
            <a:pPr marL="0" indent="0" algn="just">
              <a:buNone/>
            </a:pPr>
            <a:endParaRPr lang="en-US" sz="2400" dirty="0">
              <a:solidFill>
                <a:schemeClr val="accent6"/>
              </a:solidFill>
            </a:endParaRPr>
          </a:p>
          <a:p>
            <a:pPr marL="0" indent="0" algn="just">
              <a:buNone/>
            </a:pPr>
            <a:endParaRPr lang="en-US" sz="2400" dirty="0">
              <a:solidFill>
                <a:schemeClr val="accent6"/>
              </a:solidFill>
            </a:endParaRPr>
          </a:p>
          <a:p>
            <a:pPr marL="0" indent="0" algn="just">
              <a:buNone/>
            </a:pPr>
            <a:endParaRPr lang="en-US" sz="1400" dirty="0">
              <a:solidFill>
                <a:schemeClr val="accent6"/>
              </a:solidFill>
            </a:endParaRPr>
          </a:p>
          <a:p>
            <a:pPr marL="0" indent="0" algn="just">
              <a:buNone/>
            </a:pPr>
            <a:r>
              <a:rPr lang="en-US" sz="1400" dirty="0">
                <a:solidFill>
                  <a:schemeClr val="accent6"/>
                </a:solidFill>
              </a:rPr>
              <a:t>TITLE IX of the Education Amendments of 1972, 20 U.S.C. § 1681</a:t>
            </a:r>
          </a:p>
          <a:p>
            <a:pPr marL="0" indent="0" algn="just">
              <a:buNone/>
            </a:pPr>
            <a:endParaRPr lang="en-US" sz="2400" dirty="0">
              <a:latin typeface="+mj-lt"/>
            </a:endParaRPr>
          </a:p>
          <a:p>
            <a:pPr marL="0" indent="0" algn="just">
              <a:buNone/>
            </a:pPr>
            <a:endParaRPr lang="en-US" sz="2400" dirty="0">
              <a:latin typeface="+mj-lt"/>
            </a:endParaRPr>
          </a:p>
          <a:p>
            <a:pPr marL="0" indent="0" algn="just">
              <a:buNone/>
            </a:pPr>
            <a:endParaRPr lang="en-US" sz="2400" b="1" dirty="0">
              <a:latin typeface="+mj-lt"/>
            </a:endParaRPr>
          </a:p>
          <a:p>
            <a:endParaRPr lang="en-US" dirty="0"/>
          </a:p>
        </p:txBody>
      </p:sp>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6</a:t>
            </a:fld>
            <a:endParaRPr lang="en-US"/>
          </a:p>
        </p:txBody>
      </p:sp>
    </p:spTree>
    <p:extLst>
      <p:ext uri="{BB962C8B-B14F-4D97-AF65-F5344CB8AC3E}">
        <p14:creationId xmlns:p14="http://schemas.microsoft.com/office/powerpoint/2010/main" val="309952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8314" y="286603"/>
            <a:ext cx="9947365" cy="1450757"/>
          </a:xfrm>
        </p:spPr>
        <p:txBody>
          <a:bodyPr/>
          <a:lstStyle/>
          <a:p>
            <a:r>
              <a:rPr lang="en-US" dirty="0">
                <a:solidFill>
                  <a:schemeClr val="accent6"/>
                </a:solidFill>
              </a:rPr>
              <a:t>LEGAL CONTEXT</a:t>
            </a:r>
            <a:br>
              <a:rPr lang="en-US" dirty="0">
                <a:solidFill>
                  <a:schemeClr val="accent6"/>
                </a:solidFill>
              </a:rPr>
            </a:br>
            <a:r>
              <a:rPr lang="en-US" dirty="0">
                <a:solidFill>
                  <a:schemeClr val="accent6"/>
                </a:solidFill>
              </a:rPr>
              <a:t>2020 TITLE IX REGULATIONS</a:t>
            </a:r>
          </a:p>
        </p:txBody>
      </p:sp>
      <p:sp>
        <p:nvSpPr>
          <p:cNvPr id="6" name="Content Placeholder 5"/>
          <p:cNvSpPr>
            <a:spLocks noGrp="1"/>
          </p:cNvSpPr>
          <p:nvPr>
            <p:ph sz="half" idx="2"/>
          </p:nvPr>
        </p:nvSpPr>
        <p:spPr>
          <a:xfrm>
            <a:off x="1167493" y="1959429"/>
            <a:ext cx="4033157" cy="3952120"/>
          </a:xfrm>
        </p:spPr>
        <p:txBody>
          <a:bodyPr/>
          <a:lstStyle/>
          <a:p>
            <a:pPr algn="just"/>
            <a:r>
              <a:rPr lang="en-US" dirty="0">
                <a:solidFill>
                  <a:schemeClr val="accent6"/>
                </a:solidFill>
              </a:rPr>
              <a:t>FOCUS ON COMPLIANCE: </a:t>
            </a:r>
          </a:p>
          <a:p>
            <a:pPr algn="just"/>
            <a:r>
              <a:rPr lang="en-US" dirty="0">
                <a:solidFill>
                  <a:schemeClr val="accent6"/>
                </a:solidFill>
              </a:rPr>
              <a:t>“[The’ final regulations represent the Department’s interpretation of a recipient’s legally binding obligations, rather than best practices, recommendations, or guidance . . . [and] focus on </a:t>
            </a:r>
            <a:r>
              <a:rPr lang="en-US" b="1" dirty="0">
                <a:solidFill>
                  <a:schemeClr val="accent6"/>
                </a:solidFill>
              </a:rPr>
              <a:t>precise legal compliance requirements governing recipients.</a:t>
            </a:r>
            <a:r>
              <a:rPr lang="en-US" dirty="0">
                <a:solidFill>
                  <a:schemeClr val="accent6"/>
                </a:solidFill>
              </a:rPr>
              <a:t>”</a:t>
            </a:r>
          </a:p>
          <a:p>
            <a:endParaRPr lang="en-US" sz="1400" dirty="0">
              <a:solidFill>
                <a:schemeClr val="accent6"/>
              </a:solidFill>
            </a:endParaRPr>
          </a:p>
          <a:p>
            <a:r>
              <a:rPr lang="en-US" sz="1400" dirty="0">
                <a:solidFill>
                  <a:schemeClr val="accent6"/>
                </a:solidFill>
              </a:rPr>
              <a:t>p. 18 (emphasis added)</a:t>
            </a:r>
          </a:p>
          <a:p>
            <a:endParaRPr lang="en-US" sz="1400" dirty="0">
              <a:solidFill>
                <a:schemeClr val="accent6"/>
              </a:solidFill>
            </a:endParaRPr>
          </a:p>
          <a:p>
            <a:endParaRPr lang="en-US" dirty="0">
              <a:solidFill>
                <a:schemeClr val="accent6"/>
              </a:solidFill>
            </a:endParaRPr>
          </a:p>
        </p:txBody>
      </p:sp>
      <p:sp>
        <p:nvSpPr>
          <p:cNvPr id="8" name="Content Placeholder 7"/>
          <p:cNvSpPr>
            <a:spLocks noGrp="1"/>
          </p:cNvSpPr>
          <p:nvPr>
            <p:ph sz="quarter" idx="4"/>
          </p:nvPr>
        </p:nvSpPr>
        <p:spPr>
          <a:xfrm>
            <a:off x="5919107" y="1959429"/>
            <a:ext cx="5236573" cy="4001105"/>
          </a:xfrm>
        </p:spPr>
        <p:txBody>
          <a:bodyPr/>
          <a:lstStyle/>
          <a:p>
            <a:pPr marL="0" indent="0">
              <a:buNone/>
            </a:pPr>
            <a:r>
              <a:rPr lang="en-US" dirty="0">
                <a:solidFill>
                  <a:schemeClr val="accent6"/>
                </a:solidFill>
              </a:rPr>
              <a:t>MATERIAL CHANGES:  </a:t>
            </a:r>
          </a:p>
          <a:p>
            <a:pPr>
              <a:buFont typeface="Arial" panose="020B0604020202020204" pitchFamily="34" charset="0"/>
              <a:buChar char="•"/>
            </a:pPr>
            <a:r>
              <a:rPr lang="en-US" dirty="0">
                <a:solidFill>
                  <a:schemeClr val="accent6"/>
                </a:solidFill>
              </a:rPr>
              <a:t>  Complaint process</a:t>
            </a:r>
          </a:p>
          <a:p>
            <a:pPr>
              <a:buFont typeface="Arial" panose="020B0604020202020204" pitchFamily="34" charset="0"/>
              <a:buChar char="•"/>
            </a:pPr>
            <a:r>
              <a:rPr lang="en-US" dirty="0">
                <a:solidFill>
                  <a:schemeClr val="accent6"/>
                </a:solidFill>
              </a:rPr>
              <a:t>  Jurisdiction limitations</a:t>
            </a:r>
          </a:p>
          <a:p>
            <a:pPr>
              <a:buFont typeface="Arial" panose="020B0604020202020204" pitchFamily="34" charset="0"/>
              <a:buChar char="•"/>
            </a:pPr>
            <a:r>
              <a:rPr lang="en-US" dirty="0">
                <a:solidFill>
                  <a:schemeClr val="accent6"/>
                </a:solidFill>
              </a:rPr>
              <a:t>  Investigation requirements</a:t>
            </a:r>
          </a:p>
          <a:p>
            <a:pPr>
              <a:buFont typeface="Arial" panose="020B0604020202020204" pitchFamily="34" charset="0"/>
              <a:buChar char="•"/>
            </a:pPr>
            <a:r>
              <a:rPr lang="en-US" dirty="0">
                <a:solidFill>
                  <a:schemeClr val="accent6"/>
                </a:solidFill>
              </a:rPr>
              <a:t>  Live hearings </a:t>
            </a:r>
          </a:p>
          <a:p>
            <a:pPr>
              <a:buFont typeface="Arial" panose="020B0604020202020204" pitchFamily="34" charset="0"/>
              <a:buChar char="•"/>
            </a:pPr>
            <a:r>
              <a:rPr lang="en-US" dirty="0">
                <a:solidFill>
                  <a:schemeClr val="accent6"/>
                </a:solidFill>
              </a:rPr>
              <a:t>  Relevancy determinations </a:t>
            </a:r>
          </a:p>
          <a:p>
            <a:pPr>
              <a:buFont typeface="Arial" panose="020B0604020202020204" pitchFamily="34" charset="0"/>
              <a:buChar char="•"/>
            </a:pPr>
            <a:r>
              <a:rPr lang="en-US" dirty="0">
                <a:solidFill>
                  <a:schemeClr val="accent6"/>
                </a:solidFill>
              </a:rPr>
              <a:t>  Required cross examination by advisors</a:t>
            </a:r>
          </a:p>
        </p:txBody>
      </p:sp>
      <p:sp>
        <p:nvSpPr>
          <p:cNvPr id="4" name="Footer Placeholder 3"/>
          <p:cNvSpPr>
            <a:spLocks noGrp="1"/>
          </p:cNvSpPr>
          <p:nvPr>
            <p:ph type="ftr" sz="quarter" idx="11"/>
          </p:nvPr>
        </p:nvSpPr>
        <p:spPr/>
        <p:txBody>
          <a:bodyPr/>
          <a:lstStyle/>
          <a:p>
            <a:r>
              <a:rPr lang="en-US"/>
              <a:t>©Aequitas Counsel 2020 All Rights Reserved</a:t>
            </a:r>
          </a:p>
        </p:txBody>
      </p:sp>
      <p:sp>
        <p:nvSpPr>
          <p:cNvPr id="5" name="Slide Number Placeholder 4"/>
          <p:cNvSpPr>
            <a:spLocks noGrp="1"/>
          </p:cNvSpPr>
          <p:nvPr>
            <p:ph type="sldNum" sz="quarter" idx="12"/>
          </p:nvPr>
        </p:nvSpPr>
        <p:spPr/>
        <p:txBody>
          <a:bodyPr/>
          <a:lstStyle/>
          <a:p>
            <a:fld id="{CB2A5A4C-EB55-4870-972B-8DA361DD722D}" type="slidenum">
              <a:rPr lang="en-US" smtClean="0"/>
              <a:t>7</a:t>
            </a:fld>
            <a:endParaRPr lang="en-US"/>
          </a:p>
        </p:txBody>
      </p:sp>
    </p:spTree>
    <p:extLst>
      <p:ext uri="{BB962C8B-B14F-4D97-AF65-F5344CB8AC3E}">
        <p14:creationId xmlns:p14="http://schemas.microsoft.com/office/powerpoint/2010/main" val="417186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2FF50C-CE07-134E-9F55-3B9B43BD53D8}"/>
              </a:ext>
            </a:extLst>
          </p:cNvPr>
          <p:cNvSpPr>
            <a:spLocks noGrp="1"/>
          </p:cNvSpPr>
          <p:nvPr>
            <p:ph type="title"/>
          </p:nvPr>
        </p:nvSpPr>
        <p:spPr>
          <a:xfrm>
            <a:off x="367833" y="3029214"/>
            <a:ext cx="3200400" cy="2286000"/>
          </a:xfrm>
        </p:spPr>
        <p:txBody>
          <a:bodyPr>
            <a:normAutofit fontScale="90000"/>
          </a:bodyPr>
          <a:lstStyle/>
          <a:p>
            <a:r>
              <a:rPr lang="en-US" sz="4000" dirty="0"/>
              <a:t>TITLE IX’S DEFINITION OF SEXUAL HARASSMENT</a:t>
            </a:r>
            <a:br>
              <a:rPr lang="en-US" dirty="0"/>
            </a:br>
            <a:br>
              <a:rPr lang="en-US" dirty="0"/>
            </a:br>
            <a:endParaRPr lang="en-US" dirty="0"/>
          </a:p>
        </p:txBody>
      </p:sp>
      <p:pic>
        <p:nvPicPr>
          <p:cNvPr id="2" name="Picture 1" descr="Webster's Dictionar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37" y="685801"/>
            <a:ext cx="2725992" cy="1533592"/>
          </a:xfrm>
          <a:prstGeom prst="rect">
            <a:avLst/>
          </a:prstGeom>
        </p:spPr>
      </p:pic>
      <p:sp>
        <p:nvSpPr>
          <p:cNvPr id="3" name="Content Placeholder 2">
            <a:extLst>
              <a:ext uri="{FF2B5EF4-FFF2-40B4-BE49-F238E27FC236}">
                <a16:creationId xmlns:a16="http://schemas.microsoft.com/office/drawing/2014/main" id="{A3C0CC74-4453-48DE-A379-2BB81BFD78D3}"/>
              </a:ext>
            </a:extLst>
          </p:cNvPr>
          <p:cNvSpPr>
            <a:spLocks noGrp="1"/>
          </p:cNvSpPr>
          <p:nvPr>
            <p:ph idx="1"/>
          </p:nvPr>
        </p:nvSpPr>
        <p:spPr/>
        <p:txBody>
          <a:bodyPr>
            <a:normAutofit fontScale="85000" lnSpcReduction="20000"/>
          </a:bodyPr>
          <a:lstStyle/>
          <a:p>
            <a:pPr marL="749808" lvl="1" indent="-457200" algn="just">
              <a:lnSpc>
                <a:spcPct val="107000"/>
              </a:lnSpc>
              <a:spcBef>
                <a:spcPts val="0"/>
              </a:spcBef>
              <a:spcAft>
                <a:spcPts val="800"/>
              </a:spcAft>
              <a:buFont typeface="+mj-lt"/>
              <a:buAutoNum type="arabicPeriod"/>
            </a:pPr>
            <a:r>
              <a:rPr lang="en-US" sz="2600" dirty="0">
                <a:solidFill>
                  <a:schemeClr val="accent6"/>
                </a:solidFill>
                <a:effectLst/>
                <a:ea typeface="Times New Roman" panose="02020603050405020304" pitchFamily="18" charset="0"/>
                <a:cs typeface="Times New Roman" panose="02020603050405020304" pitchFamily="18" charset="0"/>
              </a:rPr>
              <a:t>Quid Pro Quo Sexual Harassment		</a:t>
            </a:r>
          </a:p>
          <a:p>
            <a:pPr marL="749808" lvl="1" indent="-457200" algn="just">
              <a:lnSpc>
                <a:spcPct val="107000"/>
              </a:lnSpc>
              <a:spcBef>
                <a:spcPts val="0"/>
              </a:spcBef>
              <a:spcAft>
                <a:spcPts val="800"/>
              </a:spcAft>
              <a:buFont typeface="+mj-lt"/>
              <a:buAutoNum type="arabicPeriod"/>
            </a:pPr>
            <a:r>
              <a:rPr lang="en-US" sz="2600" dirty="0">
                <a:solidFill>
                  <a:schemeClr val="accent6"/>
                </a:solidFill>
                <a:effectLst/>
                <a:ea typeface="Calibri" panose="020F0502020204030204" pitchFamily="34" charset="0"/>
                <a:cs typeface="Times New Roman" panose="02020603050405020304" pitchFamily="18" charset="0"/>
              </a:rPr>
              <a:t>Severe and Pervasive Sexual Harassment</a:t>
            </a:r>
          </a:p>
          <a:p>
            <a:pPr marL="749808" lvl="1" indent="-457200" algn="just">
              <a:lnSpc>
                <a:spcPct val="107000"/>
              </a:lnSpc>
              <a:spcBef>
                <a:spcPts val="0"/>
              </a:spcBef>
              <a:spcAft>
                <a:spcPts val="800"/>
              </a:spcAft>
              <a:buFont typeface="+mj-lt"/>
              <a:buAutoNum type="arabicPeriod"/>
            </a:pPr>
            <a:r>
              <a:rPr lang="en-US" sz="2600" dirty="0">
                <a:solidFill>
                  <a:schemeClr val="accent6"/>
                </a:solidFill>
                <a:effectLst/>
                <a:ea typeface="Times New Roman" panose="02020603050405020304" pitchFamily="18" charset="0"/>
                <a:cs typeface="Times New Roman" panose="02020603050405020304" pitchFamily="18" charset="0"/>
              </a:rPr>
              <a:t>Rape*</a:t>
            </a:r>
            <a:r>
              <a:rPr lang="en-US" sz="2600" dirty="0">
                <a:solidFill>
                  <a:schemeClr val="accent6"/>
                </a:solidFill>
                <a:ea typeface="Times New Roman" panose="02020603050405020304" pitchFamily="18" charset="0"/>
                <a:cs typeface="Times New Roman" panose="02020603050405020304" pitchFamily="18" charset="0"/>
              </a:rPr>
              <a:t>	</a:t>
            </a:r>
          </a:p>
          <a:p>
            <a:pPr marL="749808" lvl="1" indent="-457200" algn="just">
              <a:lnSpc>
                <a:spcPct val="107000"/>
              </a:lnSpc>
              <a:spcBef>
                <a:spcPts val="0"/>
              </a:spcBef>
              <a:spcAft>
                <a:spcPts val="800"/>
              </a:spcAft>
              <a:buFont typeface="+mj-lt"/>
              <a:buAutoNum type="arabicPeriod"/>
            </a:pPr>
            <a:r>
              <a:rPr lang="en-US" sz="2600" dirty="0">
                <a:solidFill>
                  <a:schemeClr val="accent6"/>
                </a:solidFill>
                <a:ea typeface="Times New Roman" panose="02020603050405020304" pitchFamily="18" charset="0"/>
                <a:cs typeface="Times New Roman" panose="02020603050405020304" pitchFamily="18" charset="0"/>
              </a:rPr>
              <a:t>Sodomy</a:t>
            </a:r>
          </a:p>
          <a:p>
            <a:pPr marL="749808" lvl="1" indent="-457200" algn="just">
              <a:lnSpc>
                <a:spcPct val="107000"/>
              </a:lnSpc>
              <a:spcBef>
                <a:spcPts val="0"/>
              </a:spcBef>
              <a:spcAft>
                <a:spcPts val="800"/>
              </a:spcAft>
              <a:buFont typeface="+mj-lt"/>
              <a:buAutoNum type="arabicPeriod"/>
            </a:pPr>
            <a:r>
              <a:rPr lang="en-US" sz="2600" dirty="0">
                <a:solidFill>
                  <a:schemeClr val="accent6"/>
                </a:solidFill>
                <a:effectLst/>
                <a:ea typeface="Times New Roman" panose="02020603050405020304" pitchFamily="18" charset="0"/>
                <a:cs typeface="Times New Roman" panose="02020603050405020304" pitchFamily="18" charset="0"/>
              </a:rPr>
              <a:t>Sexual Assault with an Object			</a:t>
            </a:r>
          </a:p>
          <a:p>
            <a:pPr marL="749808" lvl="1" indent="-457200" algn="just">
              <a:lnSpc>
                <a:spcPct val="107000"/>
              </a:lnSpc>
              <a:spcBef>
                <a:spcPts val="0"/>
              </a:spcBef>
              <a:spcAft>
                <a:spcPts val="800"/>
              </a:spcAft>
              <a:buFont typeface="+mj-lt"/>
              <a:buAutoNum type="arabicPeriod"/>
            </a:pPr>
            <a:r>
              <a:rPr lang="en-US" sz="2600" dirty="0">
                <a:solidFill>
                  <a:schemeClr val="accent6"/>
                </a:solidFill>
                <a:effectLst/>
                <a:ea typeface="Times New Roman" panose="02020603050405020304" pitchFamily="18" charset="0"/>
                <a:cs typeface="Times New Roman" panose="02020603050405020304" pitchFamily="18" charset="0"/>
              </a:rPr>
              <a:t>Fondling</a:t>
            </a:r>
            <a:endParaRPr lang="en-US" sz="2600" dirty="0">
              <a:solidFill>
                <a:schemeClr val="accent6"/>
              </a:solidFill>
              <a:effectLst/>
              <a:ea typeface="Calibri" panose="020F0502020204030204" pitchFamily="34" charset="0"/>
              <a:cs typeface="Times New Roman" panose="02020603050405020304" pitchFamily="18" charset="0"/>
            </a:endParaRPr>
          </a:p>
          <a:p>
            <a:pPr marL="749808" lvl="1" indent="-457200" algn="just">
              <a:lnSpc>
                <a:spcPct val="107000"/>
              </a:lnSpc>
              <a:spcBef>
                <a:spcPts val="0"/>
              </a:spcBef>
              <a:spcAft>
                <a:spcPts val="800"/>
              </a:spcAft>
              <a:buFont typeface="+mj-lt"/>
              <a:buAutoNum type="arabicPeriod"/>
            </a:pPr>
            <a:r>
              <a:rPr lang="en-US" sz="2600" dirty="0">
                <a:solidFill>
                  <a:schemeClr val="accent6"/>
                </a:solidFill>
                <a:effectLst/>
                <a:ea typeface="Times New Roman" panose="02020603050405020304" pitchFamily="18" charset="0"/>
                <a:cs typeface="Times New Roman" panose="02020603050405020304" pitchFamily="18" charset="0"/>
              </a:rPr>
              <a:t>Incest 	</a:t>
            </a:r>
          </a:p>
          <a:p>
            <a:pPr marL="749808" lvl="1" indent="-457200" algn="just">
              <a:lnSpc>
                <a:spcPct val="107000"/>
              </a:lnSpc>
              <a:spcBef>
                <a:spcPts val="0"/>
              </a:spcBef>
              <a:spcAft>
                <a:spcPts val="800"/>
              </a:spcAft>
              <a:buFont typeface="+mj-lt"/>
              <a:buAutoNum type="arabicPeriod"/>
            </a:pPr>
            <a:r>
              <a:rPr lang="en-US" sz="2600" dirty="0">
                <a:solidFill>
                  <a:schemeClr val="accent6"/>
                </a:solidFill>
                <a:ea typeface="Times New Roman" panose="02020603050405020304" pitchFamily="18" charset="0"/>
                <a:cs typeface="Times New Roman" panose="02020603050405020304" pitchFamily="18" charset="0"/>
              </a:rPr>
              <a:t>Statutory Rape	</a:t>
            </a:r>
            <a:r>
              <a:rPr lang="en-US" sz="2600" dirty="0">
                <a:solidFill>
                  <a:schemeClr val="accent6"/>
                </a:solidFill>
                <a:effectLst/>
                <a:ea typeface="Times New Roman" panose="02020603050405020304" pitchFamily="18" charset="0"/>
                <a:cs typeface="Times New Roman" panose="02020603050405020304" pitchFamily="18" charset="0"/>
              </a:rPr>
              <a:t>			</a:t>
            </a:r>
            <a:endParaRPr lang="en-US" sz="2600" dirty="0">
              <a:solidFill>
                <a:schemeClr val="accent6"/>
              </a:solidFill>
              <a:ea typeface="Times New Roman" panose="02020603050405020304" pitchFamily="18" charset="0"/>
              <a:cs typeface="Times New Roman" panose="02020603050405020304" pitchFamily="18" charset="0"/>
            </a:endParaRPr>
          </a:p>
          <a:p>
            <a:pPr marL="749808" lvl="1" indent="-457200" algn="just">
              <a:lnSpc>
                <a:spcPct val="107000"/>
              </a:lnSpc>
              <a:spcBef>
                <a:spcPts val="0"/>
              </a:spcBef>
              <a:spcAft>
                <a:spcPts val="800"/>
              </a:spcAft>
              <a:buFont typeface="+mj-lt"/>
              <a:buAutoNum type="arabicPeriod"/>
            </a:pPr>
            <a:r>
              <a:rPr lang="en-US" sz="2600" dirty="0">
                <a:solidFill>
                  <a:schemeClr val="accent6"/>
                </a:solidFill>
                <a:effectLst/>
                <a:ea typeface="Times New Roman" panose="02020603050405020304" pitchFamily="18" charset="0"/>
                <a:cs typeface="Times New Roman" panose="02020603050405020304" pitchFamily="18" charset="0"/>
              </a:rPr>
              <a:t>Dating Violence				</a:t>
            </a:r>
          </a:p>
          <a:p>
            <a:pPr marL="749808" lvl="1" indent="-457200" algn="just">
              <a:lnSpc>
                <a:spcPct val="107000"/>
              </a:lnSpc>
              <a:spcBef>
                <a:spcPts val="0"/>
              </a:spcBef>
              <a:spcAft>
                <a:spcPts val="800"/>
              </a:spcAft>
              <a:buFont typeface="+mj-lt"/>
              <a:buAutoNum type="arabicPeriod"/>
            </a:pPr>
            <a:r>
              <a:rPr lang="en-US" sz="2600" dirty="0">
                <a:solidFill>
                  <a:schemeClr val="accent6"/>
                </a:solidFill>
                <a:effectLst/>
                <a:ea typeface="Times New Roman" panose="02020603050405020304" pitchFamily="18" charset="0"/>
                <a:cs typeface="Times New Roman" panose="02020603050405020304" pitchFamily="18" charset="0"/>
              </a:rPr>
              <a:t>Domestic Violence</a:t>
            </a:r>
            <a:endParaRPr lang="en-US" sz="2600" dirty="0">
              <a:solidFill>
                <a:schemeClr val="accent6"/>
              </a:solidFill>
              <a:effectLst/>
              <a:ea typeface="Calibri" panose="020F0502020204030204" pitchFamily="34" charset="0"/>
              <a:cs typeface="Times New Roman" panose="02020603050405020304" pitchFamily="18" charset="0"/>
            </a:endParaRPr>
          </a:p>
          <a:p>
            <a:pPr marL="749808" lvl="1" indent="-457200" algn="just">
              <a:lnSpc>
                <a:spcPct val="107000"/>
              </a:lnSpc>
              <a:spcBef>
                <a:spcPts val="0"/>
              </a:spcBef>
              <a:spcAft>
                <a:spcPts val="800"/>
              </a:spcAft>
              <a:buFont typeface="+mj-lt"/>
              <a:buAutoNum type="arabicPeriod"/>
            </a:pPr>
            <a:r>
              <a:rPr lang="en-US" sz="2600" dirty="0">
                <a:solidFill>
                  <a:schemeClr val="accent6"/>
                </a:solidFill>
                <a:effectLst/>
                <a:ea typeface="Times New Roman" panose="02020603050405020304" pitchFamily="18" charset="0"/>
                <a:cs typeface="Times New Roman" panose="02020603050405020304" pitchFamily="18" charset="0"/>
              </a:rPr>
              <a:t>Stalking</a:t>
            </a:r>
            <a:endParaRPr lang="en-US" sz="2600" dirty="0">
              <a:solidFill>
                <a:schemeClr val="accent6"/>
              </a:solidFill>
              <a:effectLst/>
              <a:ea typeface="Calibri" panose="020F0502020204030204" pitchFamily="34" charset="0"/>
              <a:cs typeface="Times New Roman" panose="02020603050405020304" pitchFamily="18" charset="0"/>
            </a:endParaRPr>
          </a:p>
          <a:p>
            <a:r>
              <a:rPr lang="en-US" sz="1500" dirty="0">
                <a:solidFill>
                  <a:schemeClr val="accent6"/>
                </a:solidFill>
              </a:rPr>
              <a:t>* Section 106.30 (defining “sexual harassment” to include sexual assault, dating violence, domestic violence or stalking as defined in the </a:t>
            </a:r>
            <a:r>
              <a:rPr lang="en-US" sz="1500" dirty="0" err="1">
                <a:solidFill>
                  <a:schemeClr val="accent6"/>
                </a:solidFill>
              </a:rPr>
              <a:t>Clery</a:t>
            </a:r>
            <a:r>
              <a:rPr lang="en-US" sz="1500" dirty="0">
                <a:solidFill>
                  <a:schemeClr val="accent6"/>
                </a:solidFill>
              </a:rPr>
              <a:t> Act and VAWA statutes). </a:t>
            </a:r>
            <a:r>
              <a:rPr lang="en-US" sz="1500" i="1" dirty="0">
                <a:solidFill>
                  <a:schemeClr val="accent6"/>
                </a:solidFill>
              </a:rPr>
              <a:t>See </a:t>
            </a:r>
            <a:r>
              <a:rPr lang="en-US" sz="1500" dirty="0">
                <a:solidFill>
                  <a:schemeClr val="accent6"/>
                </a:solidFill>
              </a:rPr>
              <a:t>34 U.S.C. § 12291 (a)(29) (May 29, 2020); 79 Fed. Reg. 62, 752 (2013 reauthorization of VAWA amending section 485(f) of the </a:t>
            </a:r>
            <a:r>
              <a:rPr lang="en-US" sz="1500" dirty="0" err="1">
                <a:solidFill>
                  <a:schemeClr val="accent6"/>
                </a:solidFill>
              </a:rPr>
              <a:t>Clery</a:t>
            </a:r>
            <a:r>
              <a:rPr lang="en-US" sz="1500" dirty="0">
                <a:solidFill>
                  <a:schemeClr val="accent6"/>
                </a:solidFill>
              </a:rPr>
              <a:t> Act).</a:t>
            </a:r>
          </a:p>
          <a:p>
            <a:pPr marL="0" indent="0">
              <a:buNone/>
            </a:pPr>
            <a:endParaRPr lang="en-US" dirty="0">
              <a:solidFill>
                <a:schemeClr val="accent6"/>
              </a:solidFill>
            </a:endParaRPr>
          </a:p>
        </p:txBody>
      </p:sp>
      <p:sp>
        <p:nvSpPr>
          <p:cNvPr id="4" name="Footer Placeholder 3">
            <a:extLst>
              <a:ext uri="{FF2B5EF4-FFF2-40B4-BE49-F238E27FC236}">
                <a16:creationId xmlns:a16="http://schemas.microsoft.com/office/drawing/2014/main" id="{6155C90F-CEB0-47E6-BFAC-35FBCB53667C}"/>
              </a:ext>
            </a:extLst>
          </p:cNvPr>
          <p:cNvSpPr>
            <a:spLocks noGrp="1"/>
          </p:cNvSpPr>
          <p:nvPr>
            <p:ph type="ftr" sz="quarter" idx="11"/>
          </p:nvPr>
        </p:nvSpPr>
        <p:spPr/>
        <p:txBody>
          <a:bodyPr/>
          <a:lstStyle/>
          <a:p>
            <a:r>
              <a:rPr lang="en-US"/>
              <a:t>©Aequitas Counsel 2020 All Rights Reserved</a:t>
            </a:r>
          </a:p>
        </p:txBody>
      </p:sp>
      <p:sp>
        <p:nvSpPr>
          <p:cNvPr id="5" name="Slide Number Placeholder 4">
            <a:extLst>
              <a:ext uri="{FF2B5EF4-FFF2-40B4-BE49-F238E27FC236}">
                <a16:creationId xmlns:a16="http://schemas.microsoft.com/office/drawing/2014/main" id="{F93EC719-3159-4776-A493-8B1D22B5CE42}"/>
              </a:ext>
            </a:extLst>
          </p:cNvPr>
          <p:cNvSpPr>
            <a:spLocks noGrp="1"/>
          </p:cNvSpPr>
          <p:nvPr>
            <p:ph type="sldNum" sz="quarter" idx="12"/>
          </p:nvPr>
        </p:nvSpPr>
        <p:spPr/>
        <p:txBody>
          <a:bodyPr/>
          <a:lstStyle/>
          <a:p>
            <a:fld id="{CB2A5A4C-EB55-4870-972B-8DA361DD722D}" type="slidenum">
              <a:rPr lang="en-US" smtClean="0"/>
              <a:t>8</a:t>
            </a:fld>
            <a:endParaRPr lang="en-US"/>
          </a:p>
        </p:txBody>
      </p:sp>
    </p:spTree>
    <p:extLst>
      <p:ext uri="{BB962C8B-B14F-4D97-AF65-F5344CB8AC3E}">
        <p14:creationId xmlns:p14="http://schemas.microsoft.com/office/powerpoint/2010/main" val="404840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cap="all" dirty="0">
                <a:solidFill>
                  <a:schemeClr val="accent6"/>
                </a:solidFill>
              </a:rPr>
              <a:t>But first……..</a:t>
            </a:r>
            <a:br>
              <a:rPr lang="en-US" sz="4000" cap="all" dirty="0">
                <a:solidFill>
                  <a:schemeClr val="accent6"/>
                </a:solidFill>
              </a:rPr>
            </a:br>
            <a:r>
              <a:rPr lang="en-US" sz="4000" cap="all" dirty="0">
                <a:solidFill>
                  <a:schemeClr val="accent6"/>
                </a:solidFill>
              </a:rPr>
              <a:t>A word about names and hypotheticals</a:t>
            </a:r>
          </a:p>
        </p:txBody>
      </p:sp>
      <p:pic>
        <p:nvPicPr>
          <p:cNvPr id="4" name="Content Placeholder 3" descr="Diverse group of people with various solid colored shirts standing in a circle"/>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96963" y="2286217"/>
            <a:ext cx="4938712" cy="3142816"/>
          </a:xfrm>
        </p:spPr>
      </p:pic>
      <p:pic>
        <p:nvPicPr>
          <p:cNvPr id="3" name="Content Placeholder 2" descr="Six shelves full of mugs with various names on them"/>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442393" y="2286000"/>
            <a:ext cx="4737464" cy="3135086"/>
          </a:xfrm>
        </p:spPr>
      </p:pic>
      <p:sp>
        <p:nvSpPr>
          <p:cNvPr id="5" name="Footer Placeholder 4"/>
          <p:cNvSpPr>
            <a:spLocks noGrp="1"/>
          </p:cNvSpPr>
          <p:nvPr>
            <p:ph type="ftr" sz="quarter" idx="11"/>
          </p:nvPr>
        </p:nvSpPr>
        <p:spPr/>
        <p:txBody>
          <a:bodyPr/>
          <a:lstStyle/>
          <a:p>
            <a:r>
              <a:rPr lang="en-US"/>
              <a:t>©Aequitas Counsel 2020 All Rights Reserved</a:t>
            </a:r>
          </a:p>
        </p:txBody>
      </p:sp>
      <p:sp>
        <p:nvSpPr>
          <p:cNvPr id="6" name="Slide Number Placeholder 5"/>
          <p:cNvSpPr>
            <a:spLocks noGrp="1"/>
          </p:cNvSpPr>
          <p:nvPr>
            <p:ph type="sldNum" sz="quarter" idx="12"/>
          </p:nvPr>
        </p:nvSpPr>
        <p:spPr/>
        <p:txBody>
          <a:bodyPr/>
          <a:lstStyle/>
          <a:p>
            <a:fld id="{CB2A5A4C-EB55-4870-972B-8DA361DD722D}" type="slidenum">
              <a:rPr lang="en-US" smtClean="0"/>
              <a:t>9</a:t>
            </a:fld>
            <a:endParaRPr lang="en-US"/>
          </a:p>
        </p:txBody>
      </p:sp>
    </p:spTree>
    <p:extLst>
      <p:ext uri="{BB962C8B-B14F-4D97-AF65-F5344CB8AC3E}">
        <p14:creationId xmlns:p14="http://schemas.microsoft.com/office/powerpoint/2010/main" val="1823627137"/>
      </p:ext>
    </p:extLst>
  </p:cSld>
  <p:clrMapOvr>
    <a:masterClrMapping/>
  </p:clrMapOvr>
</p:sld>
</file>

<file path=ppt/theme/theme1.xml><?xml version="1.0" encoding="utf-8"?>
<a:theme xmlns:a="http://schemas.openxmlformats.org/drawingml/2006/main" name="Retrospect">
  <a:themeElements>
    <a:clrScheme name="Custom 16">
      <a:dk1>
        <a:srgbClr val="000000"/>
      </a:dk1>
      <a:lt1>
        <a:srgbClr val="C1DBD7"/>
      </a:lt1>
      <a:dk2>
        <a:srgbClr val="000000"/>
      </a:dk2>
      <a:lt2>
        <a:srgbClr val="000000"/>
      </a:lt2>
      <a:accent1>
        <a:srgbClr val="000000"/>
      </a:accent1>
      <a:accent2>
        <a:srgbClr val="195B74"/>
      </a:accent2>
      <a:accent3>
        <a:srgbClr val="000000"/>
      </a:accent3>
      <a:accent4>
        <a:srgbClr val="000000"/>
      </a:accent4>
      <a:accent5>
        <a:srgbClr val="000000"/>
      </a:accent5>
      <a:accent6>
        <a:srgbClr val="000000"/>
      </a:accent6>
      <a:hlink>
        <a:srgbClr val="000000"/>
      </a:hlink>
      <a:folHlink>
        <a:srgbClr val="00000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30B4FFE9BA0204FB96D85A847CFAF2C" ma:contentTypeVersion="11" ma:contentTypeDescription="Create a new document." ma:contentTypeScope="" ma:versionID="abf3bb219693651b677e97fcce736194">
  <xsd:schema xmlns:xsd="http://www.w3.org/2001/XMLSchema" xmlns:xs="http://www.w3.org/2001/XMLSchema" xmlns:p="http://schemas.microsoft.com/office/2006/metadata/properties" xmlns:ns2="a8fbf49f-21ba-4487-b1fa-ffc4a5473ca3" targetNamespace="http://schemas.microsoft.com/office/2006/metadata/properties" ma:root="true" ma:fieldsID="52d42751a82e63774cc25e106836b84b" ns2:_="">
    <xsd:import namespace="a8fbf49f-21ba-4487-b1fa-ffc4a5473ca3"/>
    <xsd:element name="properties">
      <xsd:complexType>
        <xsd:sequence>
          <xsd:element name="documentManagement">
            <xsd:complexType>
              <xsd:all>
                <xsd:element ref="ns2:Division" minOccurs="0"/>
                <xsd:element ref="ns2:Department" minOccurs="0"/>
                <xsd:element ref="ns2:Document_x0020_Status" minOccurs="0"/>
                <xsd:element ref="ns2:Month" minOccurs="0"/>
                <xsd:element ref="ns2:lx4h" minOccurs="0"/>
                <xsd:element ref="ns2:uq5p" minOccurs="0"/>
                <xsd:element ref="ns2:wskv" minOccurs="0"/>
                <xsd:element ref="ns2:cuke" minOccurs="0"/>
                <xsd:element ref="ns2:wuxb" minOccurs="0"/>
                <xsd:element ref="ns2:pgj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bf49f-21ba-4487-b1fa-ffc4a5473ca3" elementFormDefault="qualified">
    <xsd:import namespace="http://schemas.microsoft.com/office/2006/documentManagement/types"/>
    <xsd:import namespace="http://schemas.microsoft.com/office/infopath/2007/PartnerControls"/>
    <xsd:element name="Division" ma:index="2" nillable="true" ma:displayName="Division" ma:default="AA &amp; SA" ma:format="Dropdown" ma:internalName="Division">
      <xsd:simpleType>
        <xsd:restriction base="dms:Choice">
          <xsd:enumeration value="AA &amp; SA"/>
          <xsd:enumeration value="ANF"/>
          <xsd:enumeration value="Committee"/>
          <xsd:enumeration value="Info"/>
          <xsd:enumeration value="Initatives"/>
          <xsd:enumeration value="President"/>
          <xsd:enumeration value="UDAE"/>
          <xsd:enumeration value="Other"/>
        </xsd:restriction>
      </xsd:simpleType>
    </xsd:element>
    <xsd:element name="Department" ma:index="3" nillable="true" ma:displayName="Department" ma:default="ADA Compliance" ma:format="Dropdown" ma:internalName="Department">
      <xsd:simpleType>
        <xsd:restriction base="dms:Choice">
          <xsd:enumeration value="AAFSA (The African American Faculty and Staff Association)"/>
          <xsd:enumeration value="Acadaffairs CMS Folder (Academic Affairs)"/>
          <xsd:enumeration value="ACADEMIC ADVISING"/>
          <xsd:enumeration value="ACE (First-Year Advising)"/>
          <xsd:enumeration value="ADA Compliance"/>
          <xsd:enumeration value="ADMIN &amp; FINANCE (CMS Folder)"/>
          <xsd:enumeration value="ADVANCEMENT"/>
          <xsd:enumeration value="ALUMNI"/>
          <xsd:enumeration value="ANF"/>
          <xsd:enumeration value="ANNUAL GIVING"/>
          <xsd:enumeration value="APA (Administrative and Professional Association)"/>
          <xsd:enumeration value="ARMY ROTC"/>
          <xsd:enumeration value="ASSESSMENT"/>
          <xsd:enumeration value="Athletics"/>
          <xsd:enumeration value="AUXILIARY OVERSIGHT COMMITTEE"/>
          <xsd:enumeration value="BIOSAFETY (Institutional Biosafety Committee)"/>
          <xsd:enumeration value="BOOKSTORE (Site and Bookstore Advisory Council)"/>
          <xsd:enumeration value="BROOKS COLLEGE OF HEALTH"/>
          <xsd:enumeration value="BUSINESS SERVICES"/>
          <xsd:enumeration value="CAMPS"/>
          <xsd:enumeration value="CAMPUS LIFE"/>
          <xsd:enumeration value="CAMPUS PLANNING"/>
          <xsd:enumeration value="CAREER SERVICES"/>
          <xsd:enumeration value="CATALOGS"/>
          <xsd:enumeration value="CCBL (Center for Community-Based Learning)"/>
          <xsd:enumeration value="CCEC (College of Computing, Engineering and Construction)"/>
          <xsd:enumeration value="CE (Division of Continuing Education)"/>
          <xsd:enumeration value="CIRT (Center for Instruction and Research Technology)"/>
          <xsd:enumeration value="CLERY ACT Committee"/>
          <xsd:enumeration value="CLUB ALLIANCE (Student Government)"/>
          <xsd:enumeration value="COAS (College of Arts &amp; Sciences)"/>
          <xsd:enumeration value="COEHS (College of Education and Human Services)"/>
          <xsd:enumeration value="COGGIN (Coggin College of Business)"/>
          <xsd:enumeration value="COMMENCEMENT"/>
          <xsd:enumeration value="COMMUNICATION TRAINING"/>
          <xsd:enumeration value="COMMUNITY ENGAGEMENT"/>
          <xsd:enumeration value="COMPLIANCE OFFICE"/>
          <xsd:enumeration value="CONDUCT (Student Conduct Office)"/>
          <xsd:enumeration value="CONTINUING EDUCATION"/>
          <xsd:enumeration value="CONTROLLER"/>
          <xsd:enumeration value="COUNSELING CENTER"/>
          <xsd:enumeration value="CPDT (Center for Professional Development and Training)"/>
          <xsd:enumeration value="DDI (Department of Diversity Initiatives)"/>
          <xsd:enumeration value="DEAN OF STUDENTS"/>
          <xsd:enumeration value="DEVELOPMENT (University Development and Alumni Engagement )"/>
          <xsd:enumeration value="DHI (Digital Humanities Institute)"/>
          <xsd:enumeration value="DINING SERVICES"/>
          <xsd:enumeration value="DISTANCE LEARNING"/>
          <xsd:enumeration value="DIVERSITY (Commission on Diversity and Inclusion (CODI))"/>
          <xsd:enumeration value="DRC (Disability Resource Center)"/>
          <xsd:enumeration value="ECENTER (Environmental Center)"/>
          <xsd:enumeration value="EMERGENCY"/>
          <xsd:enumeration value="ENGLISH LANGUAGE PROGRAM"/>
          <xsd:enumeration value="ENROLLMENT"/>
          <xsd:enumeration value="EOI (Equal Opportunity and Inclusion)"/>
          <xsd:enumeration value="Employment Opportunities"/>
          <xsd:enumeration value="ETHICS (Compliance, Ethics and Risk Oversight Committee (CEROC))"/>
          <xsd:enumeration value="EHS (Environmental Health &amp; Safety)"/>
          <xsd:enumeration value="FIE (Florida Institute of Education)"/>
          <xsd:enumeration value="FINE ARTS CENTER"/>
          <xsd:enumeration value="FOOD SERVICE (Food Services Advisory Council)"/>
          <xsd:enumeration value="FRATERNITY AND SORORITY"/>
          <xsd:enumeration value="FOUNDATION"/>
          <xsd:enumeration value="FOUNDATION SCHOLARSHIP"/>
          <xsd:enumeration value="FURC (Florida Undergraduate Research Conference)"/>
          <xsd:enumeration value="GALLERY OF ART"/>
          <xsd:enumeration value="GENERAL COUNSEL"/>
          <xsd:enumeration value="GOV AFFAIRS (Government and Community Relation)"/>
          <xsd:enumeration value="GOLF COMPLEX (Golf Complex at the Hayt Learning Center)"/>
          <xsd:enumeration value="GRADUATE SCHOOL"/>
          <xsd:enumeration value="HICKS (Hicks Honors College)"/>
          <xsd:enumeration value="HIGH LEVEL"/>
          <xsd:enumeration value="HOMECOMING"/>
          <xsd:enumeration value="HOUSING"/>
          <xsd:enumeration value="HR (Human Resources)"/>
          <xsd:enumeration value="ICP (Intercultural Center for Peace )"/>
          <xsd:enumeration value="INTERCULTURAL CENTER"/>
          <xsd:enumeration value="INTERFAITH CENTER"/>
          <xsd:enumeration value="INTERNAL AUDITING"/>
          <xsd:enumeration value="INTL CENTER (International Center)"/>
          <xsd:enumeration value="IPC (Internet Presence Committee)"/>
          <xsd:enumeration value="IPTM"/>
          <xsd:enumeration value="ISQ (Instructional Satisfaction Questionnaire)"/>
          <xsd:enumeration value="IR (Office of Institutional Research and Assessment)"/>
          <xsd:enumeration value="ITS (Information Technology Services)"/>
          <xsd:enumeration value="LGBT RESOURCE CENTER"/>
          <xsd:enumeration value="LIBRARY"/>
          <xsd:enumeration value="MARKETING AND COMMUNICATIONS"/>
          <xsd:enumeration value="MASTER PLAN"/>
          <xsd:enumeration value="MILITARY VETERANS (Military &amp; Veterans Resource Center)"/>
          <xsd:enumeration value="MOCA"/>
          <xsd:enumeration value="MOTH (Movies on the House)"/>
          <xsd:enumeration value="NCAA (NCAA Self-Study Steering Committee)"/>
          <xsd:enumeration value="OFFICE OF FACULTY ENHANCEMENT"/>
          <xsd:enumeration value="OMBUDS (Student Ombuds)"/>
          <xsd:enumeration value="ON CAMPUS TRANSITION"/>
          <xsd:enumeration value="ONE JAX"/>
          <xsd:enumeration value="OSPREY LIFE &amp; PRODUCTION"/>
          <xsd:enumeration value="PARENTS (Parents Association)"/>
          <xsd:enumeration value="PARKING (Parking and Transportation Services)"/>
          <xsd:enumeration value="PARKING ADVISORY (Parking Advisory Council)"/>
          <xsd:enumeration value="PHYSICAL FACILITIES"/>
          <xsd:enumeration value="PLANNING BUDGET (Office of Planning and Budget)"/>
          <xsd:enumeration value="POLICIES AND REGULATIONS"/>
          <xsd:enumeration value="PMO (Project Management Office)"/>
          <xsd:enumeration value="PRESCHOOL"/>
          <xsd:enumeration value="PRIVACY OFFICE"/>
          <xsd:enumeration value="PROCUREMENT"/>
          <xsd:enumeration value="PRESIDENT(MAIN+GC,Policies)"/>
          <xsd:enumeration value="PUBLIC RELATIONS"/>
          <xsd:enumeration value="RECWELL (Recreation and Wellness)"/>
          <xsd:enumeration value="RESEARCH (Office of Research and Sponsored Programs)"/>
          <xsd:enumeration value="RETIRED FACULTY (The Retired Faculty Association )"/>
          <xsd:enumeration value="SASS (Student Academic Success Services)"/>
          <xsd:enumeration value="SG (Student Government)"/>
          <xsd:enumeration value="SHS (Student Health Services)"/>
          <xsd:enumeration value="SPACE (Space Committee)"/>
          <xsd:enumeration value="SRER (Institute for the Study of Race and Ethnic Relations)"/>
          <xsd:enumeration value="STUDENT AFFAIRS CMS folder"/>
          <xsd:enumeration value="STUDENT CONDUCT"/>
          <xsd:enumeration value="STUDENT FEES"/>
          <xsd:enumeration value="STUDENT HEALTH"/>
          <xsd:enumeration value="STUDENT MEDIA"/>
          <xsd:enumeration value="STUDENT UNION"/>
          <xsd:enumeration value="SUSTAINABILITY (Sustainability Committee)"/>
          <xsd:enumeration value="TAYLOR LEADERSHIP"/>
          <xsd:enumeration value="TIMELINE"/>
          <xsd:enumeration value="TITLE IX"/>
          <xsd:enumeration value="TRUSTEES"/>
          <xsd:enumeration value="TREASURY"/>
          <xsd:enumeration value="TSI/FOUNDATION ACCOUNTING"/>
          <xsd:enumeration value="UPD (University Police Department)"/>
          <xsd:enumeration value="UG STUDIES (Undergraduate Studies)"/>
          <xsd:enumeration value="UNFFA (Faculty Association)"/>
          <xsd:enumeration value="UNITED WAY"/>
          <xsd:enumeration value="UNIVERSITY CENTER"/>
          <xsd:enumeration value="USPA (University Support Personnel Association)"/>
          <xsd:enumeration value="UTC (University Technology Committee)"/>
          <xsd:enumeration value="VISUAL IDENTITY"/>
          <xsd:enumeration value="WE TRANSFORM"/>
          <xsd:enumeration value="WOMENS CENTER"/>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BOT New Regulations"/>
          <xsd:enumeration value="Policy and Regulations Templates"/>
          <xsd:enumeration value="Office of Undergraduate Research (OUR)"/>
          <xsd:enumeration value="(DLI) Digital Learning and Innovation Initiatives"/>
          <xsd:enumeration value="Global"/>
          <xsd:enumeration value="Community Alliance for Student Success (CASS)"/>
          <xsd:enumeration value="University Development and Alumni Engagement (UDAE)"/>
        </xsd:restriction>
      </xsd:simpleType>
    </xsd:element>
    <xsd:element name="Document_x0020_Status" ma:index="4" nillable="true" ma:displayName="Status" ma:default="ADA Audit" ma:format="RadioButtons" ma:internalName="Document_x0020_Status">
      <xsd:simpleType>
        <xsd:restriction base="dms:Choice">
          <xsd:enumeration value="Certified"/>
          <xsd:enumeration value="Testing and Repairing Document Inventory"/>
          <xsd:enumeration value="WUDS (Not-in-Ektron) Testing and Repairing Document Inventory"/>
          <xsd:enumeration value="ADA Audit"/>
          <xsd:enumeration value="Progress Report and Timelines"/>
          <xsd:enumeration value="Training Information"/>
          <xsd:enumeration value="Superuser/Editor Needs Assistance"/>
          <xsd:enumeration value="Links Used by Multiple Departments"/>
          <xsd:enumeration value="Certified Regulations"/>
          <xsd:enumeration value="Certified Files Loaded to Ektron"/>
        </xsd:restriction>
      </xsd:simpleType>
    </xsd:element>
    <xsd:element name="Month" ma:index="11" nillable="true" ma:displayName="Month" ma:default="NONE" ma:format="Dropdown" ma:internalName="Month">
      <xsd:simpleType>
        <xsd:restriction base="dms:Choice">
          <xsd:enumeration value="NON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enumeration value="January 2020"/>
          <xsd:enumeration value="February  2020"/>
          <xsd:enumeration value="March 2020"/>
          <xsd:enumeration value="April 2020"/>
          <xsd:enumeration value="May 2020"/>
          <xsd:enumeration value="June 2020"/>
          <xsd:enumeration value="July 2020"/>
          <xsd:enumeration value="August 2020"/>
          <xsd:enumeration value="September 2020"/>
          <xsd:enumeration value="October 2020"/>
          <xsd:enumeration value="November 2020"/>
          <xsd:enumeration value="December 2020"/>
        </xsd:restriction>
      </xsd:simpleType>
    </xsd:element>
    <xsd:element name="lx4h" ma:index="12" nillable="true" ma:displayName="Person or Group" ma:list="UserInfo" ma:internalName="lx4h">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q5p" ma:index="13" nillable="true" ma:displayName="Date and Time" ma:internalName="uq5p">
      <xsd:simpleType>
        <xsd:restriction base="dms:DateTime"/>
      </xsd:simpleType>
    </xsd:element>
    <xsd:element name="wskv" ma:index="14" nillable="true" ma:displayName="Number" ma:internalName="wskv">
      <xsd:simpleType>
        <xsd:restriction base="dms:Number"/>
      </xsd:simpleType>
    </xsd:element>
    <xsd:element name="cuke" ma:index="15" nillable="true" ma:displayName="Text" ma:internalName="cuke">
      <xsd:simpleType>
        <xsd:restriction base="dms:Text"/>
      </xsd:simpleType>
    </xsd:element>
    <xsd:element name="wuxb" ma:index="16" nillable="true" ma:displayName="Number" ma:internalName="wuxb">
      <xsd:simpleType>
        <xsd:restriction base="dms:Number"/>
      </xsd:simpleType>
    </xsd:element>
    <xsd:element name="pgjr" ma:index="17" nillable="true" ma:displayName="Person or Group" ma:list="UserInfo" ma:internalName="pgj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onth xmlns="a8fbf49f-21ba-4487-b1fa-ffc4a5473ca3">NONE</Month>
    <Division xmlns="a8fbf49f-21ba-4487-b1fa-ffc4a5473ca3">ANF</Division>
    <pgjr xmlns="a8fbf49f-21ba-4487-b1fa-ffc4a5473ca3">
      <UserInfo>
        <DisplayName/>
        <AccountId xsi:nil="true"/>
        <AccountType/>
      </UserInfo>
    </pgjr>
    <wskv xmlns="a8fbf49f-21ba-4487-b1fa-ffc4a5473ca3" xsi:nil="true"/>
    <wuxb xmlns="a8fbf49f-21ba-4487-b1fa-ffc4a5473ca3" xsi:nil="true"/>
    <lx4h xmlns="a8fbf49f-21ba-4487-b1fa-ffc4a5473ca3">
      <UserInfo>
        <DisplayName/>
        <AccountId xsi:nil="true"/>
        <AccountType/>
      </UserInfo>
    </lx4h>
    <cuke xmlns="a8fbf49f-21ba-4487-b1fa-ffc4a5473ca3" xsi:nil="true"/>
    <Department xmlns="a8fbf49f-21ba-4487-b1fa-ffc4a5473ca3">TITLE IX</Department>
    <uq5p xmlns="a8fbf49f-21ba-4487-b1fa-ffc4a5473ca3" xsi:nil="true"/>
    <Document_x0020_Status xmlns="a8fbf49f-21ba-4487-b1fa-ffc4a5473ca3">ADA Audit</Document_x0020_Status>
  </documentManagement>
</p:properties>
</file>

<file path=customXml/itemProps1.xml><?xml version="1.0" encoding="utf-8"?>
<ds:datastoreItem xmlns:ds="http://schemas.openxmlformats.org/officeDocument/2006/customXml" ds:itemID="{9E875472-5D34-4D6B-828F-05567D0B8B0D}">
  <ds:schemaRefs>
    <ds:schemaRef ds:uri="http://schemas.microsoft.com/sharepoint/v3/contenttype/forms"/>
  </ds:schemaRefs>
</ds:datastoreItem>
</file>

<file path=customXml/itemProps2.xml><?xml version="1.0" encoding="utf-8"?>
<ds:datastoreItem xmlns:ds="http://schemas.openxmlformats.org/officeDocument/2006/customXml" ds:itemID="{93948DBE-5989-4B83-AA2F-FDCCEB2E5A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fbf49f-21ba-4487-b1fa-ffc4a5473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D23936-4B53-4B32-8DC9-10E6775C860E}">
  <ds:schemaRefs>
    <ds:schemaRef ds:uri="http://purl.org/dc/dcmitype/"/>
    <ds:schemaRef ds:uri="http://schemas.microsoft.com/office/2006/documentManagement/types"/>
    <ds:schemaRef ds:uri="http://schemas.microsoft.com/office/infopath/2007/PartnerControls"/>
    <ds:schemaRef ds:uri="http://purl.org/dc/terms/"/>
    <ds:schemaRef ds:uri="http://schemas.microsoft.com/office/2006/metadata/properties"/>
    <ds:schemaRef ds:uri="http://purl.org/dc/elements/1.1/"/>
    <ds:schemaRef ds:uri="http://schemas.openxmlformats.org/package/2006/metadata/core-properties"/>
    <ds:schemaRef ds:uri="a8fbf49f-21ba-4487-b1fa-ffc4a5473ca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1243</TotalTime>
  <Words>7128</Words>
  <Application>Microsoft Office PowerPoint</Application>
  <PresentationFormat>Widescreen</PresentationFormat>
  <Paragraphs>993</Paragraphs>
  <Slides>58</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Calibri Light</vt:lpstr>
      <vt:lpstr>Times New Roman</vt:lpstr>
      <vt:lpstr>TimesNewRomanPSMT</vt:lpstr>
      <vt:lpstr>Wingdings</vt:lpstr>
      <vt:lpstr>Retrospect</vt:lpstr>
      <vt:lpstr> 2020 TITLE IX REGULATIONS TRAINING REQUIREMENTS August 31, 2020 </vt:lpstr>
      <vt:lpstr>Kirsten Lea Doolittle  Admitted to the Florida Bar, 2004 Admitted to the D.C. &amp; Virginia Bar, 2000 JD, Univ. of Southern California, 2000 BA, Dartmouth College, 1996   </vt:lpstr>
      <vt:lpstr>AGENDA  9 – 10:30 Introductions  Objective &amp; Required Topics  Legal Context  Title IX Definitions  Overview of Process 10:30 Break 10:45-12 Supportive Measures  Initial Assessment  Informal Resolution  Overview of Formal Process  Formal Complaint  Jurisdiction Determinations 12-1:00 Lunch 1-2:15 Guiding Principles   Investigations 2:15 Break 2:30-4:30 Investigations  Hearings  JEOPARDY!!!!! </vt:lpstr>
      <vt:lpstr>Comply with Training  Requirements</vt:lpstr>
      <vt:lpstr>REQUIRED  TRAINING TOPICS</vt:lpstr>
      <vt:lpstr>LEGAL CONTEXT </vt:lpstr>
      <vt:lpstr>LEGAL CONTEXT 2020 TITLE IX REGULATIONS</vt:lpstr>
      <vt:lpstr>TITLE IX’S DEFINITION OF SEXUAL HARASSMENT  </vt:lpstr>
      <vt:lpstr>But first…….. A word about names and hypotheticals</vt:lpstr>
      <vt:lpstr>QUID PRO QUO SEXUAL HARASSMENT  </vt:lpstr>
      <vt:lpstr>SEVERE &amp; PERVASIVE SEXUAL HARASSMENT </vt:lpstr>
      <vt:lpstr>SEXUAL  OFFENSES   </vt:lpstr>
      <vt:lpstr>How do the regulations define consent? </vt:lpstr>
      <vt:lpstr>FONDLING, INCEST &amp; STATUATORY RAPE </vt:lpstr>
      <vt:lpstr>DATING VIOLENCE &amp; DOMESTIC VIOLENCE  </vt:lpstr>
      <vt:lpstr>STALKING    </vt:lpstr>
      <vt:lpstr>Overview of Process </vt:lpstr>
      <vt:lpstr>BREAK     </vt:lpstr>
      <vt:lpstr>OFFER SUPPORTIVE MEASURES</vt:lpstr>
      <vt:lpstr>EXAMPLES OF SUPPORTIVE MEASURES  Quiz 8:  Can a student athlete be removed from a sports team as a supportive measure?  p. 570-71   </vt:lpstr>
      <vt:lpstr>MAKE INITIAL ASSESSMENT </vt:lpstr>
      <vt:lpstr>WHAT IS INFORMAL RESOLUTION? </vt:lpstr>
      <vt:lpstr>INFORMAL RESOLUTION REQUIREMENTS </vt:lpstr>
      <vt:lpstr>Overview Formal Grievance Process</vt:lpstr>
      <vt:lpstr>WHAT IS A FORMAL COMPLAINT ? </vt:lpstr>
      <vt:lpstr>ASSESS FORMAL COMPLAINT FOR SUFFICIENCY </vt:lpstr>
      <vt:lpstr>EDUCATION PROGRAM OR ACTIVITY</vt:lpstr>
      <vt:lpstr>EDUCATION PROGRAM OR ACTIVITY?</vt:lpstr>
      <vt:lpstr>GROUNDS FOR PERMISSIVE DISMISSAL </vt:lpstr>
      <vt:lpstr> Pro Tip: Investigate As If You Will Be Investigated.</vt:lpstr>
      <vt:lpstr>GUIDING PRINCIPLES OF INVESTIGATIONS </vt:lpstr>
      <vt:lpstr>EQUAL NOTICE &amp; EQUAL OPPORTUNITY</vt:lpstr>
      <vt:lpstr> OBJECTIVE EVALUATION OF THE EVIDENCE </vt:lpstr>
      <vt:lpstr> IMPARTIALITY, AVOIDING CONFLICTS OF INTEREST &amp; BIAS</vt:lpstr>
      <vt:lpstr>Bias</vt:lpstr>
      <vt:lpstr>TECHNICAL REQUIREMENTS OF  INVESTIGATIONS</vt:lpstr>
      <vt:lpstr>ASSIGNMENT OF INVESTIGATOR  &amp;  NOTICE OF INVESTIGATION AND ALLEGATIONS</vt:lpstr>
      <vt:lpstr>WHO CAN BE A PARTY ADVISOR?   </vt:lpstr>
      <vt:lpstr>PARTICIPATION OF ADVISORS  </vt:lpstr>
      <vt:lpstr>  PLANNING INTERVIEWS   </vt:lpstr>
      <vt:lpstr>NOTICE REQUIREMENTS FOR INTERVIEWS </vt:lpstr>
      <vt:lpstr>OPENING THE  INTERVIEW</vt:lpstr>
      <vt:lpstr>ASKING QUESTIONS   </vt:lpstr>
      <vt:lpstr>EXCLUSION OF PRIOR SEXUAL BEHAVIOR &amp; MEDICAL RECORDS</vt:lpstr>
      <vt:lpstr> PROVIDE PARTIES 10 DAYS TO REVIEW EVIDENCE  Quiz 10: How  do you ensure that you send over everything “directly related to the allegations” that you have received during the investigation?  </vt:lpstr>
      <vt:lpstr>  INVESTIGATION REPORT  Quiz 11: Are there any findings in the investigation report?  </vt:lpstr>
      <vt:lpstr>BREAK TIME</vt:lpstr>
      <vt:lpstr>WHERE ARE WE?</vt:lpstr>
      <vt:lpstr>Live Hearings: What it’s NOT like. </vt:lpstr>
      <vt:lpstr>  LIVE HEARINGS  </vt:lpstr>
      <vt:lpstr>WHO CAN BE DECISION-MAKER? </vt:lpstr>
      <vt:lpstr>WHAT ARE DECISION-MAKER’S RESPONSIBILITIES? </vt:lpstr>
      <vt:lpstr>         RULINGS ON RELEVANCY  And what’s up with the kitten?  </vt:lpstr>
      <vt:lpstr>CROSS EXAMINATION</vt:lpstr>
      <vt:lpstr>IMPACT OF REFUSAL TO ANSWER</vt:lpstr>
      <vt:lpstr>NOTICE OF DETERMINATION</vt:lpstr>
      <vt:lpstr>APPEALS</vt:lpstr>
      <vt:lpstr>WE DID 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2020 TITLE IX REGULATIONS TRAINING REQUIREMENTS August 31, 2020 </dc:title>
  <dc:creator>Vatter, Todd</dc:creator>
  <cp:lastModifiedBy>Fieschko, Rachel</cp:lastModifiedBy>
  <cp:revision>3</cp:revision>
  <dcterms:created xsi:type="dcterms:W3CDTF">2020-10-09T19:11:01Z</dcterms:created>
  <dcterms:modified xsi:type="dcterms:W3CDTF">2020-10-29T20:21:43Z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0x010100330B4FFE9BA0204FB96D85A847CFAF2C</vt:lpwstr>
  </property>
</Properties>
</file>