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9"/>
  </p:notesMasterIdLst>
  <p:sldIdLst>
    <p:sldId id="256" r:id="rId5"/>
    <p:sldId id="279" r:id="rId6"/>
    <p:sldId id="258" r:id="rId7"/>
    <p:sldId id="259" r:id="rId8"/>
  </p:sldIdLst>
  <p:sldSz cx="12839700" cy="780415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y, Calena" initials="GC" lastIdx="2" clrIdx="0">
    <p:extLst>
      <p:ext uri="{19B8F6BF-5375-455C-9EA6-DF929625EA0E}">
        <p15:presenceInfo xmlns:p15="http://schemas.microsoft.com/office/powerpoint/2012/main" userId="S::n00023671@unf.edu::005bac6d-3c06-405a-bed3-92e16a09b6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73" autoAdjust="0"/>
    <p:restoredTop sz="93541" autoAdjust="0"/>
  </p:normalViewPr>
  <p:slideViewPr>
    <p:cSldViewPr>
      <p:cViewPr varScale="1">
        <p:scale>
          <a:sx n="74" d="100"/>
          <a:sy n="74" d="100"/>
        </p:scale>
        <p:origin x="66" y="5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tter, Todd" userId="95dde1c5-62f5-4cd1-a25f-5ad97edb64aa" providerId="ADAL" clId="{AAE3850A-ABD4-4BB7-8010-C6015191F0BF}"/>
    <pc:docChg chg="modSld">
      <pc:chgData name="Vatter, Todd" userId="95dde1c5-62f5-4cd1-a25f-5ad97edb64aa" providerId="ADAL" clId="{AAE3850A-ABD4-4BB7-8010-C6015191F0BF}" dt="2022-10-31T13:46:33.015" v="1" actId="962"/>
      <pc:docMkLst>
        <pc:docMk/>
      </pc:docMkLst>
      <pc:sldChg chg="modSp mod">
        <pc:chgData name="Vatter, Todd" userId="95dde1c5-62f5-4cd1-a25f-5ad97edb64aa" providerId="ADAL" clId="{AAE3850A-ABD4-4BB7-8010-C6015191F0BF}" dt="2022-10-31T13:46:33.015" v="1" actId="962"/>
        <pc:sldMkLst>
          <pc:docMk/>
          <pc:sldMk cId="1321553767" sldId="279"/>
        </pc:sldMkLst>
        <pc:spChg chg="mod">
          <ac:chgData name="Vatter, Todd" userId="95dde1c5-62f5-4cd1-a25f-5ad97edb64aa" providerId="ADAL" clId="{AAE3850A-ABD4-4BB7-8010-C6015191F0BF}" dt="2022-10-31T13:46:28.477" v="0" actId="962"/>
          <ac:spMkLst>
            <pc:docMk/>
            <pc:sldMk cId="1321553767" sldId="279"/>
            <ac:spMk id="6" creationId="{2E54B4D4-21A0-4C23-8CD8-A4402CBAE7DA}"/>
          </ac:spMkLst>
        </pc:spChg>
        <pc:spChg chg="mod">
          <ac:chgData name="Vatter, Todd" userId="95dde1c5-62f5-4cd1-a25f-5ad97edb64aa" providerId="ADAL" clId="{AAE3850A-ABD4-4BB7-8010-C6015191F0BF}" dt="2022-10-31T13:46:33.015" v="1" actId="962"/>
          <ac:spMkLst>
            <pc:docMk/>
            <pc:sldMk cId="1321553767" sldId="279"/>
            <ac:spMk id="54" creationId="{45B25134-E301-4F80-9F86-9E2603BC020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670" cy="350805"/>
          </a:xfrm>
          <a:prstGeom prst="rect">
            <a:avLst/>
          </a:prstGeom>
        </p:spPr>
        <p:txBody>
          <a:bodyPr vert="horz" lIns="72228" tIns="36114" rIns="72228" bIns="36114" rtlCol="0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432" y="1"/>
            <a:ext cx="4028670" cy="350805"/>
          </a:xfrm>
          <a:prstGeom prst="rect">
            <a:avLst/>
          </a:prstGeom>
        </p:spPr>
        <p:txBody>
          <a:bodyPr vert="horz" lIns="72228" tIns="36114" rIns="72228" bIns="36114" rtlCol="0"/>
          <a:lstStyle>
            <a:lvl1pPr algn="r">
              <a:defRPr sz="900"/>
            </a:lvl1pPr>
          </a:lstStyle>
          <a:p>
            <a:fld id="{B5CABF17-B627-4934-A169-C0F32458E0DA}" type="datetimeFigureOut">
              <a:rPr lang="en-US" smtClean="0"/>
              <a:t>10/31/2022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01925" y="876300"/>
            <a:ext cx="3892550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72228" tIns="36114" rIns="72228" bIns="36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871" y="3374005"/>
            <a:ext cx="7436660" cy="2760808"/>
          </a:xfrm>
          <a:prstGeom prst="rect">
            <a:avLst/>
          </a:prstGeom>
        </p:spPr>
        <p:txBody>
          <a:bodyPr vert="horz" lIns="72228" tIns="36114" rIns="72228" bIns="36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9595"/>
            <a:ext cx="4028670" cy="350805"/>
          </a:xfrm>
          <a:prstGeom prst="rect">
            <a:avLst/>
          </a:prstGeom>
        </p:spPr>
        <p:txBody>
          <a:bodyPr vert="horz" lIns="72228" tIns="36114" rIns="72228" bIns="36114" rtlCol="0" anchor="b"/>
          <a:lstStyle>
            <a:lvl1pPr algn="l"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432" y="6659595"/>
            <a:ext cx="4028670" cy="350805"/>
          </a:xfrm>
          <a:prstGeom prst="rect">
            <a:avLst/>
          </a:prstGeom>
        </p:spPr>
        <p:txBody>
          <a:bodyPr vert="horz" lIns="72228" tIns="36114" rIns="72228" bIns="36114" rtlCol="0" anchor="b"/>
          <a:lstStyle>
            <a:lvl1pPr algn="r">
              <a:defRPr sz="900"/>
            </a:lvl1pPr>
          </a:lstStyle>
          <a:p>
            <a:fld id="{94FB74F1-2624-41EA-A642-79C655D0A2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268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22285"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B74F1-2624-41EA-A642-79C655D0A2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276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B74F1-2624-41EA-A642-79C655D0A2F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15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B74F1-2624-41EA-A642-79C655D0A2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1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FB74F1-2624-41EA-A642-79C655D0A2F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56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2977" y="2419286"/>
            <a:ext cx="10913745" cy="16388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5955" y="4370324"/>
            <a:ext cx="8987790" cy="1951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41985" y="1794954"/>
            <a:ext cx="5585269" cy="5150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612445" y="1794954"/>
            <a:ext cx="5585269" cy="5150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5240" y="15240"/>
            <a:ext cx="12786360" cy="7757159"/>
          </a:xfrm>
          <a:custGeom>
            <a:avLst/>
            <a:gdLst/>
            <a:ahLst/>
            <a:cxnLst/>
            <a:rect l="l" t="t" r="r" b="b"/>
            <a:pathLst>
              <a:path w="12786360" h="7757159">
                <a:moveTo>
                  <a:pt x="12757150" y="126"/>
                </a:moveTo>
                <a:lnTo>
                  <a:pt x="59883" y="126"/>
                </a:lnTo>
                <a:lnTo>
                  <a:pt x="58275" y="380"/>
                </a:lnTo>
                <a:lnTo>
                  <a:pt x="56601" y="507"/>
                </a:lnTo>
                <a:lnTo>
                  <a:pt x="21355" y="16763"/>
                </a:lnTo>
                <a:lnTo>
                  <a:pt x="5129" y="39496"/>
                </a:lnTo>
                <a:lnTo>
                  <a:pt x="4522" y="40893"/>
                </a:lnTo>
                <a:lnTo>
                  <a:pt x="0" y="7722869"/>
                </a:lnTo>
                <a:lnTo>
                  <a:pt x="122" y="7726771"/>
                </a:lnTo>
                <a:lnTo>
                  <a:pt x="9832" y="7757158"/>
                </a:lnTo>
                <a:lnTo>
                  <a:pt x="29040" y="7757158"/>
                </a:lnTo>
                <a:lnTo>
                  <a:pt x="28222" y="7756308"/>
                </a:lnTo>
                <a:lnTo>
                  <a:pt x="26657" y="7754514"/>
                </a:lnTo>
                <a:lnTo>
                  <a:pt x="15267" y="7724446"/>
                </a:lnTo>
                <a:lnTo>
                  <a:pt x="15368" y="61086"/>
                </a:lnTo>
                <a:lnTo>
                  <a:pt x="33125" y="26669"/>
                </a:lnTo>
                <a:lnTo>
                  <a:pt x="57119" y="15875"/>
                </a:lnTo>
                <a:lnTo>
                  <a:pt x="58383" y="15620"/>
                </a:lnTo>
                <a:lnTo>
                  <a:pt x="60866" y="15366"/>
                </a:lnTo>
                <a:lnTo>
                  <a:pt x="62113" y="15366"/>
                </a:lnTo>
                <a:lnTo>
                  <a:pt x="63398" y="15239"/>
                </a:lnTo>
                <a:lnTo>
                  <a:pt x="12786360" y="15239"/>
                </a:lnTo>
                <a:lnTo>
                  <a:pt x="12786360" y="9855"/>
                </a:lnTo>
                <a:lnTo>
                  <a:pt x="12775945" y="4571"/>
                </a:lnTo>
                <a:lnTo>
                  <a:pt x="12774421" y="3936"/>
                </a:lnTo>
                <a:lnTo>
                  <a:pt x="12771374" y="2920"/>
                </a:lnTo>
                <a:lnTo>
                  <a:pt x="12769850" y="2539"/>
                </a:lnTo>
                <a:lnTo>
                  <a:pt x="12768326" y="2031"/>
                </a:lnTo>
                <a:lnTo>
                  <a:pt x="12766802" y="1650"/>
                </a:lnTo>
                <a:lnTo>
                  <a:pt x="12765151" y="1269"/>
                </a:lnTo>
                <a:lnTo>
                  <a:pt x="12760452" y="507"/>
                </a:lnTo>
                <a:lnTo>
                  <a:pt x="12758801" y="380"/>
                </a:lnTo>
                <a:lnTo>
                  <a:pt x="12757150" y="126"/>
                </a:lnTo>
                <a:close/>
              </a:path>
              <a:path w="12786360" h="7757159">
                <a:moveTo>
                  <a:pt x="12786360" y="15239"/>
                </a:moveTo>
                <a:lnTo>
                  <a:pt x="12754483" y="15239"/>
                </a:lnTo>
                <a:lnTo>
                  <a:pt x="12759563" y="15748"/>
                </a:lnTo>
                <a:lnTo>
                  <a:pt x="12760706" y="16001"/>
                </a:lnTo>
                <a:lnTo>
                  <a:pt x="12761976" y="16255"/>
                </a:lnTo>
                <a:lnTo>
                  <a:pt x="12763118" y="16509"/>
                </a:lnTo>
                <a:lnTo>
                  <a:pt x="12764389" y="16763"/>
                </a:lnTo>
                <a:lnTo>
                  <a:pt x="12765532" y="17144"/>
                </a:lnTo>
                <a:lnTo>
                  <a:pt x="12766675" y="17399"/>
                </a:lnTo>
                <a:lnTo>
                  <a:pt x="12768961" y="18160"/>
                </a:lnTo>
                <a:lnTo>
                  <a:pt x="12770104" y="18668"/>
                </a:lnTo>
                <a:lnTo>
                  <a:pt x="12771246" y="19050"/>
                </a:lnTo>
                <a:lnTo>
                  <a:pt x="12772390" y="19557"/>
                </a:lnTo>
                <a:lnTo>
                  <a:pt x="12773406" y="20065"/>
                </a:lnTo>
                <a:lnTo>
                  <a:pt x="12775565" y="21081"/>
                </a:lnTo>
                <a:lnTo>
                  <a:pt x="12779629" y="23621"/>
                </a:lnTo>
                <a:lnTo>
                  <a:pt x="12783439" y="26415"/>
                </a:lnTo>
                <a:lnTo>
                  <a:pt x="12785216" y="27939"/>
                </a:lnTo>
                <a:lnTo>
                  <a:pt x="12786360" y="29001"/>
                </a:lnTo>
                <a:lnTo>
                  <a:pt x="12786360" y="15239"/>
                </a:lnTo>
                <a:close/>
              </a:path>
              <a:path w="12786360" h="7757159">
                <a:moveTo>
                  <a:pt x="12753848" y="0"/>
                </a:moveTo>
                <a:lnTo>
                  <a:pt x="63195" y="0"/>
                </a:lnTo>
                <a:lnTo>
                  <a:pt x="61544" y="126"/>
                </a:lnTo>
                <a:lnTo>
                  <a:pt x="12755499" y="126"/>
                </a:lnTo>
                <a:lnTo>
                  <a:pt x="12753848" y="0"/>
                </a:lnTo>
                <a:close/>
              </a:path>
            </a:pathLst>
          </a:custGeom>
          <a:solidFill>
            <a:srgbClr val="000000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801600" cy="7772400"/>
          </a:xfrm>
          <a:custGeom>
            <a:avLst/>
            <a:gdLst/>
            <a:ahLst/>
            <a:cxnLst/>
            <a:rect l="l" t="t" r="r" b="b"/>
            <a:pathLst>
              <a:path w="12801600" h="7772400">
                <a:moveTo>
                  <a:pt x="57150" y="7772400"/>
                </a:moveTo>
                <a:lnTo>
                  <a:pt x="12744450" y="7772400"/>
                </a:lnTo>
                <a:lnTo>
                  <a:pt x="12766720" y="7767908"/>
                </a:lnTo>
                <a:lnTo>
                  <a:pt x="12784883" y="7755661"/>
                </a:lnTo>
                <a:lnTo>
                  <a:pt x="12797117" y="7737495"/>
                </a:lnTo>
                <a:lnTo>
                  <a:pt x="12801600" y="7715250"/>
                </a:lnTo>
                <a:lnTo>
                  <a:pt x="12801600" y="57150"/>
                </a:lnTo>
                <a:lnTo>
                  <a:pt x="12797117" y="34879"/>
                </a:lnTo>
                <a:lnTo>
                  <a:pt x="12784883" y="16716"/>
                </a:lnTo>
                <a:lnTo>
                  <a:pt x="12766720" y="4482"/>
                </a:lnTo>
                <a:lnTo>
                  <a:pt x="12744450" y="0"/>
                </a:lnTo>
                <a:lnTo>
                  <a:pt x="57150" y="0"/>
                </a:lnTo>
                <a:lnTo>
                  <a:pt x="34904" y="4482"/>
                </a:lnTo>
                <a:lnTo>
                  <a:pt x="16738" y="16716"/>
                </a:lnTo>
                <a:lnTo>
                  <a:pt x="4491" y="34879"/>
                </a:lnTo>
                <a:lnTo>
                  <a:pt x="0" y="57150"/>
                </a:lnTo>
                <a:lnTo>
                  <a:pt x="0" y="7715250"/>
                </a:lnTo>
                <a:lnTo>
                  <a:pt x="4491" y="7737495"/>
                </a:lnTo>
                <a:lnTo>
                  <a:pt x="16738" y="7755661"/>
                </a:lnTo>
                <a:lnTo>
                  <a:pt x="34904" y="7767908"/>
                </a:lnTo>
                <a:lnTo>
                  <a:pt x="57150" y="7772400"/>
                </a:lnTo>
                <a:close/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1985" y="312166"/>
            <a:ext cx="11555730" cy="124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1985" y="1794954"/>
            <a:ext cx="11555730" cy="51507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65498" y="7257859"/>
            <a:ext cx="4108704" cy="3902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1985" y="7257859"/>
            <a:ext cx="2953131" cy="3902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10/31/2022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44584" y="7257859"/>
            <a:ext cx="2953131" cy="3902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f.edu/compliance/" TargetMode="External"/><Relationship Id="rId3" Type="http://schemas.openxmlformats.org/officeDocument/2006/relationships/image" Target="../media/image1.jpg"/><Relationship Id="rId7" Type="http://schemas.openxmlformats.org/officeDocument/2006/relationships/hyperlink" Target="https://www.unf.edu/presiden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unf.edu/trustees/#UNF%20Board%20of%20Trustees" TargetMode="External"/><Relationship Id="rId5" Type="http://schemas.openxmlformats.org/officeDocument/2006/relationships/hyperlink" Target="http://www.flbog.edu/#Florida%20Board%20of%20Governors" TargetMode="External"/><Relationship Id="rId4" Type="http://schemas.openxmlformats.org/officeDocument/2006/relationships/hyperlink" Target="http://www.unf.edu/internal_auditing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unf.edu/onejax/#OneJax" TargetMode="External"/><Relationship Id="rId3" Type="http://schemas.openxmlformats.org/officeDocument/2006/relationships/slide" Target="slide1.xml"/><Relationship Id="rId7" Type="http://schemas.openxmlformats.org/officeDocument/2006/relationships/hyperlink" Target="http://www.unfospreys.com/sports/2007/11/14/compliance.aspx#NCAA%20Complia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unfospreys.com/#UNF%20Athletics" TargetMode="External"/><Relationship Id="rId5" Type="http://schemas.openxmlformats.org/officeDocument/2006/relationships/slide" Target="slide3.xml"/><Relationship Id="rId10" Type="http://schemas.openxmlformats.org/officeDocument/2006/relationships/hyperlink" Target="https://www.unf.edu/its/" TargetMode="External"/><Relationship Id="rId4" Type="http://schemas.openxmlformats.org/officeDocument/2006/relationships/image" Target="../media/image1.jpg"/><Relationship Id="rId9" Type="http://schemas.openxmlformats.org/officeDocument/2006/relationships/hyperlink" Target="https://www.unf.edu/president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f.edu/ofe/" TargetMode="External"/><Relationship Id="rId13" Type="http://schemas.openxmlformats.org/officeDocument/2006/relationships/hyperlink" Target="http://www.unf.edu/udae/" TargetMode="External"/><Relationship Id="rId3" Type="http://schemas.openxmlformats.org/officeDocument/2006/relationships/slide" Target="slide1.xml"/><Relationship Id="rId7" Type="http://schemas.openxmlformats.org/officeDocument/2006/relationships/hyperlink" Target="https://www.unf.edu/ugstudies/" TargetMode="External"/><Relationship Id="rId12" Type="http://schemas.openxmlformats.org/officeDocument/2006/relationships/hyperlink" Target="http://www.unf.edu/fie/#Florida%20Institute%20of%20Educa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unf.edu/acadaffairs/#UNF%20Academic%20Affairs%20(Office%20of%20the%20Provost)" TargetMode="External"/><Relationship Id="rId11" Type="http://schemas.openxmlformats.org/officeDocument/2006/relationships/hyperlink" Target="http://www.unf.edu/acadaffairs/#UNF%20Academic%20Affairs%20(Office%20of%20the%20Provost)" TargetMode="External"/><Relationship Id="rId5" Type="http://schemas.openxmlformats.org/officeDocument/2006/relationships/image" Target="../media/image1.jpg"/><Relationship Id="rId10" Type="http://schemas.openxmlformats.org/officeDocument/2006/relationships/slide" Target="slide4.xml"/><Relationship Id="rId4" Type="http://schemas.openxmlformats.org/officeDocument/2006/relationships/hyperlink" Target="http://mocajacksonville.unf.edu/#MOCA%20Jacksonville" TargetMode="External"/><Relationship Id="rId9" Type="http://schemas.openxmlformats.org/officeDocument/2006/relationships/hyperlink" Target="https://www.unf.edu/enrollmentservices/" TargetMode="External"/><Relationship Id="rId14" Type="http://schemas.openxmlformats.org/officeDocument/2006/relationships/hyperlink" Target="https://www.unf.edu/provost/about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f.edu/coas/" TargetMode="External"/><Relationship Id="rId13" Type="http://schemas.openxmlformats.org/officeDocument/2006/relationships/hyperlink" Target="https://www.unf.edu/hicks/" TargetMode="External"/><Relationship Id="rId3" Type="http://schemas.openxmlformats.org/officeDocument/2006/relationships/slide" Target="slide1.xml"/><Relationship Id="rId7" Type="http://schemas.openxmlformats.org/officeDocument/2006/relationships/hyperlink" Target="https://www.unf.edu/coggin/" TargetMode="External"/><Relationship Id="rId12" Type="http://schemas.openxmlformats.org/officeDocument/2006/relationships/hyperlink" Target="https://www.unf.edu/graduateschool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www.unf.edu/brooks/" TargetMode="External"/><Relationship Id="rId11" Type="http://schemas.openxmlformats.org/officeDocument/2006/relationships/hyperlink" Target="http://www.unf.edu/ce/" TargetMode="External"/><Relationship Id="rId5" Type="http://schemas.openxmlformats.org/officeDocument/2006/relationships/hyperlink" Target="http://www.unf.edu/acadaffairs/#UNF%20Academic%20Affairs%20(Office%20of%20the%20Provost)" TargetMode="External"/><Relationship Id="rId10" Type="http://schemas.openxmlformats.org/officeDocument/2006/relationships/hyperlink" Target="https://www.unf.edu/coehs/" TargetMode="External"/><Relationship Id="rId4" Type="http://schemas.openxmlformats.org/officeDocument/2006/relationships/image" Target="../media/image1.jpg"/><Relationship Id="rId9" Type="http://schemas.openxmlformats.org/officeDocument/2006/relationships/hyperlink" Target="https://www.unf.edu/ccec/" TargetMode="External"/><Relationship Id="rId14" Type="http://schemas.openxmlformats.org/officeDocument/2006/relationships/hyperlink" Target="https://www.unf.edu/librar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41B1E-A776-41CA-B746-7A630B888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4650" y="365575"/>
            <a:ext cx="6959670" cy="307777"/>
          </a:xfrm>
        </p:spPr>
        <p:txBody>
          <a:bodyPr anchor="ctr"/>
          <a:lstStyle/>
          <a:p>
            <a:pPr algn="ctr"/>
            <a:r>
              <a:rPr lang="en-US" sz="2000" spc="15" dirty="0">
                <a:latin typeface="Arial"/>
                <a:cs typeface="Arial"/>
              </a:rPr>
              <a:t>University </a:t>
            </a:r>
            <a:r>
              <a:rPr lang="en-US" sz="2000" spc="-20" dirty="0">
                <a:latin typeface="Arial"/>
                <a:cs typeface="Arial"/>
              </a:rPr>
              <a:t>of </a:t>
            </a:r>
            <a:r>
              <a:rPr lang="en-US" sz="2000" spc="30" dirty="0">
                <a:latin typeface="Arial"/>
                <a:cs typeface="Arial"/>
              </a:rPr>
              <a:t>North </a:t>
            </a:r>
            <a:r>
              <a:rPr lang="en-US" sz="2000" spc="20" dirty="0">
                <a:latin typeface="Arial"/>
                <a:cs typeface="Arial"/>
              </a:rPr>
              <a:t>Florida </a:t>
            </a:r>
            <a:r>
              <a:rPr lang="en-US" sz="2000" spc="15" dirty="0">
                <a:latin typeface="Arial"/>
                <a:cs typeface="Arial"/>
              </a:rPr>
              <a:t>Organizational Chart</a:t>
            </a:r>
            <a:endParaRPr lang="en-US" sz="2000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88611BE-E450-4693-903A-A57095F38CD1}"/>
              </a:ext>
            </a:extLst>
          </p:cNvPr>
          <p:cNvSpPr txBox="1"/>
          <p:nvPr/>
        </p:nvSpPr>
        <p:spPr>
          <a:xfrm>
            <a:off x="36194" y="6952476"/>
            <a:ext cx="125006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Description: </a:t>
            </a:r>
            <a:r>
              <a:rPr lang="en-US" sz="1500" dirty="0"/>
              <a:t>Top-Level: Florida Board of Governors. Second-Level reports to Top-Level: UNF Board of Trustees. Third-Level dual reporting to Second-Level and UNF President: Assoc. VP Chief Compliance &amp; Ethics Officer; Chief Audit Executive. Fourth-Level reports to Second and Third-Levels: President Moez Limayem. </a:t>
            </a: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39" y="159130"/>
            <a:ext cx="1485900" cy="15811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7">
            <a:extLst>
              <a:ext uri="{FF2B5EF4-FFF2-40B4-BE49-F238E27FC236}">
                <a16:creationId xmlns:a16="http://schemas.microsoft.com/office/drawing/2014/main" id="{BF8E5DE8-0C98-4329-8010-2F2202C3A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42249" y="2892679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932"/>
                </a:lnTo>
                <a:lnTo>
                  <a:pt x="1145206" y="16764"/>
                </a:lnTo>
                <a:lnTo>
                  <a:pt x="1127043" y="4500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4"/>
                </a:lnTo>
                <a:lnTo>
                  <a:pt x="4500" y="34932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sz="1400" b="1" spc="-5">
                <a:solidFill>
                  <a:schemeClr val="bg1"/>
                </a:solidFill>
                <a:latin typeface="Arial Narr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Chief Audit Executive</a:t>
            </a:r>
            <a:endParaRPr lang="en-US" sz="1400" b="1" spc="-5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7" name="object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88024" y="1206120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932"/>
                </a:lnTo>
                <a:lnTo>
                  <a:pt x="1145206" y="16764"/>
                </a:lnTo>
                <a:lnTo>
                  <a:pt x="1127043" y="4500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4"/>
                </a:lnTo>
                <a:lnTo>
                  <a:pt x="4500" y="34932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1905" algn="ctr">
              <a:lnSpc>
                <a:spcPct val="100000"/>
              </a:lnSpc>
              <a:spcBef>
                <a:spcPts val="125"/>
              </a:spcBef>
            </a:pPr>
            <a:r>
              <a:rPr lang="en-US" sz="1400" b="1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Florida  Board </a:t>
            </a:r>
            <a:r>
              <a:rPr lang="en-US" sz="1400" b="1" spc="20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  </a:t>
            </a:r>
            <a:r>
              <a:rPr lang="en-US" sz="1400" b="1" spc="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</a:t>
            </a:r>
            <a:r>
              <a:rPr lang="en-US" sz="1400" b="1" spc="-30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en-US" sz="1400" b="1" spc="3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</a:t>
            </a:r>
            <a:r>
              <a:rPr lang="en-US" sz="1400" b="1" spc="-4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US" sz="1400" b="1" spc="-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lang="en-US" sz="1400" b="1" spc="4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</a:t>
            </a:r>
            <a:r>
              <a:rPr lang="en-US" sz="1400" b="1" spc="-30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</a:t>
            </a:r>
            <a:r>
              <a:rPr lang="en-US" sz="1400" b="1" spc="-5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lang="en-US" sz="1400" b="1" spc="10">
                <a:solidFill>
                  <a:schemeClr val="bg1"/>
                </a:solidFill>
                <a:latin typeface="Arial Narrow"/>
                <a:cs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endParaRPr lang="en-US" sz="14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121" name="object 1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73824" y="2536254"/>
            <a:ext cx="635" cy="382270"/>
          </a:xfrm>
          <a:custGeom>
            <a:avLst/>
            <a:gdLst/>
            <a:ahLst/>
            <a:cxnLst/>
            <a:rect l="l" t="t" r="r" b="b"/>
            <a:pathLst>
              <a:path w="635" h="382269">
                <a:moveTo>
                  <a:pt x="508" y="0"/>
                </a:moveTo>
                <a:lnTo>
                  <a:pt x="0" y="381888"/>
                </a:lnTo>
              </a:path>
            </a:pathLst>
          </a:custGeom>
          <a:ln w="31749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14" name="object 1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88024" y="2877057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22"/>
                </a:lnTo>
                <a:lnTo>
                  <a:pt x="1145206" y="1145159"/>
                </a:lnTo>
                <a:lnTo>
                  <a:pt x="1157440" y="1126990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879"/>
                </a:lnTo>
                <a:lnTo>
                  <a:pt x="1145206" y="16716"/>
                </a:lnTo>
                <a:lnTo>
                  <a:pt x="1127043" y="4482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3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6990"/>
                </a:lnTo>
                <a:lnTo>
                  <a:pt x="16763" y="1145159"/>
                </a:lnTo>
                <a:lnTo>
                  <a:pt x="34932" y="1157422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US" sz="1400" b="1" spc="-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UNF</a:t>
            </a:r>
            <a:r>
              <a:rPr lang="en-US" sz="1400" spc="-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400" b="1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Board</a:t>
            </a:r>
            <a:r>
              <a:rPr lang="en-US" sz="1400" b="1" spc="-14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400" b="1" spc="2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of</a:t>
            </a:r>
            <a:r>
              <a:rPr lang="en-US" sz="140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1400" b="1" spc="-3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r>
              <a:rPr lang="en-US" sz="1400" b="1" spc="-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</a:t>
            </a:r>
            <a:r>
              <a:rPr lang="en-US" sz="1400" b="1" spc="4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</a:t>
            </a:r>
            <a:r>
              <a:rPr lang="en-US" sz="1400" b="1" spc="-4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r>
              <a:rPr lang="en-US" sz="1400" b="1" spc="-1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</a:t>
            </a:r>
            <a:r>
              <a:rPr lang="en-US" sz="1400" b="1" spc="3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US" sz="1400" b="1" spc="-45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US" sz="1400" b="1" spc="10" dirty="0">
                <a:solidFill>
                  <a:schemeClr val="bg1"/>
                </a:solidFill>
                <a:latin typeface="Arial Narrow"/>
                <a:cs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</a:t>
            </a:r>
            <a:endParaRPr lang="en-US" sz="14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67197" y="4598917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879"/>
                </a:lnTo>
                <a:lnTo>
                  <a:pt x="1145206" y="16716"/>
                </a:lnTo>
                <a:lnTo>
                  <a:pt x="1127043" y="4482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3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44450" algn="ctr">
              <a:lnSpc>
                <a:spcPct val="100000"/>
              </a:lnSpc>
              <a:spcBef>
                <a:spcPts val="125"/>
              </a:spcBef>
            </a:pPr>
            <a:r>
              <a:rPr lang="en-US" sz="1400" b="1" spc="-5" dirty="0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President</a:t>
            </a:r>
            <a:br>
              <a:rPr lang="en-US" sz="1400" b="1" dirty="0">
                <a:solidFill>
                  <a:schemeClr val="bg1"/>
                </a:solidFill>
                <a:latin typeface="Arial Narrow"/>
                <a:cs typeface="Arial Narrow"/>
              </a:rPr>
            </a:br>
            <a:r>
              <a:rPr lang="en-US" sz="1400" b="1" spc="-5" dirty="0">
                <a:solidFill>
                  <a:schemeClr val="bg1"/>
                </a:solidFill>
                <a:latin typeface="Arial Narrow"/>
                <a:cs typeface="Arial Narrow"/>
              </a:rPr>
              <a:t>Moez Limayem</a:t>
            </a:r>
            <a:endParaRPr lang="en-US" sz="14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96" name="object 9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65339" y="3182590"/>
            <a:ext cx="676910" cy="344805"/>
          </a:xfrm>
          <a:custGeom>
            <a:avLst/>
            <a:gdLst/>
            <a:ahLst/>
            <a:cxnLst/>
            <a:rect l="l" t="t" r="r" b="b"/>
            <a:pathLst>
              <a:path w="676909" h="344804">
                <a:moveTo>
                  <a:pt x="0" y="0"/>
                </a:moveTo>
                <a:lnTo>
                  <a:pt x="676909" y="344804"/>
                </a:lnTo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97" name="object 9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60640" y="3527396"/>
            <a:ext cx="681990" cy="471805"/>
          </a:xfrm>
          <a:custGeom>
            <a:avLst/>
            <a:gdLst/>
            <a:ahLst/>
            <a:cxnLst/>
            <a:rect l="l" t="t" r="r" b="b"/>
            <a:pathLst>
              <a:path w="681990" h="471804">
                <a:moveTo>
                  <a:pt x="681608" y="0"/>
                </a:moveTo>
                <a:lnTo>
                  <a:pt x="0" y="471424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98" name="object 9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6483" y="3182590"/>
            <a:ext cx="676910" cy="324468"/>
          </a:xfrm>
          <a:custGeom>
            <a:avLst/>
            <a:gdLst/>
            <a:ahLst/>
            <a:cxnLst/>
            <a:rect l="l" t="t" r="r" b="b"/>
            <a:pathLst>
              <a:path w="551179" h="311150">
                <a:moveTo>
                  <a:pt x="0" y="310769"/>
                </a:moveTo>
                <a:lnTo>
                  <a:pt x="55118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99" name="object 9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26483" y="3488495"/>
            <a:ext cx="671451" cy="442998"/>
          </a:xfrm>
          <a:custGeom>
            <a:avLst/>
            <a:gdLst/>
            <a:ahLst/>
            <a:cxnLst/>
            <a:rect l="l" t="t" r="r" b="b"/>
            <a:pathLst>
              <a:path w="546735" h="424814">
                <a:moveTo>
                  <a:pt x="546481" y="424561"/>
                </a:moveTo>
                <a:lnTo>
                  <a:pt x="0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122" name="object 1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77761" y="4260532"/>
            <a:ext cx="1270" cy="352425"/>
          </a:xfrm>
          <a:custGeom>
            <a:avLst/>
            <a:gdLst/>
            <a:ahLst/>
            <a:cxnLst/>
            <a:rect l="l" t="t" r="r" b="b"/>
            <a:pathLst>
              <a:path w="1270" h="352425">
                <a:moveTo>
                  <a:pt x="1015" y="0"/>
                </a:moveTo>
                <a:lnTo>
                  <a:pt x="0" y="35217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400"/>
          </a:p>
        </p:txBody>
      </p:sp>
      <p:sp>
        <p:nvSpPr>
          <p:cNvPr id="23" name="object 7">
            <a:extLst>
              <a:ext uri="{FF2B5EF4-FFF2-40B4-BE49-F238E27FC236}">
                <a16:creationId xmlns:a16="http://schemas.microsoft.com/office/drawing/2014/main" id="{CA7E69AF-3AA9-463F-8CDD-8641ED745D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754883" y="2892679"/>
            <a:ext cx="1371600" cy="137160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932"/>
                </a:lnTo>
                <a:lnTo>
                  <a:pt x="1145206" y="16764"/>
                </a:lnTo>
                <a:lnTo>
                  <a:pt x="1127043" y="4500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4"/>
                </a:lnTo>
                <a:lnTo>
                  <a:pt x="4500" y="34932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R="5080" algn="ctr"/>
            <a:r>
              <a:rPr lang="en-US" sz="1400" b="1" spc="-5" dirty="0">
                <a:solidFill>
                  <a:schemeClr val="bg1"/>
                </a:solidFill>
                <a:latin typeface="Arial Narrow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Associate  Vice President  </a:t>
            </a:r>
          </a:p>
          <a:p>
            <a:pPr marR="5080" algn="ctr"/>
            <a:r>
              <a:rPr lang="en-US" sz="1400" b="1" spc="-5" dirty="0">
                <a:solidFill>
                  <a:schemeClr val="bg1"/>
                </a:solidFill>
                <a:latin typeface="Arial Narrow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Chief Compliance  &amp; Ethics Officer</a:t>
            </a:r>
            <a:endParaRPr lang="en-US" sz="1400" b="1" spc="-5" dirty="0">
              <a:solidFill>
                <a:schemeClr val="bg1"/>
              </a:solidFill>
              <a:latin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83AEB-4932-41D7-A775-EB714C486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9254" y="267242"/>
            <a:ext cx="8021193" cy="276999"/>
          </a:xfrm>
        </p:spPr>
        <p:txBody>
          <a:bodyPr/>
          <a:lstStyle/>
          <a:p>
            <a:pPr algn="ctr"/>
            <a:r>
              <a:rPr lang="en-US" spc="15" dirty="0">
                <a:latin typeface="Arial"/>
                <a:cs typeface="Arial"/>
              </a:rPr>
              <a:t>University </a:t>
            </a:r>
            <a:r>
              <a:rPr lang="en-US" spc="-20" dirty="0">
                <a:latin typeface="Arial"/>
                <a:cs typeface="Arial"/>
              </a:rPr>
              <a:t>of </a:t>
            </a:r>
            <a:r>
              <a:rPr lang="en-US" spc="30" dirty="0">
                <a:latin typeface="Arial"/>
                <a:cs typeface="Arial"/>
              </a:rPr>
              <a:t>North </a:t>
            </a:r>
            <a:r>
              <a:rPr lang="en-US" spc="20" dirty="0">
                <a:latin typeface="Arial"/>
                <a:cs typeface="Arial"/>
              </a:rPr>
              <a:t>Florida </a:t>
            </a:r>
            <a:r>
              <a:rPr lang="en-US" spc="15" dirty="0">
                <a:latin typeface="Arial"/>
                <a:cs typeface="Arial"/>
              </a:rPr>
              <a:t>Organizational Chart: </a:t>
            </a:r>
            <a:r>
              <a:rPr lang="en-US" spc="25" dirty="0">
                <a:latin typeface="Arial"/>
                <a:cs typeface="Arial"/>
              </a:rPr>
              <a:t>President’s</a:t>
            </a:r>
            <a:r>
              <a:rPr lang="en-US" spc="130" dirty="0">
                <a:latin typeface="Arial"/>
                <a:cs typeface="Arial"/>
              </a:rPr>
              <a:t> </a:t>
            </a:r>
            <a:r>
              <a:rPr lang="en-US" spc="5" dirty="0">
                <a:latin typeface="Arial"/>
                <a:cs typeface="Arial"/>
              </a:rPr>
              <a:t>Office</a:t>
            </a:r>
            <a:endParaRPr lang="en-US" dirty="0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810A667B-1388-4079-904E-5ED7E0D2716E}"/>
              </a:ext>
            </a:extLst>
          </p:cNvPr>
          <p:cNvSpPr txBox="1"/>
          <p:nvPr/>
        </p:nvSpPr>
        <p:spPr>
          <a:xfrm>
            <a:off x="3796" y="6629357"/>
            <a:ext cx="12500611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Description: </a:t>
            </a:r>
            <a:r>
              <a:rPr lang="en-US" sz="1500" dirty="0"/>
              <a:t>Top-Level: President Moez Limayem; Second-Level reports to Top-Level: VP, Chief Diversity Officer; VP Data Analytics; VP and General Counsel; VP Government and Community Relations; Interim VP Marketing and Communications; Provost/VP Academic and Student Affairs; VP Administration and Finance; VP, Chief Information Officer; Interim VP University Development and Alumni Engagement &amp; Executive Director of the Foundation; Third-Level reports to Top-Level: Executive Director </a:t>
            </a:r>
            <a:r>
              <a:rPr lang="en-US" sz="1500" dirty="0" err="1"/>
              <a:t>OneJax</a:t>
            </a:r>
            <a:r>
              <a:rPr lang="en-US" sz="1500" dirty="0"/>
              <a:t>; Director Athletics; Director NCAA Compliance.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B66857-680A-4C06-AB36-590ADE4C3089}"/>
              </a:ext>
            </a:extLst>
          </p:cNvPr>
          <p:cNvSpPr txBox="1"/>
          <p:nvPr/>
        </p:nvSpPr>
        <p:spPr>
          <a:xfrm>
            <a:off x="11281598" y="626539"/>
            <a:ext cx="10668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Return to Page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7" name="object 119">
            <a:extLst>
              <a:ext uri="{FF2B5EF4-FFF2-40B4-BE49-F238E27FC236}">
                <a16:creationId xmlns:a16="http://schemas.microsoft.com/office/drawing/2014/main" id="{9E910C6E-1C8B-4C95-85E7-1AD83FC507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02057" y="3898366"/>
            <a:ext cx="1234103" cy="126935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5" name="object 119">
            <a:extLst>
              <a:ext uri="{FF2B5EF4-FFF2-40B4-BE49-F238E27FC236}">
                <a16:creationId xmlns:a16="http://schemas.microsoft.com/office/drawing/2014/main" id="{A18C3D86-75BC-41F1-AA08-0F99C6B6C5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274939" y="3897581"/>
            <a:ext cx="1429074" cy="79372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70" name="object 127">
            <a:extLst>
              <a:ext uri="{FF2B5EF4-FFF2-40B4-BE49-F238E27FC236}">
                <a16:creationId xmlns:a16="http://schemas.microsoft.com/office/drawing/2014/main" id="{B0F1A990-6EEA-4B72-A08C-3CED9F0566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1350253" y="3988748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Interim Vice President </a:t>
            </a:r>
            <a:r>
              <a:rPr lang="en-US" sz="900" b="1" dirty="0">
                <a:solidFill>
                  <a:schemeClr val="bg1"/>
                </a:solidFill>
                <a:latin typeface="Arial Narrow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University</a:t>
            </a:r>
            <a:r>
              <a:rPr lang="en-US" sz="1000" b="1" dirty="0">
                <a:solidFill>
                  <a:schemeClr val="bg1"/>
                </a:solidFill>
                <a:latin typeface="Arial Narrow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Development and Alumni Engagement &amp; Executive Director of the Foundation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9" name="object 127">
            <a:extLst>
              <a:ext uri="{FF2B5EF4-FFF2-40B4-BE49-F238E27FC236}">
                <a16:creationId xmlns:a16="http://schemas.microsoft.com/office/drawing/2014/main" id="{2703FF23-11C4-4457-89D5-138A1E58FF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12838" y="3985313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Arial Narrow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Vice President and General  Counsel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8" name="object 41">
            <a:extLst>
              <a:ext uri="{FF2B5EF4-FFF2-40B4-BE49-F238E27FC236}">
                <a16:creationId xmlns:a16="http://schemas.microsoft.com/office/drawing/2014/main" id="{7DECE7FB-597A-4339-997A-4FF921758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739936" y="3965381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Arial Narrow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Vice President Data Analytics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4" name="object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3339" y="159130"/>
            <a:ext cx="1485900" cy="15811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1544" y="3976230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  <a:hlinkClick r:id="rId5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Provost / Vice  President  Academic &amp; Student Affairs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77" name="object 7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903280" y="5413425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Director Athletics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84" name="object 8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599558" y="5424176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Director NCAA Compliance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59" name="object 102">
            <a:extLst>
              <a:ext uri="{FF2B5EF4-FFF2-40B4-BE49-F238E27FC236}">
                <a16:creationId xmlns:a16="http://schemas.microsoft.com/office/drawing/2014/main" id="{15339125-43FA-41F3-AFC2-76CD7855F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207002" y="5395882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Arial Narrow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Executive Director OneJax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21" name="object 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57850" y="1153220"/>
            <a:ext cx="1463040" cy="1463040"/>
          </a:xfrm>
          <a:custGeom>
            <a:avLst/>
            <a:gdLst/>
            <a:ahLst/>
            <a:cxnLst/>
            <a:rect l="l" t="t" r="r" b="b"/>
            <a:pathLst>
              <a:path w="1162050" h="1162050">
                <a:moveTo>
                  <a:pt x="57150" y="1161923"/>
                </a:moveTo>
                <a:lnTo>
                  <a:pt x="1104773" y="1161923"/>
                </a:lnTo>
                <a:lnTo>
                  <a:pt x="1127043" y="1157440"/>
                </a:lnTo>
                <a:lnTo>
                  <a:pt x="1145206" y="1145206"/>
                </a:lnTo>
                <a:lnTo>
                  <a:pt x="1157440" y="1127043"/>
                </a:lnTo>
                <a:lnTo>
                  <a:pt x="1161923" y="1104773"/>
                </a:lnTo>
                <a:lnTo>
                  <a:pt x="1161923" y="57150"/>
                </a:lnTo>
                <a:lnTo>
                  <a:pt x="1157440" y="34879"/>
                </a:lnTo>
                <a:lnTo>
                  <a:pt x="1145206" y="16716"/>
                </a:lnTo>
                <a:lnTo>
                  <a:pt x="1127043" y="4482"/>
                </a:lnTo>
                <a:lnTo>
                  <a:pt x="1104773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3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104773"/>
                </a:lnTo>
                <a:lnTo>
                  <a:pt x="4500" y="1127043"/>
                </a:lnTo>
                <a:lnTo>
                  <a:pt x="16763" y="1145206"/>
                </a:lnTo>
                <a:lnTo>
                  <a:pt x="34932" y="1157440"/>
                </a:lnTo>
                <a:lnTo>
                  <a:pt x="57150" y="1161923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R="5080" algn="ctr">
              <a:lnSpc>
                <a:spcPct val="100000"/>
              </a:lnSpc>
            </a:pPr>
            <a:r>
              <a:rPr lang="en-US" sz="1800" b="1" dirty="0">
                <a:solidFill>
                  <a:schemeClr val="bg1"/>
                </a:solidFill>
                <a:latin typeface="Arial Narrow"/>
                <a:cs typeface="Arial Narrow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President </a:t>
            </a:r>
            <a:br>
              <a:rPr lang="en-US" sz="1800" b="1" dirty="0">
                <a:solidFill>
                  <a:schemeClr val="bg1"/>
                </a:solidFill>
                <a:latin typeface="Arial Narrow"/>
                <a:cs typeface="Arial Narrow"/>
              </a:rPr>
            </a:br>
            <a:r>
              <a:rPr lang="en-US" sz="1800" b="1" dirty="0">
                <a:solidFill>
                  <a:schemeClr val="bg1"/>
                </a:solidFill>
                <a:latin typeface="Arial Narrow"/>
                <a:cs typeface="Arial Narrow"/>
              </a:rPr>
              <a:t>Moez Limayem</a:t>
            </a:r>
            <a:endParaRPr lang="en-US" sz="1800" dirty="0">
              <a:solidFill>
                <a:schemeClr val="bg1"/>
              </a:solidFill>
              <a:latin typeface="Arial Narrow"/>
              <a:cs typeface="Arial Narrow"/>
            </a:endParaRPr>
          </a:p>
        </p:txBody>
      </p:sp>
      <p:sp>
        <p:nvSpPr>
          <p:cNvPr id="41" name="object 4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04446" y="3993919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Vice President  Administration  and Finance</a:t>
            </a:r>
            <a:endParaRPr lang="en-US" sz="1000" b="1" dirty="0">
              <a:solidFill>
                <a:schemeClr val="bg1"/>
              </a:solidFill>
            </a:endParaRPr>
          </a:p>
        </p:txBody>
      </p:sp>
      <p:sp>
        <p:nvSpPr>
          <p:cNvPr id="127" name="object 12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7034" y="3972648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R="5080" algn="ctr">
              <a:spcBef>
                <a:spcPts val="125"/>
              </a:spcBef>
            </a:pPr>
            <a:r>
              <a:rPr lang="en-US" sz="1000" b="1">
                <a:solidFill>
                  <a:schemeClr val="bg1"/>
                </a:solidFill>
                <a:latin typeface="Arial Narrow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Vice President, Chief Diversity Officer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34" name="object 3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977348" y="3985313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Arial Narrow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Vice President, Chief Information Officer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28" name="object 2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485740" y="3973200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Arial Narrow"/>
              </a:rPr>
              <a:t>Vice President Government and Community Relations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2" name="object 6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858642" y="3965172"/>
            <a:ext cx="1115568" cy="1115568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>
                <a:solidFill>
                  <a:schemeClr val="bg1"/>
                </a:solidFill>
                <a:latin typeface="Arial Narrow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Interim</a:t>
            </a:r>
          </a:p>
          <a:p>
            <a:pPr algn="ctr"/>
            <a:r>
              <a:rPr lang="en-US" sz="1000" b="1">
                <a:solidFill>
                  <a:schemeClr val="bg1"/>
                </a:solidFill>
                <a:latin typeface="Arial Narrow"/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Vice President Marketing and Communications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117" name="object 11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03540" y="3897581"/>
            <a:ext cx="1492992" cy="82390"/>
          </a:xfrm>
          <a:custGeom>
            <a:avLst/>
            <a:gdLst/>
            <a:ahLst/>
            <a:cxnLst/>
            <a:rect l="l" t="t" r="r" b="b"/>
            <a:pathLst>
              <a:path w="1856105" h="181610">
                <a:moveTo>
                  <a:pt x="0" y="181610"/>
                </a:moveTo>
                <a:lnTo>
                  <a:pt x="0" y="57150"/>
                </a:lnTo>
                <a:lnTo>
                  <a:pt x="4491" y="34932"/>
                </a:lnTo>
                <a:lnTo>
                  <a:pt x="16740" y="16764"/>
                </a:lnTo>
                <a:lnTo>
                  <a:pt x="34906" y="4500"/>
                </a:lnTo>
                <a:lnTo>
                  <a:pt x="57150" y="0"/>
                </a:lnTo>
                <a:lnTo>
                  <a:pt x="1798574" y="0"/>
                </a:lnTo>
                <a:lnTo>
                  <a:pt x="1820844" y="4500"/>
                </a:lnTo>
                <a:lnTo>
                  <a:pt x="1839007" y="16764"/>
                </a:lnTo>
                <a:lnTo>
                  <a:pt x="1851241" y="34932"/>
                </a:lnTo>
                <a:lnTo>
                  <a:pt x="1855724" y="57150"/>
                </a:lnTo>
                <a:lnTo>
                  <a:pt x="1855724" y="181610"/>
                </a:lnTo>
              </a:path>
            </a:pathLst>
          </a:custGeom>
          <a:ln w="28574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123" name="object 12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61064" y="2613697"/>
            <a:ext cx="0" cy="1277493"/>
          </a:xfrm>
          <a:custGeom>
            <a:avLst/>
            <a:gdLst/>
            <a:ahLst/>
            <a:cxnLst/>
            <a:rect l="l" t="t" r="r" b="b"/>
            <a:pathLst>
              <a:path w="8254" h="496570">
                <a:moveTo>
                  <a:pt x="7874" y="496062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124" name="object 12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033551" y="3915286"/>
            <a:ext cx="45719" cy="1370921"/>
          </a:xfrm>
          <a:custGeom>
            <a:avLst/>
            <a:gdLst/>
            <a:ahLst/>
            <a:cxnLst/>
            <a:rect l="l" t="t" r="r" b="b"/>
            <a:pathLst>
              <a:path h="1395729">
                <a:moveTo>
                  <a:pt x="0" y="0"/>
                </a:moveTo>
                <a:lnTo>
                  <a:pt x="0" y="139526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0" name="object 119">
            <a:extLst>
              <a:ext uri="{FF2B5EF4-FFF2-40B4-BE49-F238E27FC236}">
                <a16:creationId xmlns:a16="http://schemas.microsoft.com/office/drawing/2014/main" id="{6896D723-61E9-4B59-87F7-A8DD7F8666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409253" y="3891190"/>
            <a:ext cx="1476290" cy="68220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42" name="object 119">
            <a:extLst>
              <a:ext uri="{FF2B5EF4-FFF2-40B4-BE49-F238E27FC236}">
                <a16:creationId xmlns:a16="http://schemas.microsoft.com/office/drawing/2014/main" id="{17DACBA6-F9D0-42DB-AD8F-4958A1BAE0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38256" y="5294420"/>
            <a:ext cx="1743585" cy="119734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47" name="object 119">
            <a:extLst>
              <a:ext uri="{FF2B5EF4-FFF2-40B4-BE49-F238E27FC236}">
                <a16:creationId xmlns:a16="http://schemas.microsoft.com/office/drawing/2014/main" id="{A1140130-74DE-4E05-B44F-8310AE29B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85543" y="3896178"/>
            <a:ext cx="1257184" cy="53329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50" name="object 119">
            <a:extLst>
              <a:ext uri="{FF2B5EF4-FFF2-40B4-BE49-F238E27FC236}">
                <a16:creationId xmlns:a16="http://schemas.microsoft.com/office/drawing/2014/main" id="{5A077238-746E-4380-8F70-3F532CEA3D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39671" y="3895905"/>
            <a:ext cx="1282136" cy="45719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58" name="object 119">
            <a:extLst>
              <a:ext uri="{FF2B5EF4-FFF2-40B4-BE49-F238E27FC236}">
                <a16:creationId xmlns:a16="http://schemas.microsoft.com/office/drawing/2014/main" id="{98DCB334-4844-47BA-BEB5-2AD6FAE8C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 flipV="1">
            <a:off x="6428866" y="3895456"/>
            <a:ext cx="1407773" cy="45719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3" name="object 119">
            <a:extLst>
              <a:ext uri="{FF2B5EF4-FFF2-40B4-BE49-F238E27FC236}">
                <a16:creationId xmlns:a16="http://schemas.microsoft.com/office/drawing/2014/main" id="{0306D32C-D6CE-49BC-8A4F-BD128E1E93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50910" y="3895406"/>
            <a:ext cx="1422044" cy="72611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4" name="object 119">
            <a:extLst>
              <a:ext uri="{FF2B5EF4-FFF2-40B4-BE49-F238E27FC236}">
                <a16:creationId xmlns:a16="http://schemas.microsoft.com/office/drawing/2014/main" id="{A44819BA-6B05-4725-B7A7-ECBEB66D2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760308" y="5294420"/>
            <a:ext cx="1659542" cy="110399"/>
          </a:xfrm>
          <a:custGeom>
            <a:avLst/>
            <a:gdLst/>
            <a:ahLst/>
            <a:cxnLst/>
            <a:rect l="l" t="t" r="r" b="b"/>
            <a:pathLst>
              <a:path w="1863725" h="114300">
                <a:moveTo>
                  <a:pt x="0" y="114300"/>
                </a:moveTo>
                <a:lnTo>
                  <a:pt x="0" y="57150"/>
                </a:lnTo>
                <a:lnTo>
                  <a:pt x="4500" y="34932"/>
                </a:lnTo>
                <a:lnTo>
                  <a:pt x="16764" y="16764"/>
                </a:lnTo>
                <a:lnTo>
                  <a:pt x="34932" y="4500"/>
                </a:lnTo>
                <a:lnTo>
                  <a:pt x="57150" y="0"/>
                </a:lnTo>
                <a:lnTo>
                  <a:pt x="1806575" y="0"/>
                </a:lnTo>
                <a:lnTo>
                  <a:pt x="1828845" y="4500"/>
                </a:lnTo>
                <a:lnTo>
                  <a:pt x="1847008" y="16764"/>
                </a:lnTo>
                <a:lnTo>
                  <a:pt x="1859242" y="34932"/>
                </a:lnTo>
                <a:lnTo>
                  <a:pt x="1863725" y="57150"/>
                </a:lnTo>
                <a:lnTo>
                  <a:pt x="1863725" y="11430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000"/>
          </a:p>
        </p:txBody>
      </p:sp>
      <p:sp>
        <p:nvSpPr>
          <p:cNvPr id="6" name="Left Brace 5">
            <a:extLst>
              <a:ext uri="{FF2B5EF4-FFF2-40B4-BE49-F238E27FC236}">
                <a16:creationId xmlns:a16="http://schemas.microsoft.com/office/drawing/2014/main" id="{2E54B4D4-21A0-4C23-8CD8-A4402CBAE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3331433" y="924949"/>
            <a:ext cx="576828" cy="54864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70F36E4-C4DE-4709-ADC8-339FE39DBB3C}"/>
              </a:ext>
            </a:extLst>
          </p:cNvPr>
          <p:cNvSpPr txBox="1"/>
          <p:nvPr/>
        </p:nvSpPr>
        <p:spPr>
          <a:xfrm>
            <a:off x="2760806" y="2692161"/>
            <a:ext cx="1709348" cy="584775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President’s Office Division VPs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8A02EADC-0A92-475C-9256-D897B8D3659F}"/>
              </a:ext>
            </a:extLst>
          </p:cNvPr>
          <p:cNvSpPr txBox="1"/>
          <p:nvPr/>
        </p:nvSpPr>
        <p:spPr>
          <a:xfrm>
            <a:off x="9152868" y="2809743"/>
            <a:ext cx="1447800" cy="338554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Divisional VPs</a:t>
            </a:r>
          </a:p>
        </p:txBody>
      </p:sp>
      <p:sp>
        <p:nvSpPr>
          <p:cNvPr id="54" name="Left Brace 53">
            <a:extLst>
              <a:ext uri="{FF2B5EF4-FFF2-40B4-BE49-F238E27FC236}">
                <a16:creationId xmlns:a16="http://schemas.microsoft.com/office/drawing/2014/main" id="{45B25134-E301-4F80-9F86-9E2603BC0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5400000">
            <a:off x="9580955" y="1624770"/>
            <a:ext cx="591626" cy="4118780"/>
          </a:xfrm>
          <a:prstGeom prst="leftBrace">
            <a:avLst>
              <a:gd name="adj1" fmla="val 8333"/>
              <a:gd name="adj2" fmla="val 5045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53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EADA1C3-18F5-47E2-A54A-E6FB609F87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8738" y="142428"/>
            <a:ext cx="7642225" cy="553998"/>
          </a:xfrm>
        </p:spPr>
        <p:txBody>
          <a:bodyPr/>
          <a:lstStyle/>
          <a:p>
            <a:r>
              <a:rPr lang="en-US" spc="20" dirty="0">
                <a:latin typeface="Arial"/>
                <a:cs typeface="Arial"/>
              </a:rPr>
              <a:t>Academic </a:t>
            </a:r>
            <a:r>
              <a:rPr lang="en-US" spc="15" dirty="0">
                <a:latin typeface="Arial"/>
                <a:cs typeface="Arial"/>
              </a:rPr>
              <a:t>&amp; </a:t>
            </a:r>
            <a:r>
              <a:rPr lang="en-US" spc="10" dirty="0">
                <a:latin typeface="Arial"/>
                <a:cs typeface="Arial"/>
              </a:rPr>
              <a:t>Student </a:t>
            </a:r>
            <a:r>
              <a:rPr lang="en-US" spc="15" dirty="0">
                <a:latin typeface="Arial"/>
                <a:cs typeface="Arial"/>
              </a:rPr>
              <a:t>Affairs </a:t>
            </a:r>
            <a:r>
              <a:rPr lang="en-US" spc="5" dirty="0">
                <a:latin typeface="Arial"/>
                <a:cs typeface="Arial"/>
              </a:rPr>
              <a:t>Division </a:t>
            </a:r>
            <a:r>
              <a:rPr lang="en-US" spc="20" dirty="0">
                <a:latin typeface="Arial"/>
                <a:cs typeface="Arial"/>
              </a:rPr>
              <a:t>Organizational </a:t>
            </a:r>
            <a:r>
              <a:rPr lang="en-US" spc="15" dirty="0">
                <a:latin typeface="Arial"/>
                <a:cs typeface="Arial"/>
              </a:rPr>
              <a:t>Chart: </a:t>
            </a:r>
            <a:r>
              <a:rPr lang="en-US" spc="20" dirty="0">
                <a:latin typeface="Arial"/>
                <a:cs typeface="Arial"/>
              </a:rPr>
              <a:t>Direct</a:t>
            </a:r>
            <a:r>
              <a:rPr lang="en-US" spc="140" dirty="0">
                <a:latin typeface="Arial"/>
                <a:cs typeface="Arial"/>
              </a:rPr>
              <a:t> </a:t>
            </a:r>
            <a:r>
              <a:rPr lang="en-US" spc="20" dirty="0">
                <a:latin typeface="Arial"/>
                <a:cs typeface="Arial"/>
              </a:rPr>
              <a:t>Reports</a:t>
            </a:r>
            <a:br>
              <a:rPr lang="en-US" dirty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14B4341-9F03-43F2-AEBB-D39A61FB0B01}"/>
              </a:ext>
            </a:extLst>
          </p:cNvPr>
          <p:cNvSpPr txBox="1"/>
          <p:nvPr/>
        </p:nvSpPr>
        <p:spPr>
          <a:xfrm>
            <a:off x="121801" y="6602005"/>
            <a:ext cx="1262805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Description: </a:t>
            </a:r>
            <a:r>
              <a:rPr lang="en-US" sz="1200" dirty="0"/>
              <a:t>Top-Level: Provost/VP Academic and Student Affairs. Second-Level reports to Top-Level: Associate Provost Faculty and Research; UNF Deans; Associate Vice President Office of the Provost.  Third-level dual reports to Top-Level Provost and Second-Level Associate Provost: Associate Vice President Student Academic Success and Undergraduate Studies; Associate Vice President Faculty Excellence and Academic Engagement; Associate Vice President for Student Engagement and International Affairs; Assistant Vice President for Digital Learning and Innovation; Third-level reports to Top-Level Provost: Associate Vice President, Chief Compliance and Ethics Officer; Associate Vice President Enrollment Services; Associate Vice President Budgets and Operations. Fourth-Level dual reports to Top-Level Provost and Second-Level Associate Provost: Executive Director Florida Institute of Education. Fourth-Level reports to Top-Level Provost:  Director Planning &amp; Executive Assistant; Executive  Director MOCA Jacksonville. Fourth-Level dual reports to Top-Level Provost and Third-Level Associate Vice President, Budgets and Operations:  Director Development Academic Affairs.</a:t>
            </a:r>
          </a:p>
          <a:p>
            <a:endParaRPr lang="en-US" sz="1200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8DB3606D-9354-4439-BB3C-F0EAF4FC0318}"/>
              </a:ext>
            </a:extLst>
          </p:cNvPr>
          <p:cNvSpPr txBox="1"/>
          <p:nvPr/>
        </p:nvSpPr>
        <p:spPr>
          <a:xfrm>
            <a:off x="11446794" y="443185"/>
            <a:ext cx="10668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Return to Page 1</a:t>
            </a:r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B44AE16A-F9DB-49D4-AC6A-D6DDB61DBC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687050" y="5081968"/>
            <a:ext cx="0" cy="36279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6488DE9-FBA6-48EB-A02F-01A25F85EC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48239" y="3068148"/>
            <a:ext cx="21883" cy="230915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F5819F2-85C5-4297-BA46-522E956DE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342152" y="2354487"/>
            <a:ext cx="0" cy="70612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bject 87">
            <a:extLst>
              <a:ext uri="{FF2B5EF4-FFF2-40B4-BE49-F238E27FC236}">
                <a16:creationId xmlns:a16="http://schemas.microsoft.com/office/drawing/2014/main" id="{2F656A91-D6EF-45A7-BB52-0898C38B1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7168111" y="3292053"/>
            <a:ext cx="48569" cy="207253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110108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2">
            <a:extLst>
              <a:ext uri="{FF2B5EF4-FFF2-40B4-BE49-F238E27FC236}">
                <a16:creationId xmlns:a16="http://schemas.microsoft.com/office/drawing/2014/main" id="{817A8D38-C7D0-4FED-9868-F62E954EE2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47908" y="1734836"/>
            <a:ext cx="45719" cy="1514711"/>
          </a:xfrm>
          <a:custGeom>
            <a:avLst/>
            <a:gdLst/>
            <a:ahLst/>
            <a:cxnLst/>
            <a:rect l="l" t="t" r="r" b="b"/>
            <a:pathLst>
              <a:path w="46989" h="2682240">
                <a:moveTo>
                  <a:pt x="0" y="0"/>
                </a:moveTo>
                <a:lnTo>
                  <a:pt x="46989" y="2682113"/>
                </a:lnTo>
              </a:path>
            </a:pathLst>
          </a:custGeom>
          <a:ln w="285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09">
            <a:extLst>
              <a:ext uri="{FF2B5EF4-FFF2-40B4-BE49-F238E27FC236}">
                <a16:creationId xmlns:a16="http://schemas.microsoft.com/office/drawing/2014/main" id="{C0C8AB93-7CBF-4E16-97B7-79F33B499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792444" y="5356932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39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Executive  Director  MOCA Jacksonville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54436" y="187204"/>
            <a:ext cx="1485900" cy="15811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89">
            <a:extLst>
              <a:ext uri="{FF2B5EF4-FFF2-40B4-BE49-F238E27FC236}">
                <a16:creationId xmlns:a16="http://schemas.microsoft.com/office/drawing/2014/main" id="{E790D67F-C2DA-422F-A8DA-5EB3E276D8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521920" y="1313263"/>
            <a:ext cx="87737" cy="240199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11430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52">
            <a:extLst>
              <a:ext uri="{FF2B5EF4-FFF2-40B4-BE49-F238E27FC236}">
                <a16:creationId xmlns:a16="http://schemas.microsoft.com/office/drawing/2014/main" id="{92394120-F9D0-4366-BD02-06700CDFE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21591" y="2432907"/>
            <a:ext cx="45719" cy="2744872"/>
          </a:xfrm>
          <a:custGeom>
            <a:avLst/>
            <a:gdLst/>
            <a:ahLst/>
            <a:cxnLst/>
            <a:rect l="l" t="t" r="r" b="b"/>
            <a:pathLst>
              <a:path w="46989" h="2682240">
                <a:moveTo>
                  <a:pt x="0" y="0"/>
                </a:moveTo>
                <a:lnTo>
                  <a:pt x="46989" y="2682113"/>
                </a:lnTo>
              </a:path>
            </a:pathLst>
          </a:custGeom>
          <a:ln w="28575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50">
            <a:extLst>
              <a:ext uri="{FF2B5EF4-FFF2-40B4-BE49-F238E27FC236}">
                <a16:creationId xmlns:a16="http://schemas.microsoft.com/office/drawing/2014/main" id="{5F1C8E7D-BC4A-4739-B227-451076304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93114" y="3254543"/>
            <a:ext cx="1442505" cy="221857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Rectangle: Rounded Corners 131">
            <a:extLst>
              <a:ext uri="{FF2B5EF4-FFF2-40B4-BE49-F238E27FC236}">
                <a16:creationId xmlns:a16="http://schemas.microsoft.com/office/drawing/2014/main" id="{9670244C-3254-40F9-9D0B-C5B32988C6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524771" y="724183"/>
            <a:ext cx="1828713" cy="180629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bject 59">
            <a:extLst>
              <a:ext uri="{FF2B5EF4-FFF2-40B4-BE49-F238E27FC236}">
                <a16:creationId xmlns:a16="http://schemas.microsoft.com/office/drawing/2014/main" id="{C763AF81-51F2-4FCB-AB2C-AFD24BC00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5752634" y="1254321"/>
            <a:ext cx="1430600" cy="570028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240">
            <a:noFill/>
          </a:ln>
        </p:spPr>
        <p:txBody>
          <a:bodyPr wrap="square" lIns="0" tIns="0" rIns="0" bIns="0" rtlCol="0"/>
          <a:lstStyle>
            <a:defPPr>
              <a:defRPr lang="en-US"/>
            </a:defPPr>
            <a:lvl1pPr algn="ctr">
              <a:defRPr sz="1000" b="1">
                <a:solidFill>
                  <a:schemeClr val="bg1"/>
                </a:solidFill>
                <a:latin typeface="Arial Narrow"/>
              </a:defRPr>
            </a:lvl1pPr>
          </a:lstStyle>
          <a:p>
            <a:r>
              <a:rPr lang="en-US" dirty="0"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Provost / Vice President Academic and Student Affairs</a:t>
            </a:r>
            <a:endParaRPr dirty="0"/>
          </a:p>
        </p:txBody>
      </p:sp>
      <p:sp>
        <p:nvSpPr>
          <p:cNvPr id="134" name="object 55">
            <a:extLst>
              <a:ext uri="{FF2B5EF4-FFF2-40B4-BE49-F238E27FC236}">
                <a16:creationId xmlns:a16="http://schemas.microsoft.com/office/drawing/2014/main" id="{A2445F1E-2D79-4F9A-8107-3F993DB23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923630" y="1483044"/>
            <a:ext cx="1506040" cy="13868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</a:rPr>
              <a:t>Associate Provost </a:t>
            </a:r>
            <a:br>
              <a:rPr lang="en-US" sz="1000" b="1" dirty="0">
                <a:solidFill>
                  <a:schemeClr val="bg1"/>
                </a:solidFill>
                <a:latin typeface="Arial Narrow"/>
              </a:rPr>
            </a:br>
            <a:r>
              <a:rPr lang="en-US" sz="1000" b="1" dirty="0">
                <a:solidFill>
                  <a:schemeClr val="bg1"/>
                </a:solidFill>
                <a:latin typeface="Arial Narrow"/>
              </a:rPr>
              <a:t>Faculty and Research</a:t>
            </a:r>
          </a:p>
        </p:txBody>
      </p:sp>
      <p:sp>
        <p:nvSpPr>
          <p:cNvPr id="136" name="object 21">
            <a:extLst>
              <a:ext uri="{FF2B5EF4-FFF2-40B4-BE49-F238E27FC236}">
                <a16:creationId xmlns:a16="http://schemas.microsoft.com/office/drawing/2014/main" id="{A015EA35-CA7E-4835-AB7C-494B8ADEC5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28650" y="3423410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Vice President Student Academic Success and  Undergraduate Studies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138" name="object 21">
            <a:extLst>
              <a:ext uri="{FF2B5EF4-FFF2-40B4-BE49-F238E27FC236}">
                <a16:creationId xmlns:a16="http://schemas.microsoft.com/office/drawing/2014/main" id="{4DB32023-3A7E-471E-A118-8547AA187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76450" y="3426590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Vice President Faculty Excellence &amp; Academic Engagement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0" name="object 21">
            <a:extLst>
              <a:ext uri="{FF2B5EF4-FFF2-40B4-BE49-F238E27FC236}">
                <a16:creationId xmlns:a16="http://schemas.microsoft.com/office/drawing/2014/main" id="{EBDD2FD3-9C97-4117-B583-65824E9AF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401050" y="3430760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Vice President  Enrollment Services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42" name="object 62">
            <a:extLst>
              <a:ext uri="{FF2B5EF4-FFF2-40B4-BE49-F238E27FC236}">
                <a16:creationId xmlns:a16="http://schemas.microsoft.com/office/drawing/2014/main" id="{102B293A-A3A5-46A8-8827-FF4544ED8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867650" y="1525905"/>
            <a:ext cx="1309370" cy="1309370"/>
          </a:xfrm>
          <a:custGeom>
            <a:avLst/>
            <a:gdLst/>
            <a:ahLst/>
            <a:cxnLst/>
            <a:rect l="l" t="t" r="r" b="b"/>
            <a:pathLst>
              <a:path w="1309370" h="1309370">
                <a:moveTo>
                  <a:pt x="57150" y="1308861"/>
                </a:moveTo>
                <a:lnTo>
                  <a:pt x="1251711" y="1308861"/>
                </a:lnTo>
                <a:lnTo>
                  <a:pt x="1273982" y="1304379"/>
                </a:lnTo>
                <a:lnTo>
                  <a:pt x="1292145" y="1292145"/>
                </a:lnTo>
                <a:lnTo>
                  <a:pt x="1304379" y="1273982"/>
                </a:lnTo>
                <a:lnTo>
                  <a:pt x="1308861" y="1251711"/>
                </a:lnTo>
                <a:lnTo>
                  <a:pt x="1308861" y="57150"/>
                </a:lnTo>
                <a:lnTo>
                  <a:pt x="1304379" y="34879"/>
                </a:lnTo>
                <a:lnTo>
                  <a:pt x="1292145" y="16716"/>
                </a:lnTo>
                <a:lnTo>
                  <a:pt x="1273982" y="4482"/>
                </a:lnTo>
                <a:lnTo>
                  <a:pt x="1251711" y="0"/>
                </a:lnTo>
                <a:lnTo>
                  <a:pt x="57150" y="0"/>
                </a:lnTo>
                <a:lnTo>
                  <a:pt x="34879" y="4482"/>
                </a:lnTo>
                <a:lnTo>
                  <a:pt x="16716" y="16716"/>
                </a:lnTo>
                <a:lnTo>
                  <a:pt x="4482" y="34879"/>
                </a:lnTo>
                <a:lnTo>
                  <a:pt x="0" y="57150"/>
                </a:lnTo>
                <a:lnTo>
                  <a:pt x="0" y="1251711"/>
                </a:lnTo>
                <a:lnTo>
                  <a:pt x="4482" y="1273982"/>
                </a:lnTo>
                <a:lnTo>
                  <a:pt x="16716" y="1292145"/>
                </a:lnTo>
                <a:lnTo>
                  <a:pt x="34879" y="1304379"/>
                </a:lnTo>
                <a:lnTo>
                  <a:pt x="57150" y="13088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3" name="object 66">
            <a:extLst>
              <a:ext uri="{FF2B5EF4-FFF2-40B4-BE49-F238E27FC236}">
                <a16:creationId xmlns:a16="http://schemas.microsoft.com/office/drawing/2014/main" id="{D3FDCFAC-D3FA-4A54-8FB6-913E0AF3F2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8033782" y="1981618"/>
            <a:ext cx="957411" cy="24019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15240">
            <a:noFill/>
          </a:ln>
        </p:spPr>
        <p:txBody>
          <a:bodyPr wrap="square" lIns="0" tIns="0" rIns="0" bIns="0" rtlCol="0"/>
          <a:lstStyle>
            <a:defPPr>
              <a:defRPr lang="en-US"/>
            </a:defPPr>
            <a:lvl1pPr algn="ctr">
              <a:defRPr sz="1000" b="1">
                <a:solidFill>
                  <a:schemeClr val="bg1"/>
                </a:solidFill>
                <a:latin typeface="Arial Narrow"/>
              </a:defRPr>
            </a:lvl1pPr>
          </a:lstStyle>
          <a:p>
            <a:r>
              <a:rPr dirty="0">
                <a:hlinkClick r:id="rId10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UNF Deans</a:t>
            </a:r>
            <a:endParaRPr dirty="0"/>
          </a:p>
        </p:txBody>
      </p:sp>
      <p:sp>
        <p:nvSpPr>
          <p:cNvPr id="144" name="object 7">
            <a:extLst>
              <a:ext uri="{FF2B5EF4-FFF2-40B4-BE49-F238E27FC236}">
                <a16:creationId xmlns:a16="http://schemas.microsoft.com/office/drawing/2014/main" id="{628F7B1F-F7BF-4576-9854-1EBA35319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01867" y="5342529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Director Planning &amp; Executive Assistant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148" name="object 82">
            <a:extLst>
              <a:ext uri="{FF2B5EF4-FFF2-40B4-BE49-F238E27FC236}">
                <a16:creationId xmlns:a16="http://schemas.microsoft.com/office/drawing/2014/main" id="{B5DEA403-EF41-469F-B054-F4067365A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816930" y="5304155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Executive Director Florida Institute of  Education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152" name="object 51">
            <a:extLst>
              <a:ext uri="{FF2B5EF4-FFF2-40B4-BE49-F238E27FC236}">
                <a16:creationId xmlns:a16="http://schemas.microsoft.com/office/drawing/2014/main" id="{F7B83219-17EE-4724-87BC-880D5C55A9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678830" y="5174963"/>
            <a:ext cx="1741953" cy="176808"/>
          </a:xfrm>
          <a:custGeom>
            <a:avLst/>
            <a:gdLst/>
            <a:ahLst/>
            <a:cxnLst/>
            <a:rect l="l" t="t" r="r" b="b"/>
            <a:pathLst>
              <a:path w="6824980" h="114300">
                <a:moveTo>
                  <a:pt x="0" y="114300"/>
                </a:moveTo>
                <a:lnTo>
                  <a:pt x="0" y="0"/>
                </a:lnTo>
                <a:lnTo>
                  <a:pt x="6824599" y="0"/>
                </a:lnTo>
                <a:lnTo>
                  <a:pt x="6824599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68">
            <a:extLst>
              <a:ext uri="{FF2B5EF4-FFF2-40B4-BE49-F238E27FC236}">
                <a16:creationId xmlns:a16="http://schemas.microsoft.com/office/drawing/2014/main" id="{2E9A00F1-A697-4F0B-883A-F645662F5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372215" y="1311372"/>
            <a:ext cx="3200400" cy="98143"/>
          </a:xfrm>
          <a:custGeom>
            <a:avLst/>
            <a:gdLst/>
            <a:ahLst/>
            <a:cxnLst/>
            <a:rect l="l" t="t" r="r" b="b"/>
            <a:pathLst>
              <a:path w="349250">
                <a:moveTo>
                  <a:pt x="0" y="0"/>
                </a:moveTo>
                <a:lnTo>
                  <a:pt x="348742" y="0"/>
                </a:lnTo>
                <a:lnTo>
                  <a:pt x="0" y="0"/>
                </a:lnTo>
                <a:lnTo>
                  <a:pt x="174371" y="0"/>
                </a:lnTo>
              </a:path>
            </a:pathLst>
          </a:custGeom>
          <a:solidFill>
            <a:schemeClr val="accent1">
              <a:lumMod val="75000"/>
            </a:schemeClr>
          </a:solidFill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69">
            <a:extLst>
              <a:ext uri="{FF2B5EF4-FFF2-40B4-BE49-F238E27FC236}">
                <a16:creationId xmlns:a16="http://schemas.microsoft.com/office/drawing/2014/main" id="{4375914E-21D2-4390-9295-DACDA286E7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7551" y="1311275"/>
            <a:ext cx="1887220" cy="0"/>
          </a:xfrm>
          <a:custGeom>
            <a:avLst/>
            <a:gdLst/>
            <a:ahLst/>
            <a:cxnLst/>
            <a:rect l="l" t="t" r="r" b="b"/>
            <a:pathLst>
              <a:path w="1887220">
                <a:moveTo>
                  <a:pt x="0" y="0"/>
                </a:moveTo>
                <a:lnTo>
                  <a:pt x="1886839" y="0"/>
                </a:lnTo>
                <a:lnTo>
                  <a:pt x="0" y="0"/>
                </a:lnTo>
                <a:lnTo>
                  <a:pt x="943483" y="0"/>
                </a:lnTo>
              </a:path>
            </a:pathLst>
          </a:custGeom>
          <a:solidFill>
            <a:schemeClr val="accent1">
              <a:lumMod val="75000"/>
            </a:schemeClr>
          </a:solidFill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88">
            <a:extLst>
              <a:ext uri="{FF2B5EF4-FFF2-40B4-BE49-F238E27FC236}">
                <a16:creationId xmlns:a16="http://schemas.microsoft.com/office/drawing/2014/main" id="{390459FC-B20C-4F4B-A05D-C68810FD0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53455" y="4597669"/>
            <a:ext cx="45719" cy="730085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11430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87">
            <a:extLst>
              <a:ext uri="{FF2B5EF4-FFF2-40B4-BE49-F238E27FC236}">
                <a16:creationId xmlns:a16="http://schemas.microsoft.com/office/drawing/2014/main" id="{B0470607-85CC-480F-B823-9C2F555DAC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3247669" y="3249547"/>
            <a:ext cx="172653" cy="2054608"/>
          </a:xfrm>
          <a:custGeom>
            <a:avLst/>
            <a:gdLst/>
            <a:ahLst/>
            <a:cxnLst/>
            <a:rect l="l" t="t" r="r" b="b"/>
            <a:pathLst>
              <a:path h="110489">
                <a:moveTo>
                  <a:pt x="0" y="110108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88">
            <a:extLst>
              <a:ext uri="{FF2B5EF4-FFF2-40B4-BE49-F238E27FC236}">
                <a16:creationId xmlns:a16="http://schemas.microsoft.com/office/drawing/2014/main" id="{1F51614D-421A-4C6B-91AA-101B26759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81954" y="5319923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Director of  Development  Academic Affairs</a:t>
            </a:r>
            <a:endParaRPr lang="en-US" sz="1000" b="1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162" name="object 89">
            <a:extLst>
              <a:ext uri="{FF2B5EF4-FFF2-40B4-BE49-F238E27FC236}">
                <a16:creationId xmlns:a16="http://schemas.microsoft.com/office/drawing/2014/main" id="{268293B0-216D-4423-839B-4D88ECDB5A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630931" y="1311275"/>
            <a:ext cx="45719" cy="171768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11430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21">
            <a:extLst>
              <a:ext uri="{FF2B5EF4-FFF2-40B4-BE49-F238E27FC236}">
                <a16:creationId xmlns:a16="http://schemas.microsoft.com/office/drawing/2014/main" id="{230F9D7B-6722-41C3-80B8-09BC1805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766083" y="1493183"/>
            <a:ext cx="1494155" cy="141829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39">
            <a:extLst>
              <a:ext uri="{FF2B5EF4-FFF2-40B4-BE49-F238E27FC236}">
                <a16:creationId xmlns:a16="http://schemas.microsoft.com/office/drawing/2014/main" id="{1A225418-8AC5-4E06-9590-ECE10998F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10025616" y="1741265"/>
            <a:ext cx="960279" cy="781065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noFill/>
          </a:ln>
        </p:spPr>
        <p:txBody>
          <a:bodyPr wrap="square" lIns="0" tIns="0" rIns="0" bIns="0" rtlCol="0" anchor="ctr"/>
          <a:lstStyle>
            <a:defPPr>
              <a:defRPr lang="en-US"/>
            </a:defPPr>
            <a:lvl1pPr algn="ctr">
              <a:defRPr sz="1000" b="1">
                <a:solidFill>
                  <a:schemeClr val="bg1"/>
                </a:solidFill>
                <a:latin typeface="Arial Narrow"/>
              </a:defRPr>
            </a:lvl1pPr>
          </a:lstStyle>
          <a:p>
            <a:r>
              <a:rPr lang="en-US" u="sng" dirty="0">
                <a:solidFill>
                  <a:srgbClr val="FFFFFF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Associate Vice President Office of the Provost</a:t>
            </a:r>
            <a:endParaRPr u="sng" dirty="0">
              <a:solidFill>
                <a:srgbClr val="FFFFFF"/>
              </a:solidFill>
            </a:endParaRPr>
          </a:p>
        </p:txBody>
      </p:sp>
      <p:sp>
        <p:nvSpPr>
          <p:cNvPr id="166" name="object 21">
            <a:extLst>
              <a:ext uri="{FF2B5EF4-FFF2-40B4-BE49-F238E27FC236}">
                <a16:creationId xmlns:a16="http://schemas.microsoft.com/office/drawing/2014/main" id="{37495929-3C03-4D49-854C-356D2D2E3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524250" y="3449426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Vice President for Student Engagement and International Affairs</a:t>
            </a:r>
          </a:p>
        </p:txBody>
      </p:sp>
      <p:sp>
        <p:nvSpPr>
          <p:cNvPr id="168" name="object 21">
            <a:extLst>
              <a:ext uri="{FF2B5EF4-FFF2-40B4-BE49-F238E27FC236}">
                <a16:creationId xmlns:a16="http://schemas.microsoft.com/office/drawing/2014/main" id="{DAEA9EB5-BE15-45F0-910F-61E2D4F98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159095" y="3452033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Associate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Vice President Budgets and Operations</a:t>
            </a:r>
          </a:p>
        </p:txBody>
      </p:sp>
      <p:sp>
        <p:nvSpPr>
          <p:cNvPr id="170" name="object 21">
            <a:extLst>
              <a:ext uri="{FF2B5EF4-FFF2-40B4-BE49-F238E27FC236}">
                <a16:creationId xmlns:a16="http://schemas.microsoft.com/office/drawing/2014/main" id="{6B063224-44E0-48F5-9375-CE5AD7D3F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52126" y="3452033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Associate </a:t>
            </a:r>
          </a:p>
          <a:p>
            <a:pPr algn="ctr"/>
            <a:r>
              <a:rPr lang="en-US" sz="1000" b="1" dirty="0">
                <a:solidFill>
                  <a:srgbClr val="FFFFFF"/>
                </a:solidFill>
                <a:latin typeface="Arial Narrow" panose="020B0606020202030204" pitchFamily="34" charset="0"/>
              </a:rPr>
              <a:t>Vice President Academic and Student Affairs</a:t>
            </a:r>
            <a:endParaRPr lang="en-US" sz="10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72" name="object 89">
            <a:extLst>
              <a:ext uri="{FF2B5EF4-FFF2-40B4-BE49-F238E27FC236}">
                <a16:creationId xmlns:a16="http://schemas.microsoft.com/office/drawing/2014/main" id="{6DF3CF55-F0F7-4B82-834B-C10AB92A0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568486" y="1301263"/>
            <a:ext cx="45719" cy="183335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11430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50">
            <a:extLst>
              <a:ext uri="{FF2B5EF4-FFF2-40B4-BE49-F238E27FC236}">
                <a16:creationId xmlns:a16="http://schemas.microsoft.com/office/drawing/2014/main" id="{23F11A83-84F5-4B7F-8CBA-227A745596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236993" y="3254390"/>
            <a:ext cx="1450473" cy="157608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51">
            <a:extLst>
              <a:ext uri="{FF2B5EF4-FFF2-40B4-BE49-F238E27FC236}">
                <a16:creationId xmlns:a16="http://schemas.microsoft.com/office/drawing/2014/main" id="{A753FC3D-5967-4402-8571-B96A4AA637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439127" y="3277032"/>
            <a:ext cx="4314328" cy="182482"/>
          </a:xfrm>
          <a:custGeom>
            <a:avLst/>
            <a:gdLst/>
            <a:ahLst/>
            <a:cxnLst/>
            <a:rect l="l" t="t" r="r" b="b"/>
            <a:pathLst>
              <a:path w="6824980" h="114300">
                <a:moveTo>
                  <a:pt x="0" y="114300"/>
                </a:moveTo>
                <a:lnTo>
                  <a:pt x="0" y="0"/>
                </a:lnTo>
                <a:lnTo>
                  <a:pt x="6824599" y="0"/>
                </a:lnTo>
                <a:lnTo>
                  <a:pt x="6824599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88">
            <a:extLst>
              <a:ext uri="{FF2B5EF4-FFF2-40B4-BE49-F238E27FC236}">
                <a16:creationId xmlns:a16="http://schemas.microsoft.com/office/drawing/2014/main" id="{17079097-E2A9-4312-B990-DC9C5D301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991193" y="3266944"/>
            <a:ext cx="69360" cy="182482"/>
          </a:xfrm>
          <a:custGeom>
            <a:avLst/>
            <a:gdLst/>
            <a:ahLst/>
            <a:cxnLst/>
            <a:rect l="l" t="t" r="r" b="b"/>
            <a:pathLst>
              <a:path h="114300">
                <a:moveTo>
                  <a:pt x="0" y="114300"/>
                </a:moveTo>
                <a:lnTo>
                  <a:pt x="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21">
            <a:extLst>
              <a:ext uri="{FF2B5EF4-FFF2-40B4-BE49-F238E27FC236}">
                <a16:creationId xmlns:a16="http://schemas.microsoft.com/office/drawing/2014/main" id="{FE549BB4-1C68-4540-B4CA-0FD1DC321A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922680" y="3449426"/>
            <a:ext cx="1188720" cy="118872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Assistant </a:t>
            </a:r>
          </a:p>
          <a:p>
            <a:pPr algn="ctr"/>
            <a:r>
              <a:rPr lang="en-US" sz="1000" b="1" dirty="0">
                <a:solidFill>
                  <a:schemeClr val="bg1"/>
                </a:solidFill>
                <a:latin typeface="Arial Narrow" panose="020B0606020202030204" pitchFamily="34" charset="0"/>
              </a:rPr>
              <a:t>Vice President for Digital Learning and Innovation</a:t>
            </a:r>
          </a:p>
        </p:txBody>
      </p:sp>
      <p:sp>
        <p:nvSpPr>
          <p:cNvPr id="60" name="object 50">
            <a:extLst>
              <a:ext uri="{FF2B5EF4-FFF2-40B4-BE49-F238E27FC236}">
                <a16:creationId xmlns:a16="http://schemas.microsoft.com/office/drawing/2014/main" id="{64A26468-B02A-4C6C-BF8B-51862611DD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29555" y="3252721"/>
            <a:ext cx="1405861" cy="212819"/>
          </a:xfrm>
          <a:custGeom>
            <a:avLst/>
            <a:gdLst/>
            <a:ahLst/>
            <a:cxnLst/>
            <a:rect l="l" t="t" r="r" b="b"/>
            <a:pathLst>
              <a:path w="1748154" h="114300">
                <a:moveTo>
                  <a:pt x="0" y="114300"/>
                </a:moveTo>
                <a:lnTo>
                  <a:pt x="0" y="0"/>
                </a:lnTo>
                <a:lnTo>
                  <a:pt x="1747901" y="0"/>
                </a:lnTo>
                <a:lnTo>
                  <a:pt x="1747901" y="114300"/>
                </a:lnTo>
              </a:path>
            </a:pathLst>
          </a:custGeom>
          <a:noFill/>
          <a:ln w="317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F685BF59-28E7-462A-9EA4-3172625CC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96340" y="3060613"/>
            <a:ext cx="5129416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154C280-1067-44A4-BDD0-B336B865DA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598738" y="3060613"/>
            <a:ext cx="0" cy="36279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E26A90A8-79B3-46DB-81BF-859180C358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96340" y="3060613"/>
            <a:ext cx="0" cy="33506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758CC125-BE0F-4DC8-B26C-2B7F9F3A8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210050" y="3060613"/>
            <a:ext cx="0" cy="36279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2667F613-0B0D-459B-B3B8-51423A18E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581650" y="3068148"/>
            <a:ext cx="0" cy="362797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A27B4934-4E27-4F81-BED6-BBBBAAFECA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000887" y="3068148"/>
            <a:ext cx="21078" cy="2020183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33F6513-DCB1-4457-B2D2-C3C992B203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021965" y="5088331"/>
            <a:ext cx="665085" cy="0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1DBD87AE-5CBE-4A9A-9D92-63D9F9733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6290587" y="3060613"/>
            <a:ext cx="3710300" cy="753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5512FFD-EF5B-4AC0-9817-41908CEBF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2655" y="380410"/>
            <a:ext cx="8214391" cy="553998"/>
          </a:xfrm>
        </p:spPr>
        <p:txBody>
          <a:bodyPr/>
          <a:lstStyle/>
          <a:p>
            <a:r>
              <a:rPr lang="en-US" spc="20" dirty="0">
                <a:latin typeface="Arial"/>
                <a:cs typeface="Arial"/>
              </a:rPr>
              <a:t>Academic </a:t>
            </a:r>
            <a:r>
              <a:rPr lang="en-US" spc="15" dirty="0">
                <a:latin typeface="Arial"/>
                <a:cs typeface="Arial"/>
              </a:rPr>
              <a:t>&amp; </a:t>
            </a:r>
            <a:r>
              <a:rPr lang="en-US" spc="10" dirty="0">
                <a:latin typeface="Arial"/>
                <a:cs typeface="Arial"/>
              </a:rPr>
              <a:t>Student </a:t>
            </a:r>
            <a:r>
              <a:rPr lang="en-US" spc="15" dirty="0">
                <a:latin typeface="Arial"/>
                <a:cs typeface="Arial"/>
              </a:rPr>
              <a:t>Affairs Organizational Chart: </a:t>
            </a:r>
            <a:r>
              <a:rPr lang="en-US" spc="20" dirty="0">
                <a:latin typeface="Arial"/>
                <a:cs typeface="Arial"/>
              </a:rPr>
              <a:t>College/Department</a:t>
            </a:r>
            <a:r>
              <a:rPr lang="en-US" spc="175" dirty="0">
                <a:latin typeface="Arial"/>
                <a:cs typeface="Arial"/>
              </a:rPr>
              <a:t> </a:t>
            </a:r>
            <a:r>
              <a:rPr lang="en-US" spc="20" dirty="0">
                <a:latin typeface="Arial"/>
                <a:cs typeface="Arial"/>
              </a:rPr>
              <a:t>Reports</a:t>
            </a:r>
            <a:br>
              <a:rPr lang="en-US" dirty="0">
                <a:latin typeface="Arial"/>
                <a:cs typeface="Arial"/>
              </a:rPr>
            </a:br>
            <a:endParaRPr lang="en-US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9E71C4C-051A-49D0-801F-83A3D10419E1}"/>
              </a:ext>
            </a:extLst>
          </p:cNvPr>
          <p:cNvSpPr txBox="1"/>
          <p:nvPr/>
        </p:nvSpPr>
        <p:spPr>
          <a:xfrm>
            <a:off x="194690" y="6803036"/>
            <a:ext cx="1209421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Description: </a:t>
            </a:r>
            <a:r>
              <a:rPr lang="en-US" sz="1500" dirty="0"/>
              <a:t>Top-Level: Provost/VP Academic &amp; Student Affairs. Second-Level reports to Top-Level: Brooks College of Health; Coggin College of Business; College of Arts and Sciences; College of Computing, Engineering, &amp; Construction; College of Education and Human Services; Division of Continuing Education; Graduate School; Hicks Honors College; Thomas G. </a:t>
            </a:r>
            <a:r>
              <a:rPr lang="en-US" sz="1500"/>
              <a:t>Carpenter Library.</a:t>
            </a:r>
            <a:endParaRPr lang="en-US" sz="1500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1F644DE-7C18-4236-AE27-70D6635782D4}"/>
              </a:ext>
            </a:extLst>
          </p:cNvPr>
          <p:cNvSpPr txBox="1"/>
          <p:nvPr/>
        </p:nvSpPr>
        <p:spPr>
          <a:xfrm>
            <a:off x="11281598" y="626539"/>
            <a:ext cx="1066800" cy="64633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Return to Page 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object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150" y="123825"/>
            <a:ext cx="1485900" cy="15811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5">
            <a:extLst>
              <a:ext uri="{FF2B5EF4-FFF2-40B4-BE49-F238E27FC236}">
                <a16:creationId xmlns:a16="http://schemas.microsoft.com/office/drawing/2014/main" id="{173F21D3-98C5-43B9-8E72-A65FF375A1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43500" y="1463675"/>
            <a:ext cx="2286000" cy="22860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algn="ctr">
              <a:lnSpc>
                <a:spcPct val="105500"/>
              </a:lnSpc>
              <a:spcBef>
                <a:spcPts val="35"/>
              </a:spcBef>
            </a:pPr>
            <a:r>
              <a:rPr lang="en-US" sz="1600" b="1" u="sng">
                <a:solidFill>
                  <a:schemeClr val="bg1"/>
                </a:solidFill>
                <a:latin typeface="Arial Narrow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Provost / Vice President  Academic and Student  Affairs</a:t>
            </a:r>
            <a:endParaRPr lang="en-US" sz="16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43" name="object 61">
            <a:extLst>
              <a:ext uri="{FF2B5EF4-FFF2-40B4-BE49-F238E27FC236}">
                <a16:creationId xmlns:a16="http://schemas.microsoft.com/office/drawing/2014/main" id="{125CB9D3-7F57-4F43-A247-CBB4C76CEE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8355" y="4889753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1"/>
                </a:moveTo>
                <a:lnTo>
                  <a:pt x="1065911" y="1123061"/>
                </a:lnTo>
                <a:lnTo>
                  <a:pt x="1088128" y="1118578"/>
                </a:lnTo>
                <a:lnTo>
                  <a:pt x="1106297" y="1106344"/>
                </a:lnTo>
                <a:lnTo>
                  <a:pt x="1118560" y="1088181"/>
                </a:lnTo>
                <a:lnTo>
                  <a:pt x="1123061" y="1065911"/>
                </a:lnTo>
                <a:lnTo>
                  <a:pt x="1123061" y="57150"/>
                </a:lnTo>
                <a:lnTo>
                  <a:pt x="1118560" y="34932"/>
                </a:lnTo>
                <a:lnTo>
                  <a:pt x="1106297" y="16763"/>
                </a:lnTo>
                <a:lnTo>
                  <a:pt x="1088128" y="4500"/>
                </a:lnTo>
                <a:lnTo>
                  <a:pt x="1065911" y="0"/>
                </a:lnTo>
                <a:lnTo>
                  <a:pt x="57150" y="0"/>
                </a:lnTo>
                <a:lnTo>
                  <a:pt x="34906" y="4500"/>
                </a:lnTo>
                <a:lnTo>
                  <a:pt x="16740" y="16763"/>
                </a:lnTo>
                <a:lnTo>
                  <a:pt x="4491" y="34932"/>
                </a:lnTo>
                <a:lnTo>
                  <a:pt x="0" y="57150"/>
                </a:lnTo>
                <a:lnTo>
                  <a:pt x="0" y="1065911"/>
                </a:lnTo>
                <a:lnTo>
                  <a:pt x="4491" y="1088181"/>
                </a:lnTo>
                <a:lnTo>
                  <a:pt x="16740" y="1106344"/>
                </a:lnTo>
                <a:lnTo>
                  <a:pt x="34906" y="1118578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Brooks College of Health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46" name="object 12">
            <a:extLst>
              <a:ext uri="{FF2B5EF4-FFF2-40B4-BE49-F238E27FC236}">
                <a16:creationId xmlns:a16="http://schemas.microsoft.com/office/drawing/2014/main" id="{693B6CE2-DC0A-4856-8388-D7D61E4B9D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55113" y="4887595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4" h="1123314">
                <a:moveTo>
                  <a:pt x="57150" y="1123060"/>
                </a:moveTo>
                <a:lnTo>
                  <a:pt x="1065911" y="1123060"/>
                </a:lnTo>
                <a:lnTo>
                  <a:pt x="1088181" y="1118560"/>
                </a:lnTo>
                <a:lnTo>
                  <a:pt x="1106344" y="1106296"/>
                </a:lnTo>
                <a:lnTo>
                  <a:pt x="1118578" y="1088128"/>
                </a:lnTo>
                <a:lnTo>
                  <a:pt x="1123061" y="1065910"/>
                </a:lnTo>
                <a:lnTo>
                  <a:pt x="1123061" y="57150"/>
                </a:lnTo>
                <a:lnTo>
                  <a:pt x="1118578" y="34879"/>
                </a:lnTo>
                <a:lnTo>
                  <a:pt x="1106344" y="16716"/>
                </a:lnTo>
                <a:lnTo>
                  <a:pt x="1088181" y="4482"/>
                </a:lnTo>
                <a:lnTo>
                  <a:pt x="1065911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3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065910"/>
                </a:lnTo>
                <a:lnTo>
                  <a:pt x="4500" y="1088128"/>
                </a:lnTo>
                <a:lnTo>
                  <a:pt x="16764" y="1106296"/>
                </a:lnTo>
                <a:lnTo>
                  <a:pt x="34932" y="1118560"/>
                </a:lnTo>
                <a:lnTo>
                  <a:pt x="57150" y="112306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Coggin College of Business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49" name="object 19">
            <a:extLst>
              <a:ext uri="{FF2B5EF4-FFF2-40B4-BE49-F238E27FC236}">
                <a16:creationId xmlns:a16="http://schemas.microsoft.com/office/drawing/2014/main" id="{BA033087-2DBC-40E9-B6A4-89AEB361A3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302000" y="4889753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4" h="1123314">
                <a:moveTo>
                  <a:pt x="57150" y="1123061"/>
                </a:moveTo>
                <a:lnTo>
                  <a:pt x="1065910" y="1123061"/>
                </a:lnTo>
                <a:lnTo>
                  <a:pt x="1088128" y="1118578"/>
                </a:lnTo>
                <a:lnTo>
                  <a:pt x="1106296" y="1106344"/>
                </a:lnTo>
                <a:lnTo>
                  <a:pt x="1118560" y="1088181"/>
                </a:lnTo>
                <a:lnTo>
                  <a:pt x="1123060" y="1065911"/>
                </a:lnTo>
                <a:lnTo>
                  <a:pt x="1123060" y="57150"/>
                </a:lnTo>
                <a:lnTo>
                  <a:pt x="1118560" y="34932"/>
                </a:lnTo>
                <a:lnTo>
                  <a:pt x="1106296" y="16763"/>
                </a:lnTo>
                <a:lnTo>
                  <a:pt x="1088128" y="4500"/>
                </a:lnTo>
                <a:lnTo>
                  <a:pt x="1065910" y="0"/>
                </a:lnTo>
                <a:lnTo>
                  <a:pt x="57150" y="0"/>
                </a:lnTo>
                <a:lnTo>
                  <a:pt x="34879" y="4500"/>
                </a:lnTo>
                <a:lnTo>
                  <a:pt x="16716" y="16763"/>
                </a:lnTo>
                <a:lnTo>
                  <a:pt x="4482" y="34932"/>
                </a:lnTo>
                <a:lnTo>
                  <a:pt x="0" y="57150"/>
                </a:lnTo>
                <a:lnTo>
                  <a:pt x="0" y="1065911"/>
                </a:lnTo>
                <a:lnTo>
                  <a:pt x="4482" y="1088181"/>
                </a:lnTo>
                <a:lnTo>
                  <a:pt x="16716" y="1106344"/>
                </a:lnTo>
                <a:lnTo>
                  <a:pt x="34879" y="1118578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College of Arts and Sciences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52" name="object 26">
            <a:extLst>
              <a:ext uri="{FF2B5EF4-FFF2-40B4-BE49-F238E27FC236}">
                <a16:creationId xmlns:a16="http://schemas.microsoft.com/office/drawing/2014/main" id="{B5AB251B-872A-40C7-B52A-F772B5A8E6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48758" y="4880864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4" h="1123314">
                <a:moveTo>
                  <a:pt x="57150" y="1123061"/>
                </a:moveTo>
                <a:lnTo>
                  <a:pt x="1065911" y="1123061"/>
                </a:lnTo>
                <a:lnTo>
                  <a:pt x="1088181" y="1118578"/>
                </a:lnTo>
                <a:lnTo>
                  <a:pt x="1106344" y="1106344"/>
                </a:lnTo>
                <a:lnTo>
                  <a:pt x="1118578" y="1088181"/>
                </a:lnTo>
                <a:lnTo>
                  <a:pt x="1123061" y="1065911"/>
                </a:lnTo>
                <a:lnTo>
                  <a:pt x="1123061" y="57150"/>
                </a:lnTo>
                <a:lnTo>
                  <a:pt x="1118578" y="34932"/>
                </a:lnTo>
                <a:lnTo>
                  <a:pt x="1106344" y="16763"/>
                </a:lnTo>
                <a:lnTo>
                  <a:pt x="1088181" y="4500"/>
                </a:lnTo>
                <a:lnTo>
                  <a:pt x="1065911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3"/>
                </a:lnTo>
                <a:lnTo>
                  <a:pt x="4500" y="34932"/>
                </a:lnTo>
                <a:lnTo>
                  <a:pt x="0" y="57150"/>
                </a:lnTo>
                <a:lnTo>
                  <a:pt x="0" y="1065911"/>
                </a:lnTo>
                <a:lnTo>
                  <a:pt x="4500" y="1088181"/>
                </a:lnTo>
                <a:lnTo>
                  <a:pt x="16763" y="1106344"/>
                </a:lnTo>
                <a:lnTo>
                  <a:pt x="34932" y="1118578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-381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College of  Computing,  Engineering and  Construction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55" name="object 33">
            <a:extLst>
              <a:ext uri="{FF2B5EF4-FFF2-40B4-BE49-F238E27FC236}">
                <a16:creationId xmlns:a16="http://schemas.microsoft.com/office/drawing/2014/main" id="{1C136F4F-EAB6-4DD1-A7F2-9FE9FAA45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795645" y="4878704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4" h="1123314">
                <a:moveTo>
                  <a:pt x="57150" y="1123061"/>
                </a:moveTo>
                <a:lnTo>
                  <a:pt x="1065911" y="1123061"/>
                </a:lnTo>
                <a:lnTo>
                  <a:pt x="1088128" y="1118560"/>
                </a:lnTo>
                <a:lnTo>
                  <a:pt x="1106297" y="1106297"/>
                </a:lnTo>
                <a:lnTo>
                  <a:pt x="1118560" y="1088128"/>
                </a:lnTo>
                <a:lnTo>
                  <a:pt x="1123061" y="1065911"/>
                </a:lnTo>
                <a:lnTo>
                  <a:pt x="1123061" y="57150"/>
                </a:lnTo>
                <a:lnTo>
                  <a:pt x="1118560" y="34879"/>
                </a:lnTo>
                <a:lnTo>
                  <a:pt x="1106297" y="16716"/>
                </a:lnTo>
                <a:lnTo>
                  <a:pt x="1088128" y="4482"/>
                </a:lnTo>
                <a:lnTo>
                  <a:pt x="1065911" y="0"/>
                </a:lnTo>
                <a:lnTo>
                  <a:pt x="57150" y="0"/>
                </a:lnTo>
                <a:lnTo>
                  <a:pt x="34879" y="4482"/>
                </a:lnTo>
                <a:lnTo>
                  <a:pt x="16716" y="16716"/>
                </a:lnTo>
                <a:lnTo>
                  <a:pt x="4482" y="34879"/>
                </a:lnTo>
                <a:lnTo>
                  <a:pt x="0" y="57150"/>
                </a:lnTo>
                <a:lnTo>
                  <a:pt x="0" y="1065911"/>
                </a:lnTo>
                <a:lnTo>
                  <a:pt x="4482" y="1088128"/>
                </a:lnTo>
                <a:lnTo>
                  <a:pt x="16716" y="1106297"/>
                </a:lnTo>
                <a:lnTo>
                  <a:pt x="34879" y="1118560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-254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College of  Education and  Human Services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57" name="object 47">
            <a:extLst>
              <a:ext uri="{FF2B5EF4-FFF2-40B4-BE49-F238E27FC236}">
                <a16:creationId xmlns:a16="http://schemas.microsoft.com/office/drawing/2014/main" id="{1480A4DC-97D5-4ABE-84AA-5E4C77083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042403" y="4876419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0"/>
                </a:moveTo>
                <a:lnTo>
                  <a:pt x="1065910" y="1123060"/>
                </a:lnTo>
                <a:lnTo>
                  <a:pt x="1088181" y="1118578"/>
                </a:lnTo>
                <a:lnTo>
                  <a:pt x="1106344" y="1106344"/>
                </a:lnTo>
                <a:lnTo>
                  <a:pt x="1118578" y="1088181"/>
                </a:lnTo>
                <a:lnTo>
                  <a:pt x="1123060" y="1065910"/>
                </a:lnTo>
                <a:lnTo>
                  <a:pt x="1123060" y="57150"/>
                </a:lnTo>
                <a:lnTo>
                  <a:pt x="1118578" y="34932"/>
                </a:lnTo>
                <a:lnTo>
                  <a:pt x="1106344" y="16763"/>
                </a:lnTo>
                <a:lnTo>
                  <a:pt x="1088181" y="4500"/>
                </a:lnTo>
                <a:lnTo>
                  <a:pt x="1065910" y="0"/>
                </a:lnTo>
                <a:lnTo>
                  <a:pt x="57150" y="0"/>
                </a:lnTo>
                <a:lnTo>
                  <a:pt x="34932" y="4500"/>
                </a:lnTo>
                <a:lnTo>
                  <a:pt x="16763" y="16763"/>
                </a:lnTo>
                <a:lnTo>
                  <a:pt x="4500" y="34932"/>
                </a:lnTo>
                <a:lnTo>
                  <a:pt x="0" y="57150"/>
                </a:lnTo>
                <a:lnTo>
                  <a:pt x="0" y="1065910"/>
                </a:lnTo>
                <a:lnTo>
                  <a:pt x="4500" y="1088181"/>
                </a:lnTo>
                <a:lnTo>
                  <a:pt x="16763" y="1106344"/>
                </a:lnTo>
                <a:lnTo>
                  <a:pt x="34932" y="1118578"/>
                </a:lnTo>
                <a:lnTo>
                  <a:pt x="57150" y="112306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marR="5080" indent="9525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>
                <a:solidFill>
                  <a:schemeClr val="bg1"/>
                </a:solidFill>
                <a:latin typeface="Arial Narrow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Division of  Continuing  Education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0" name="object 76">
            <a:extLst>
              <a:ext uri="{FF2B5EF4-FFF2-40B4-BE49-F238E27FC236}">
                <a16:creationId xmlns:a16="http://schemas.microsoft.com/office/drawing/2014/main" id="{30FB4579-81FE-45DC-BCFB-C275EF1A7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289289" y="4883150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1"/>
                </a:moveTo>
                <a:lnTo>
                  <a:pt x="1065911" y="1123061"/>
                </a:lnTo>
                <a:lnTo>
                  <a:pt x="1088128" y="1118560"/>
                </a:lnTo>
                <a:lnTo>
                  <a:pt x="1106297" y="1106297"/>
                </a:lnTo>
                <a:lnTo>
                  <a:pt x="1118560" y="1088128"/>
                </a:lnTo>
                <a:lnTo>
                  <a:pt x="1123061" y="1065911"/>
                </a:lnTo>
                <a:lnTo>
                  <a:pt x="1123061" y="57150"/>
                </a:lnTo>
                <a:lnTo>
                  <a:pt x="1118560" y="34879"/>
                </a:lnTo>
                <a:lnTo>
                  <a:pt x="1106297" y="16716"/>
                </a:lnTo>
                <a:lnTo>
                  <a:pt x="1088128" y="4482"/>
                </a:lnTo>
                <a:lnTo>
                  <a:pt x="1065911" y="0"/>
                </a:lnTo>
                <a:lnTo>
                  <a:pt x="57150" y="0"/>
                </a:lnTo>
                <a:lnTo>
                  <a:pt x="34879" y="4482"/>
                </a:lnTo>
                <a:lnTo>
                  <a:pt x="16716" y="16716"/>
                </a:lnTo>
                <a:lnTo>
                  <a:pt x="4482" y="34879"/>
                </a:lnTo>
                <a:lnTo>
                  <a:pt x="0" y="57150"/>
                </a:lnTo>
                <a:lnTo>
                  <a:pt x="0" y="1065911"/>
                </a:lnTo>
                <a:lnTo>
                  <a:pt x="4482" y="1088128"/>
                </a:lnTo>
                <a:lnTo>
                  <a:pt x="16716" y="1106296"/>
                </a:lnTo>
                <a:lnTo>
                  <a:pt x="34879" y="1118560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rgbClr val="FFFFFF"/>
                </a:solidFill>
                <a:latin typeface="Arial Narrow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Graduate School</a:t>
            </a:r>
            <a:endParaRPr lang="en-US" sz="1200" b="1" u="sng" dirty="0">
              <a:solidFill>
                <a:srgbClr val="FFFFFF"/>
              </a:solidFill>
              <a:latin typeface="Arial Narrow"/>
            </a:endParaRPr>
          </a:p>
        </p:txBody>
      </p:sp>
      <p:sp>
        <p:nvSpPr>
          <p:cNvPr id="63" name="object 54">
            <a:extLst>
              <a:ext uri="{FF2B5EF4-FFF2-40B4-BE49-F238E27FC236}">
                <a16:creationId xmlns:a16="http://schemas.microsoft.com/office/drawing/2014/main" id="{3B34098D-C2BC-42CA-A520-C8515423AF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536047" y="4880863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1"/>
                </a:moveTo>
                <a:lnTo>
                  <a:pt x="1065910" y="1123061"/>
                </a:lnTo>
                <a:lnTo>
                  <a:pt x="1088181" y="1118560"/>
                </a:lnTo>
                <a:lnTo>
                  <a:pt x="1106344" y="1106297"/>
                </a:lnTo>
                <a:lnTo>
                  <a:pt x="1118578" y="1088128"/>
                </a:lnTo>
                <a:lnTo>
                  <a:pt x="1123060" y="1065911"/>
                </a:lnTo>
                <a:lnTo>
                  <a:pt x="1123060" y="57150"/>
                </a:lnTo>
                <a:lnTo>
                  <a:pt x="1118578" y="34879"/>
                </a:lnTo>
                <a:lnTo>
                  <a:pt x="1106344" y="16716"/>
                </a:lnTo>
                <a:lnTo>
                  <a:pt x="1088181" y="4482"/>
                </a:lnTo>
                <a:lnTo>
                  <a:pt x="1065910" y="0"/>
                </a:lnTo>
                <a:lnTo>
                  <a:pt x="57150" y="0"/>
                </a:lnTo>
                <a:lnTo>
                  <a:pt x="34932" y="4482"/>
                </a:lnTo>
                <a:lnTo>
                  <a:pt x="16764" y="16716"/>
                </a:lnTo>
                <a:lnTo>
                  <a:pt x="4500" y="34879"/>
                </a:lnTo>
                <a:lnTo>
                  <a:pt x="0" y="57150"/>
                </a:lnTo>
                <a:lnTo>
                  <a:pt x="0" y="1065911"/>
                </a:lnTo>
                <a:lnTo>
                  <a:pt x="4500" y="1088128"/>
                </a:lnTo>
                <a:lnTo>
                  <a:pt x="16764" y="1106297"/>
                </a:lnTo>
                <a:lnTo>
                  <a:pt x="34932" y="1118560"/>
                </a:lnTo>
                <a:lnTo>
                  <a:pt x="57150" y="1123061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Hicks Honors College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6" name="object 40">
            <a:extLst>
              <a:ext uri="{FF2B5EF4-FFF2-40B4-BE49-F238E27FC236}">
                <a16:creationId xmlns:a16="http://schemas.microsoft.com/office/drawing/2014/main" id="{920EC815-7564-49DB-8EBA-C3A2EFC701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782935" y="4874259"/>
            <a:ext cx="1123315" cy="1123315"/>
          </a:xfrm>
          <a:custGeom>
            <a:avLst/>
            <a:gdLst/>
            <a:ahLst/>
            <a:cxnLst/>
            <a:rect l="l" t="t" r="r" b="b"/>
            <a:pathLst>
              <a:path w="1123315" h="1123314">
                <a:moveTo>
                  <a:pt x="57150" y="1123060"/>
                </a:moveTo>
                <a:lnTo>
                  <a:pt x="1065911" y="1123060"/>
                </a:lnTo>
                <a:lnTo>
                  <a:pt x="1088128" y="1118560"/>
                </a:lnTo>
                <a:lnTo>
                  <a:pt x="1106297" y="1106296"/>
                </a:lnTo>
                <a:lnTo>
                  <a:pt x="1118560" y="1088128"/>
                </a:lnTo>
                <a:lnTo>
                  <a:pt x="1123061" y="1065910"/>
                </a:lnTo>
                <a:lnTo>
                  <a:pt x="1123061" y="57150"/>
                </a:lnTo>
                <a:lnTo>
                  <a:pt x="1118560" y="34879"/>
                </a:lnTo>
                <a:lnTo>
                  <a:pt x="1106297" y="16716"/>
                </a:lnTo>
                <a:lnTo>
                  <a:pt x="1088128" y="4482"/>
                </a:lnTo>
                <a:lnTo>
                  <a:pt x="1065911" y="0"/>
                </a:lnTo>
                <a:lnTo>
                  <a:pt x="57150" y="0"/>
                </a:lnTo>
                <a:lnTo>
                  <a:pt x="34879" y="4482"/>
                </a:lnTo>
                <a:lnTo>
                  <a:pt x="16716" y="16716"/>
                </a:lnTo>
                <a:lnTo>
                  <a:pt x="4482" y="34879"/>
                </a:lnTo>
                <a:lnTo>
                  <a:pt x="0" y="57150"/>
                </a:lnTo>
                <a:lnTo>
                  <a:pt x="0" y="1065910"/>
                </a:lnTo>
                <a:lnTo>
                  <a:pt x="4482" y="1088128"/>
                </a:lnTo>
                <a:lnTo>
                  <a:pt x="16716" y="1106296"/>
                </a:lnTo>
                <a:lnTo>
                  <a:pt x="34879" y="1118560"/>
                </a:lnTo>
                <a:lnTo>
                  <a:pt x="57150" y="112306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1524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marL="2540" algn="ctr">
              <a:lnSpc>
                <a:spcPct val="100000"/>
              </a:lnSpc>
              <a:spcBef>
                <a:spcPts val="125"/>
              </a:spcBef>
            </a:pPr>
            <a:r>
              <a:rPr lang="en-US" sz="1200" b="1" u="sng" dirty="0">
                <a:solidFill>
                  <a:schemeClr val="bg1"/>
                </a:solidFill>
                <a:latin typeface="Arial Narrow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Thomas G. Carpenter Library</a:t>
            </a:r>
            <a:endParaRPr lang="en-US" sz="1200" b="1" u="sng" dirty="0">
              <a:solidFill>
                <a:schemeClr val="bg1"/>
              </a:solidFill>
              <a:latin typeface="Arial Narrow"/>
            </a:endParaRPr>
          </a:p>
        </p:txBody>
      </p:sp>
      <p:sp>
        <p:nvSpPr>
          <p:cNvPr id="68" name="object 81">
            <a:extLst>
              <a:ext uri="{FF2B5EF4-FFF2-40B4-BE49-F238E27FC236}">
                <a16:creationId xmlns:a16="http://schemas.microsoft.com/office/drawing/2014/main" id="{7BA7FF69-D8B1-45EA-8BD9-4B4D6F404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79855" y="4664074"/>
            <a:ext cx="9908537" cy="45719"/>
          </a:xfrm>
          <a:custGeom>
            <a:avLst/>
            <a:gdLst/>
            <a:ahLst/>
            <a:cxnLst/>
            <a:rect l="l" t="t" r="r" b="b"/>
            <a:pathLst>
              <a:path w="11201400">
                <a:moveTo>
                  <a:pt x="0" y="0"/>
                </a:moveTo>
                <a:lnTo>
                  <a:pt x="11201400" y="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69" name="object 82">
            <a:extLst>
              <a:ext uri="{FF2B5EF4-FFF2-40B4-BE49-F238E27FC236}">
                <a16:creationId xmlns:a16="http://schemas.microsoft.com/office/drawing/2014/main" id="{4323AAA7-CCE1-4D2F-AA51-033D48251F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9995" y="3766946"/>
            <a:ext cx="90804" cy="897129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0"/>
                </a:moveTo>
                <a:lnTo>
                  <a:pt x="0" y="6858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0" name="object 83">
            <a:extLst>
              <a:ext uri="{FF2B5EF4-FFF2-40B4-BE49-F238E27FC236}">
                <a16:creationId xmlns:a16="http://schemas.microsoft.com/office/drawing/2014/main" id="{8676C528-FC13-4758-8CA2-6FE3445038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379855" y="4664075"/>
            <a:ext cx="0" cy="205740"/>
          </a:xfrm>
          <a:custGeom>
            <a:avLst/>
            <a:gdLst/>
            <a:ahLst/>
            <a:cxnLst/>
            <a:rect l="l" t="t" r="r" b="b"/>
            <a:pathLst>
              <a:path h="205739">
                <a:moveTo>
                  <a:pt x="0" y="0"/>
                </a:moveTo>
                <a:lnTo>
                  <a:pt x="0" y="205739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1" name="object 84">
            <a:extLst>
              <a:ext uri="{FF2B5EF4-FFF2-40B4-BE49-F238E27FC236}">
                <a16:creationId xmlns:a16="http://schemas.microsoft.com/office/drawing/2014/main" id="{DBB5FF19-A64D-4981-8CBB-2413C12F3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637155" y="4664075"/>
            <a:ext cx="0" cy="226060"/>
          </a:xfrm>
          <a:custGeom>
            <a:avLst/>
            <a:gdLst/>
            <a:ahLst/>
            <a:cxnLst/>
            <a:rect l="l" t="t" r="r" b="b"/>
            <a:pathLst>
              <a:path h="226060">
                <a:moveTo>
                  <a:pt x="0" y="0"/>
                </a:moveTo>
                <a:lnTo>
                  <a:pt x="0" y="225678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2" name="object 85">
            <a:extLst>
              <a:ext uri="{FF2B5EF4-FFF2-40B4-BE49-F238E27FC236}">
                <a16:creationId xmlns:a16="http://schemas.microsoft.com/office/drawing/2014/main" id="{3651B806-8991-4237-B908-EAF47FA99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39835" y="4685538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6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3" name="object 86">
            <a:extLst>
              <a:ext uri="{FF2B5EF4-FFF2-40B4-BE49-F238E27FC236}">
                <a16:creationId xmlns:a16="http://schemas.microsoft.com/office/drawing/2014/main" id="{D12D571F-C25B-4768-A7EE-1A5398EFBC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10064116" y="4664075"/>
            <a:ext cx="45719" cy="225678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8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4" name="object 87">
            <a:extLst>
              <a:ext uri="{FF2B5EF4-FFF2-40B4-BE49-F238E27FC236}">
                <a16:creationId xmlns:a16="http://schemas.microsoft.com/office/drawing/2014/main" id="{26167097-377F-4284-87E2-7AB2A8360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flipH="1">
            <a:off x="11242676" y="4664075"/>
            <a:ext cx="45719" cy="197358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8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5" name="object 89">
            <a:extLst>
              <a:ext uri="{FF2B5EF4-FFF2-40B4-BE49-F238E27FC236}">
                <a16:creationId xmlns:a16="http://schemas.microsoft.com/office/drawing/2014/main" id="{906ADC10-C79D-4734-9CE5-CA313190D6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00314" y="4684014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800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7" name="object 90">
            <a:extLst>
              <a:ext uri="{FF2B5EF4-FFF2-40B4-BE49-F238E27FC236}">
                <a16:creationId xmlns:a16="http://schemas.microsoft.com/office/drawing/2014/main" id="{9DA1DB5B-E112-41E2-8AC7-080C1C145D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309995" y="4675378"/>
            <a:ext cx="0" cy="186055"/>
          </a:xfrm>
          <a:custGeom>
            <a:avLst/>
            <a:gdLst/>
            <a:ahLst/>
            <a:cxnLst/>
            <a:rect l="l" t="t" r="r" b="b"/>
            <a:pathLst>
              <a:path h="186054">
                <a:moveTo>
                  <a:pt x="0" y="0"/>
                </a:moveTo>
                <a:lnTo>
                  <a:pt x="0" y="185674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8" name="object 91">
            <a:extLst>
              <a:ext uri="{FF2B5EF4-FFF2-40B4-BE49-F238E27FC236}">
                <a16:creationId xmlns:a16="http://schemas.microsoft.com/office/drawing/2014/main" id="{55DC28BE-569E-45E2-AC65-49209E8FA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843401" y="4665471"/>
            <a:ext cx="0" cy="226060"/>
          </a:xfrm>
          <a:custGeom>
            <a:avLst/>
            <a:gdLst/>
            <a:ahLst/>
            <a:cxnLst/>
            <a:rect l="l" t="t" r="r" b="b"/>
            <a:pathLst>
              <a:path h="226060">
                <a:moveTo>
                  <a:pt x="0" y="0"/>
                </a:moveTo>
                <a:lnTo>
                  <a:pt x="0" y="225805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  <p:sp>
        <p:nvSpPr>
          <p:cNvPr id="79" name="object 92">
            <a:extLst>
              <a:ext uri="{FF2B5EF4-FFF2-40B4-BE49-F238E27FC236}">
                <a16:creationId xmlns:a16="http://schemas.microsoft.com/office/drawing/2014/main" id="{51589F5C-7017-4986-9B28-9D5304EA65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137658" y="4658486"/>
            <a:ext cx="0" cy="226060"/>
          </a:xfrm>
          <a:custGeom>
            <a:avLst/>
            <a:gdLst/>
            <a:ahLst/>
            <a:cxnLst/>
            <a:rect l="l" t="t" r="r" b="b"/>
            <a:pathLst>
              <a:path h="226060">
                <a:moveTo>
                  <a:pt x="0" y="0"/>
                </a:moveTo>
                <a:lnTo>
                  <a:pt x="0" y="225678"/>
                </a:lnTo>
              </a:path>
            </a:pathLst>
          </a:custGeom>
          <a:ln w="31750">
            <a:solidFill>
              <a:srgbClr val="000000"/>
            </a:solidFill>
          </a:ln>
        </p:spPr>
        <p:txBody>
          <a:bodyPr wrap="square" lIns="0" tIns="0" rIns="0" bIns="0" rtlCol="0" anchor="ctr"/>
          <a:lstStyle/>
          <a:p>
            <a:pPr algn="ctr"/>
            <a:endParaRPr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0B4FFE9BA0204FB96D85A847CFAF2C" ma:contentTypeVersion="11" ma:contentTypeDescription="Create a new document." ma:contentTypeScope="" ma:versionID="34ebb72c5e92df527f1e0e2f42da8e87">
  <xsd:schema xmlns:xsd="http://www.w3.org/2001/XMLSchema" xmlns:xs="http://www.w3.org/2001/XMLSchema" xmlns:p="http://schemas.microsoft.com/office/2006/metadata/properties" xmlns:ns2="a8fbf49f-21ba-4487-b1fa-ffc4a5473ca3" targetNamespace="http://schemas.microsoft.com/office/2006/metadata/properties" ma:root="true" ma:fieldsID="643ce056a07820ff592ef00101357913" ns2:_="">
    <xsd:import namespace="a8fbf49f-21ba-4487-b1fa-ffc4a5473ca3"/>
    <xsd:element name="properties">
      <xsd:complexType>
        <xsd:sequence>
          <xsd:element name="documentManagement">
            <xsd:complexType>
              <xsd:all>
                <xsd:element ref="ns2:Division" minOccurs="0"/>
                <xsd:element ref="ns2:Department" minOccurs="0"/>
                <xsd:element ref="ns2:Document_x0020_Status"/>
                <xsd:element ref="ns2:lx4h" minOccurs="0"/>
                <xsd:element ref="ns2:uq5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fbf49f-21ba-4487-b1fa-ffc4a5473ca3" elementFormDefault="qualified">
    <xsd:import namespace="http://schemas.microsoft.com/office/2006/documentManagement/types"/>
    <xsd:import namespace="http://schemas.microsoft.com/office/infopath/2007/PartnerControls"/>
    <xsd:element name="Division" ma:index="2" nillable="true" ma:displayName="Division" ma:default="AA &amp; SA" ma:format="Dropdown" ma:internalName="Division">
      <xsd:simpleType>
        <xsd:restriction base="dms:Choice">
          <xsd:enumeration value="AA &amp; SA"/>
          <xsd:enumeration value="ANF"/>
          <xsd:enumeration value="Committee"/>
          <xsd:enumeration value="Info"/>
          <xsd:enumeration value="Initatives"/>
          <xsd:enumeration value="President"/>
          <xsd:enumeration value="UDAE"/>
          <xsd:enumeration value="Other"/>
        </xsd:restriction>
      </xsd:simpleType>
    </xsd:element>
    <xsd:element name="Department" ma:index="3" nillable="true" ma:displayName="Department" ma:default="ADA Compliance" ma:format="Dropdown" ma:internalName="Department">
      <xsd:simpleType>
        <xsd:restriction base="dms:Choice">
          <xsd:enumeration value="AAFSA (The African American Faculty and Staff Association)"/>
          <xsd:enumeration value="Acadaffairs CMS Folder (Academic Affairs)"/>
          <xsd:enumeration value="ACADEMIC ADVISING"/>
          <xsd:enumeration value="ACE (First-Year Advising)"/>
          <xsd:enumeration value="ADA Compliance"/>
          <xsd:enumeration value="ADMIN &amp; FINANCE (CMS Folder)"/>
          <xsd:enumeration value="ADVANCEMENT"/>
          <xsd:enumeration value="ALUMNI"/>
          <xsd:enumeration value="ANF"/>
          <xsd:enumeration value="ANNUAL GIVING"/>
          <xsd:enumeration value="APA (Administrative and Professional Association)"/>
          <xsd:enumeration value="ARMY ROTC"/>
          <xsd:enumeration value="ASSESSMENT"/>
          <xsd:enumeration value="Athletics"/>
          <xsd:enumeration value="AUXILIARY OVERSIGHT COMMITTEE"/>
          <xsd:enumeration value="BIOSAFETY (Institutional Biosafety Committee)"/>
          <xsd:enumeration value="BOOKSTORE (Site and Bookstore Advisory Council)"/>
          <xsd:enumeration value="BROOKS COLLEGE OF HEALTH"/>
          <xsd:enumeration value="BUSINESS SERVICES"/>
          <xsd:enumeration value="CAMPS"/>
          <xsd:enumeration value="CAMPUS LIFE"/>
          <xsd:enumeration value="CAMPUS PLANNING"/>
          <xsd:enumeration value="CAREER SERVICES"/>
          <xsd:enumeration value="CATALOGS"/>
          <xsd:enumeration value="CCBL (Center for Community-Based Learning)"/>
          <xsd:enumeration value="CCEC (College of Computing, Engineering and Construction)"/>
          <xsd:enumeration value="CE (Division of Continuing Education)"/>
          <xsd:enumeration value="CIRT (Center for Instruction and Research Technology)"/>
          <xsd:enumeration value="CLERY ACT Committee"/>
          <xsd:enumeration value="CLUB ALLIANCE (Student Government)"/>
          <xsd:enumeration value="COAS (College of Arts &amp; Sciences)"/>
          <xsd:enumeration value="COEHS (College of Education and Human Services)"/>
          <xsd:enumeration value="COGGIN (Coggin College of Business)"/>
          <xsd:enumeration value="COMMENCEMENT"/>
          <xsd:enumeration value="COMMUNICATION TRAINING"/>
          <xsd:enumeration value="COMMUNITY ENGAGEMENT"/>
          <xsd:enumeration value="COMPLIANCE OFFICE"/>
          <xsd:enumeration value="CONDUCT (Student Conduct Office)"/>
          <xsd:enumeration value="CONTINUING EDUCATION"/>
          <xsd:enumeration value="CONTROLLER"/>
          <xsd:enumeration value="COUNSELING CENTER"/>
          <xsd:enumeration value="CPDT (Center for Professional Development and Training)"/>
          <xsd:enumeration value="DDI (Department of Diversity Initiatives)"/>
          <xsd:enumeration value="DEAN OF STUDENTS"/>
          <xsd:enumeration value="DEVELOPMENT (University Development and Alumni Engagement )"/>
          <xsd:enumeration value="DHI (Digital Humanities Institute)"/>
          <xsd:enumeration value="DINING SERVICES"/>
          <xsd:enumeration value="DISTANCE LEARNING"/>
          <xsd:enumeration value="DIVERSITY (Commission on Diversity and Inclusion (CODI))"/>
          <xsd:enumeration value="DRC (Disability Resource Center)"/>
          <xsd:enumeration value="ECENTER (Environmental Center)"/>
          <xsd:enumeration value="EMERGENCY"/>
          <xsd:enumeration value="ENGLISH LANGUAGE PROGRAM"/>
          <xsd:enumeration value="ENROLLMENT"/>
          <xsd:enumeration value="EOI (Equal Opportunity and Inclusion)"/>
          <xsd:enumeration value="Employment Opportunities"/>
          <xsd:enumeration value="ETHICS (Compliance, Ethics and Risk Oversight Committee (CEROC))"/>
          <xsd:enumeration value="EHS (Environmental Health &amp; Safety)"/>
          <xsd:enumeration value="FIE (Florida Institute of Education)"/>
          <xsd:enumeration value="FINE ARTS CENTER"/>
          <xsd:enumeration value="FOOD SERVICE (Food Services Advisory Council)"/>
          <xsd:enumeration value="FRATERNITY AND SORORITY"/>
          <xsd:enumeration value="FOUNDATION"/>
          <xsd:enumeration value="FOUNDATION SCHOLARSHIP"/>
          <xsd:enumeration value="FURC (Florida Undergraduate Research Conference)"/>
          <xsd:enumeration value="GALLERY OF ART"/>
          <xsd:enumeration value="GENERAL COUNSEL"/>
          <xsd:enumeration value="GOV AFFAIRS (Government and Community Relation)"/>
          <xsd:enumeration value="GOLF COMPLEX (Golf Complex at the Hayt Learning Center)"/>
          <xsd:enumeration value="GRADUATE SCHOOL"/>
          <xsd:enumeration value="HICKS (Hicks Honors College)"/>
          <xsd:enumeration value="HIGH LEVEL"/>
          <xsd:enumeration value="HOMECOMING"/>
          <xsd:enumeration value="HOUSING"/>
          <xsd:enumeration value="HR (Human Resources)"/>
          <xsd:enumeration value="ICP (Intercultural Center for Peace )"/>
          <xsd:enumeration value="INTERCULTURAL CENTER"/>
          <xsd:enumeration value="INTERFAITH CENTER"/>
          <xsd:enumeration value="INTERNAL AUDITING"/>
          <xsd:enumeration value="INTL CENTER (International Center)"/>
          <xsd:enumeration value="IPC (Internet Presence Committee)"/>
          <xsd:enumeration value="IPTM"/>
          <xsd:enumeration value="ISQ (Instructional Satisfaction Questionnaire)"/>
          <xsd:enumeration value="IR (Office of Institutional Research and Assessment)"/>
          <xsd:enumeration value="ITS (Information Technology Services)"/>
          <xsd:enumeration value="LGBT RESOURCE CENTER"/>
          <xsd:enumeration value="LIBRARY"/>
          <xsd:enumeration value="MARKETING AND COMMUNICATIONS"/>
          <xsd:enumeration value="MASTER PLAN"/>
          <xsd:enumeration value="MILITARY VETERANS (Military &amp; Veterans Resource Center)"/>
          <xsd:enumeration value="MOCA"/>
          <xsd:enumeration value="MOTH (Movies on the House)"/>
          <xsd:enumeration value="NCAA (NCAA Self-Study Steering Committee)"/>
          <xsd:enumeration value="OFFICE OF FACULTY ENHANCEMENT"/>
          <xsd:enumeration value="OMBUDS (Student Ombuds)"/>
          <xsd:enumeration value="ON CAMPUS TRANSITION"/>
          <xsd:enumeration value="ONE JAX"/>
          <xsd:enumeration value="OSPREY LIFE &amp; PRODUCTION"/>
          <xsd:enumeration value="PARENTS (Parents Association)"/>
          <xsd:enumeration value="PARKING (Parking and Transportation Services)"/>
          <xsd:enumeration value="PARKING ADVISORY (Parking Advisory Council)"/>
          <xsd:enumeration value="PHYSICAL FACILITIES"/>
          <xsd:enumeration value="PLANNING BUDGET (Office of Planning and Budget)"/>
          <xsd:enumeration value="POLICIES AND REGULATIONS"/>
          <xsd:enumeration value="PMO (Project Management Office)"/>
          <xsd:enumeration value="PRESCHOOL"/>
          <xsd:enumeration value="PRIVACY OFFICE"/>
          <xsd:enumeration value="PROCUREMENT"/>
          <xsd:enumeration value="PRESIDENT(MAIN+GC,Policies)"/>
          <xsd:enumeration value="PUBLIC RELATIONS"/>
          <xsd:enumeration value="RECWELL (Recreation and Wellness)"/>
          <xsd:enumeration value="RESEARCH (Office of Research and Sponsored Programs)"/>
          <xsd:enumeration value="RETIRED FACULTY (The Retired Faculty Association )"/>
          <xsd:enumeration value="SASS (Student Academic Success Services)"/>
          <xsd:enumeration value="SG (Student Government)"/>
          <xsd:enumeration value="SHS (Student Health Services)"/>
          <xsd:enumeration value="SPACE (Space Committee)"/>
          <xsd:enumeration value="SRER (Institute for the Study of Race and Ethnic Relations)"/>
          <xsd:enumeration value="STUDENT AFFAIRS CMS folder"/>
          <xsd:enumeration value="STUDENT CONDUCT"/>
          <xsd:enumeration value="STUDENT FEES"/>
          <xsd:enumeration value="STUDENT HEALTH"/>
          <xsd:enumeration value="STUDENT MEDIA"/>
          <xsd:enumeration value="STUDENT UNION"/>
          <xsd:enumeration value="SUSTAINABILITY (Sustainability Committee)"/>
          <xsd:enumeration value="TAYLOR LEADERSHIP"/>
          <xsd:enumeration value="TIMELINE"/>
          <xsd:enumeration value="TITLE IX"/>
          <xsd:enumeration value="TRUSTEES"/>
          <xsd:enumeration value="TREASURY"/>
          <xsd:enumeration value="TSI/FOUNDATION ACCOUNTING"/>
          <xsd:enumeration value="UPD (University Police Department)"/>
          <xsd:enumeration value="UG STUDIES (Undergraduate Studies)"/>
          <xsd:enumeration value="UNFFA (Faculty Association)"/>
          <xsd:enumeration value="UNITED WAY"/>
          <xsd:enumeration value="UNIVERSITY CENTER"/>
          <xsd:enumeration value="USPA (University Support Personnel Association)"/>
          <xsd:enumeration value="UTC (University Technology Committee)"/>
          <xsd:enumeration value="VISUAL IDENTITY"/>
          <xsd:enumeration value="WE TRANSFORM"/>
          <xsd:enumeration value="WOMENS CENTER"/>
          <xsd:enumeration value="2002"/>
          <xsd:enumeration value="2003"/>
          <xsd:enumeration value="2004"/>
          <xsd:enumeration value="2005"/>
          <xsd:enumeration value="2006"/>
          <xsd:enumeration value="2007"/>
          <xsd:enumeration value="2008"/>
          <xsd:enumeration value="2009"/>
          <xsd:enumeration value="2010"/>
          <xsd:enumeration value="2011"/>
          <xsd:enumeration value="2012"/>
          <xsd:enumeration value="2013"/>
          <xsd:enumeration value="2014"/>
          <xsd:enumeration value="2015"/>
          <xsd:enumeration value="2016"/>
          <xsd:enumeration value="2017"/>
          <xsd:enumeration value="2018"/>
          <xsd:enumeration value="2019"/>
          <xsd:enumeration value="2020"/>
          <xsd:enumeration value="2021"/>
          <xsd:enumeration value="2022"/>
          <xsd:enumeration value="2023"/>
          <xsd:enumeration value="2024"/>
          <xsd:enumeration value="BOT New Regulations"/>
          <xsd:enumeration value="Policy and Regulations Templates"/>
          <xsd:enumeration value="Office of Undergraduate Research (OUR)"/>
          <xsd:enumeration value="(DLI) Digital Learning and Innovation Initiatives"/>
          <xsd:enumeration value="Global"/>
          <xsd:enumeration value="Community Alliance for Student Success (CASS)"/>
          <xsd:enumeration value="University Development and Alumni Engagement (UDAE)"/>
          <xsd:enumeration value="Guide to the Files in ADA Training"/>
          <xsd:enumeration value="Student Accessibility Services (SAS)"/>
          <xsd:enumeration value="MedNexus"/>
          <xsd:enumeration value="BOT Minutes Agendas"/>
        </xsd:restriction>
      </xsd:simpleType>
    </xsd:element>
    <xsd:element name="Document_x0020_Status" ma:index="4" ma:displayName="Status" ma:default="ADA Audit" ma:format="RadioButtons" ma:internalName="Document_x0020_Status">
      <xsd:simpleType>
        <xsd:restriction base="dms:Choice">
          <xsd:enumeration value="Certified"/>
          <xsd:enumeration value="ADA Audit"/>
          <xsd:enumeration value="Training Information"/>
          <xsd:enumeration value="Superuser/Editor Needs Assistance"/>
          <xsd:enumeration value="Certified Regulations"/>
          <xsd:enumeration value="Certified CIRT"/>
          <xsd:enumeration value="Certified Files Loaded to Ektron"/>
          <xsd:enumeration value="COAS Inventories and Information"/>
        </xsd:restriction>
      </xsd:simpleType>
    </xsd:element>
    <xsd:element name="lx4h" ma:index="11" nillable="true" ma:displayName="Person or Group" ma:list="UserInfo" ma:internalName="lx4h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q5p" ma:index="12" nillable="true" ma:displayName="Date and Time" ma:internalName="uq5p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7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vision xmlns="a8fbf49f-21ba-4487-b1fa-ffc4a5473ca3">ANF</Division>
    <lx4h xmlns="a8fbf49f-21ba-4487-b1fa-ffc4a5473ca3">
      <UserInfo>
        <DisplayName/>
        <AccountId xsi:nil="true"/>
        <AccountType/>
      </UserInfo>
    </lx4h>
    <Department xmlns="a8fbf49f-21ba-4487-b1fa-ffc4a5473ca3">HR (Human Resources)</Department>
    <uq5p xmlns="a8fbf49f-21ba-4487-b1fa-ffc4a5473ca3" xsi:nil="true"/>
    <Document_x0020_Status xmlns="a8fbf49f-21ba-4487-b1fa-ffc4a5473ca3">ADA Audit</Document_x0020_Status>
  </documentManagement>
</p:properties>
</file>

<file path=customXml/itemProps1.xml><?xml version="1.0" encoding="utf-8"?>
<ds:datastoreItem xmlns:ds="http://schemas.openxmlformats.org/officeDocument/2006/customXml" ds:itemID="{D22DF463-8A63-4D60-B52A-E4D418A9E6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fbf49f-21ba-4487-b1fa-ffc4a5473c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F40827-04AF-44F6-B963-1D7689FA2A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924D0A0-A16E-452E-9DDA-7BA139BEAB1B}">
  <ds:schemaRefs>
    <ds:schemaRef ds:uri="http://www.w3.org/XML/1998/namespace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a8fbf49f-21ba-4487-b1fa-ffc4a5473ca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40209</TotalTime>
  <Words>674</Words>
  <Application>Microsoft Office PowerPoint</Application>
  <PresentationFormat>Custom</PresentationFormat>
  <Paragraphs>69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Arial Narrow</vt:lpstr>
      <vt:lpstr>Calibri</vt:lpstr>
      <vt:lpstr>Office Theme</vt:lpstr>
      <vt:lpstr>University of North Florida Organizational Chart</vt:lpstr>
      <vt:lpstr>University of North Florida Organizational Chart: President’s Office</vt:lpstr>
      <vt:lpstr>Academic &amp; Student Affairs Division Organizational Chart: Direct Reports </vt:lpstr>
      <vt:lpstr>Academic &amp; Student Affairs Organizational Chart: College/Department Reports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UNF ORG Chart</dc:title>
  <dc:creator>ashley.smith@unf.edu</dc:creator>
  <cp:lastModifiedBy>Fieschko, Rachel</cp:lastModifiedBy>
  <cp:revision>438</cp:revision>
  <cp:lastPrinted>2022-09-19T13:41:19Z</cp:lastPrinted>
  <dcterms:created xsi:type="dcterms:W3CDTF">2019-12-09T13:55:43Z</dcterms:created>
  <dcterms:modified xsi:type="dcterms:W3CDTF">2022-10-31T17:48:16Z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2019-12-09T00:00:00Z</vt:filetime>
  </property>
  <property fmtid="{D5CDD505-2E9C-101B-9397-08002B2CF9AE}" pid="3" name="Creator">
    <vt:lpwstr>Microsoft® Visio® 2016</vt:lpwstr>
  </property>
  <property fmtid="{D5CDD505-2E9C-101B-9397-08002B2CF9AE}" pid="4" name="LastSaved">
    <vt:filetime>2019-12-09T00:00:00Z</vt:filetime>
  </property>
  <property fmtid="{D5CDD505-2E9C-101B-9397-08002B2CF9AE}" pid="5" name="ContentTypeId">
    <vt:lpwstr>0x010100330B4FFE9BA0204FB96D85A847CFAF2C</vt:lpwstr>
  </property>
</Properties>
</file>