
<file path=[Content_Types].xml><?xml version="1.0" encoding="utf-8"?>
<Types xmlns="http://schemas.openxmlformats.org/package/2006/content-types">
  <Default Extension="jpg" ContentType="image/jp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65" r:id="rId5"/>
    <p:sldId id="262" r:id="rId6"/>
    <p:sldId id="266" r:id="rId7"/>
    <p:sldId id="264" r:id="rId8"/>
  </p:sldIdLst>
  <p:sldSz cx="9144000" cy="6858000" type="screen4x3"/>
  <p:notesSz cx="9296400" cy="7010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F85D3"/>
    <a:srgbClr val="C9C648"/>
    <a:srgbClr val="F1DCDB"/>
    <a:srgbClr val="E6B8B8"/>
    <a:srgbClr val="C0504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C893B54-172B-43E0-845A-29588A2D6B8E}" v="4" dt="2020-12-02T16:45:15.482"/>
  </p1510:revLst>
</p1510:revInfo>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243"/>
    <p:restoredTop sz="94674"/>
  </p:normalViewPr>
  <p:slideViewPr>
    <p:cSldViewPr>
      <p:cViewPr varScale="1">
        <p:scale>
          <a:sx n="58" d="100"/>
          <a:sy n="58" d="100"/>
        </p:scale>
        <p:origin x="1590" y="66"/>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microsoft.com/office/2015/10/relationships/revisionInfo" Target="revisionInfo.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jpg"/><Relationship Id="rId1" Type="http://schemas.openxmlformats.org/officeDocument/2006/relationships/slideMaster" Target="../slideMasters/slideMaster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obj" preserve="1">
  <p:cSld name="Title Slide">
    <p:bg>
      <p:bgPr>
        <a:solidFill>
          <a:schemeClr val="bg1"/>
        </a:solidFill>
        <a:effectLst/>
      </p:bgPr>
    </p:bg>
    <p:spTree>
      <p:nvGrpSpPr>
        <p:cNvPr id="1" name=""/>
        <p:cNvGrpSpPr/>
        <p:nvPr/>
      </p:nvGrpSpPr>
      <p:grpSpPr>
        <a:xfrm>
          <a:off x="0" y="0"/>
          <a:ext cx="0" cy="0"/>
          <a:chOff x="0" y="0"/>
          <a:chExt cx="0" cy="0"/>
        </a:xfrm>
      </p:grpSpPr>
      <p:sp>
        <p:nvSpPr>
          <p:cNvPr id="16" name="bk object 16"/>
          <p:cNvSpPr/>
          <p:nvPr/>
        </p:nvSpPr>
        <p:spPr>
          <a:xfrm>
            <a:off x="0" y="0"/>
            <a:ext cx="9144000" cy="6858000"/>
          </a:xfrm>
          <a:prstGeom prst="rect">
            <a:avLst/>
          </a:prstGeom>
          <a:blipFill>
            <a:blip r:embed="rId2" cstate="print"/>
            <a:stretch>
              <a:fillRect/>
            </a:stretch>
          </a:blipFill>
        </p:spPr>
        <p:txBody>
          <a:bodyPr wrap="square" lIns="0" tIns="0" rIns="0" bIns="0" rtlCol="0"/>
          <a:lstStyle/>
          <a:p>
            <a:endParaRPr/>
          </a:p>
        </p:txBody>
      </p:sp>
      <p:sp>
        <p:nvSpPr>
          <p:cNvPr id="17" name="bk object 17"/>
          <p:cNvSpPr/>
          <p:nvPr/>
        </p:nvSpPr>
        <p:spPr>
          <a:xfrm>
            <a:off x="7400983" y="5611048"/>
            <a:ext cx="1619259" cy="818331"/>
          </a:xfrm>
          <a:prstGeom prst="rect">
            <a:avLst/>
          </a:prstGeom>
          <a:blipFill>
            <a:blip r:embed="rId3" cstate="print"/>
            <a:stretch>
              <a:fillRect/>
            </a:stretch>
          </a:blipFill>
        </p:spPr>
        <p:txBody>
          <a:bodyPr wrap="square" lIns="0" tIns="0" rIns="0" bIns="0" rtlCol="0"/>
          <a:lstStyle/>
          <a:p>
            <a:endParaRPr/>
          </a:p>
        </p:txBody>
      </p:sp>
      <p:sp>
        <p:nvSpPr>
          <p:cNvPr id="18" name="bk object 18"/>
          <p:cNvSpPr/>
          <p:nvPr/>
        </p:nvSpPr>
        <p:spPr>
          <a:xfrm>
            <a:off x="0" y="0"/>
            <a:ext cx="9144000" cy="6858000"/>
          </a:xfrm>
          <a:prstGeom prst="rect">
            <a:avLst/>
          </a:prstGeom>
          <a:blipFill>
            <a:blip r:embed="rId2" cstate="print"/>
            <a:stretch>
              <a:fillRect/>
            </a:stretch>
          </a:blipFill>
        </p:spPr>
        <p:txBody>
          <a:bodyPr wrap="square" lIns="0" tIns="0" rIns="0" bIns="0" rtlCol="0"/>
          <a:lstStyle/>
          <a:p>
            <a:endParaRPr/>
          </a:p>
        </p:txBody>
      </p:sp>
      <p:sp>
        <p:nvSpPr>
          <p:cNvPr id="19" name="bk object 19"/>
          <p:cNvSpPr/>
          <p:nvPr/>
        </p:nvSpPr>
        <p:spPr>
          <a:xfrm>
            <a:off x="7353358" y="5611048"/>
            <a:ext cx="1704984" cy="799281"/>
          </a:xfrm>
          <a:prstGeom prst="rect">
            <a:avLst/>
          </a:prstGeom>
          <a:blipFill>
            <a:blip r:embed="rId4" cstate="print"/>
            <a:stretch>
              <a:fillRect/>
            </a:stretch>
          </a:blipFill>
        </p:spPr>
        <p:txBody>
          <a:bodyPr wrap="square" lIns="0" tIns="0" rIns="0" bIns="0" rtlCol="0"/>
          <a:lstStyle/>
          <a:p>
            <a:endParaRPr/>
          </a:p>
        </p:txBody>
      </p:sp>
      <p:sp>
        <p:nvSpPr>
          <p:cNvPr id="20" name="bk object 20"/>
          <p:cNvSpPr/>
          <p:nvPr/>
        </p:nvSpPr>
        <p:spPr>
          <a:xfrm>
            <a:off x="2238375" y="1466786"/>
            <a:ext cx="4481576" cy="1252537"/>
          </a:xfrm>
          <a:prstGeom prst="rect">
            <a:avLst/>
          </a:prstGeom>
          <a:blipFill>
            <a:blip r:embed="rId5" cstate="print"/>
            <a:stretch>
              <a:fillRect/>
            </a:stretch>
          </a:blipFill>
        </p:spPr>
        <p:txBody>
          <a:bodyPr wrap="square" lIns="0" tIns="0" rIns="0" bIns="0" rtlCol="0"/>
          <a:lstStyle/>
          <a:p>
            <a:endParaRPr/>
          </a:p>
        </p:txBody>
      </p:sp>
      <p:sp>
        <p:nvSpPr>
          <p:cNvPr id="21" name="bk object 21"/>
          <p:cNvSpPr/>
          <p:nvPr/>
        </p:nvSpPr>
        <p:spPr>
          <a:xfrm>
            <a:off x="5972175" y="1466786"/>
            <a:ext cx="1233487" cy="1252537"/>
          </a:xfrm>
          <a:prstGeom prst="rect">
            <a:avLst/>
          </a:prstGeom>
          <a:blipFill>
            <a:blip r:embed="rId6" cstate="print"/>
            <a:stretch>
              <a:fillRect/>
            </a:stretch>
          </a:blipFill>
        </p:spPr>
        <p:txBody>
          <a:bodyPr wrap="square" lIns="0" tIns="0" rIns="0" bIns="0" rtlCol="0"/>
          <a:lstStyle/>
          <a:p>
            <a:endParaRPr/>
          </a:p>
        </p:txBody>
      </p:sp>
      <p:sp>
        <p:nvSpPr>
          <p:cNvPr id="22" name="bk object 22"/>
          <p:cNvSpPr/>
          <p:nvPr/>
        </p:nvSpPr>
        <p:spPr>
          <a:xfrm>
            <a:off x="2343150" y="2133536"/>
            <a:ext cx="4891151" cy="1252537"/>
          </a:xfrm>
          <a:prstGeom prst="rect">
            <a:avLst/>
          </a:prstGeom>
          <a:blipFill>
            <a:blip r:embed="rId7" cstate="print"/>
            <a:stretch>
              <a:fillRect/>
            </a:stretch>
          </a:blipFill>
        </p:spPr>
        <p:txBody>
          <a:bodyPr wrap="square" lIns="0" tIns="0" rIns="0" bIns="0" rtlCol="0"/>
          <a:lstStyle/>
          <a:p>
            <a:endParaRPr/>
          </a:p>
        </p:txBody>
      </p:sp>
      <p:sp>
        <p:nvSpPr>
          <p:cNvPr id="2" name="Holder 2"/>
          <p:cNvSpPr>
            <a:spLocks noGrp="1"/>
          </p:cNvSpPr>
          <p:nvPr>
            <p:ph type="ctrTitle"/>
          </p:nvPr>
        </p:nvSpPr>
        <p:spPr>
          <a:xfrm>
            <a:off x="2282825" y="1649349"/>
            <a:ext cx="4578349" cy="1365885"/>
          </a:xfrm>
          <a:prstGeom prst="rect">
            <a:avLst/>
          </a:prstGeom>
        </p:spPr>
        <p:txBody>
          <a:bodyPr wrap="square" lIns="0" tIns="0" rIns="0" bIns="0">
            <a:spAutoFit/>
          </a:bodyPr>
          <a:lstStyle>
            <a:lvl1pPr>
              <a:defRPr sz="4400" b="1" i="0">
                <a:solidFill>
                  <a:schemeClr val="tx1"/>
                </a:solidFill>
                <a:latin typeface="Calibri"/>
                <a:cs typeface="Calibri"/>
              </a:defRPr>
            </a:lvl1pPr>
          </a:lstStyle>
          <a:p>
            <a:endParaRPr/>
          </a:p>
        </p:txBody>
      </p:sp>
      <p:sp>
        <p:nvSpPr>
          <p:cNvPr id="3" name="Holder 3"/>
          <p:cNvSpPr>
            <a:spLocks noGrp="1"/>
          </p:cNvSpPr>
          <p:nvPr>
            <p:ph type="subTitle" idx="4"/>
          </p:nvPr>
        </p:nvSpPr>
        <p:spPr>
          <a:xfrm>
            <a:off x="1371600" y="3840480"/>
            <a:ext cx="6400800" cy="171450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12/15/2020</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a:xfrm>
            <a:off x="3276600" y="618109"/>
            <a:ext cx="2743199" cy="457200"/>
          </a:xfrm>
        </p:spPr>
        <p:txBody>
          <a:bodyPr lIns="0" tIns="0" rIns="0" bIns="0"/>
          <a:lstStyle>
            <a:lvl1pPr>
              <a:defRPr sz="2750" b="0" i="0">
                <a:solidFill>
                  <a:schemeClr val="tx1"/>
                </a:solidFill>
                <a:latin typeface="Calibri"/>
                <a:cs typeface="Calibri"/>
              </a:defRPr>
            </a:lvl1pPr>
          </a:lstStyle>
          <a:p>
            <a:endParaRPr dirty="0"/>
          </a:p>
        </p:txBody>
      </p:sp>
      <p:sp>
        <p:nvSpPr>
          <p:cNvPr id="3" name="Holder 3"/>
          <p:cNvSpPr>
            <a:spLocks noGrp="1"/>
          </p:cNvSpPr>
          <p:nvPr>
            <p:ph type="body" idx="1"/>
          </p:nvPr>
        </p:nvSpPr>
        <p:spPr/>
        <p:txBody>
          <a:bodyPr lIns="0" tIns="0" rIns="0" bIns="0"/>
          <a:lstStyle>
            <a:lvl1pPr>
              <a:defRPr sz="1400" b="0" i="0">
                <a:solidFill>
                  <a:schemeClr val="tx1"/>
                </a:solidFill>
                <a:latin typeface="Calibri"/>
                <a:cs typeface="Calibri"/>
              </a:defRPr>
            </a:lvl1pPr>
          </a:lstStyle>
          <a:p>
            <a:endParaRPr/>
          </a:p>
        </p:txBody>
      </p:sp>
      <p:sp>
        <p:nvSpPr>
          <p:cNvPr id="6" name="Holder 6"/>
          <p:cNvSpPr>
            <a:spLocks noGrp="1"/>
          </p:cNvSpPr>
          <p:nvPr>
            <p:ph type="sldNum" sz="quarter" idx="7"/>
          </p:nvPr>
        </p:nvSpPr>
        <p:spPr>
          <a:xfrm>
            <a:off x="228600" y="6400800"/>
            <a:ext cx="381000" cy="342900"/>
          </a:xfrm>
        </p:spPr>
        <p:txBody>
          <a:bodyPr lIns="0" tIns="0" rIns="0" bIns="0"/>
          <a:lstStyle>
            <a:lvl1pPr algn="r">
              <a:defRPr>
                <a:solidFill>
                  <a:schemeClr val="tx1">
                    <a:tint val="75000"/>
                  </a:schemeClr>
                </a:solidFill>
              </a:defRPr>
            </a:lvl1pPr>
          </a:lstStyle>
          <a:p>
            <a:fld id="{B6F15528-21DE-4FAA-801E-634DDDAF4B2B}" type="slidenum">
              <a:t>‹#›</a:t>
            </a:fld>
            <a:endParaRPr/>
          </a:p>
        </p:txBody>
      </p:sp>
      <p:sp>
        <p:nvSpPr>
          <p:cNvPr id="8" name="object 2">
            <a:extLst>
              <a:ext uri="{FF2B5EF4-FFF2-40B4-BE49-F238E27FC236}">
                <a16:creationId xmlns:a16="http://schemas.microsoft.com/office/drawing/2014/main" id="{84D5AD41-1836-4849-A47D-CE23F8876EFA}"/>
              </a:ext>
            </a:extLst>
          </p:cNvPr>
          <p:cNvSpPr/>
          <p:nvPr userDrawn="1"/>
        </p:nvSpPr>
        <p:spPr>
          <a:xfrm>
            <a:off x="7365110" y="5509590"/>
            <a:ext cx="1676400" cy="891210"/>
          </a:xfrm>
          <a:prstGeom prst="rect">
            <a:avLst/>
          </a:prstGeom>
          <a:blipFill>
            <a:blip r:embed="rId2" cstate="print"/>
            <a:stretch>
              <a:fillRect/>
            </a:stretch>
          </a:blipFill>
        </p:spPr>
        <p:txBody>
          <a:bodyPr wrap="square" lIns="0" tIns="0" rIns="0" bIns="0" rtlCol="0"/>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750" b="0" i="0">
                <a:solidFill>
                  <a:schemeClr val="tx1"/>
                </a:solidFill>
                <a:latin typeface="Calibri"/>
                <a:cs typeface="Calibri"/>
              </a:defRPr>
            </a:lvl1pPr>
          </a:lstStyle>
          <a:p>
            <a:endParaRPr/>
          </a:p>
        </p:txBody>
      </p:sp>
      <p:sp>
        <p:nvSpPr>
          <p:cNvPr id="3" name="Holder 3"/>
          <p:cNvSpPr>
            <a:spLocks noGrp="1"/>
          </p:cNvSpPr>
          <p:nvPr>
            <p:ph sz="half" idx="2"/>
          </p:nvPr>
        </p:nvSpPr>
        <p:spPr>
          <a:xfrm>
            <a:off x="457200" y="1577340"/>
            <a:ext cx="3977640" cy="4526280"/>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4709160" y="1577340"/>
            <a:ext cx="3977640" cy="4526280"/>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12/15/2020</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750" b="0" i="0">
                <a:solidFill>
                  <a:schemeClr val="tx1"/>
                </a:solidFill>
                <a:latin typeface="Calibri"/>
                <a:cs typeface="Calibri"/>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12/15/2020</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12/15/2020</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jp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bk object 16"/>
          <p:cNvSpPr/>
          <p:nvPr/>
        </p:nvSpPr>
        <p:spPr>
          <a:xfrm>
            <a:off x="0" y="0"/>
            <a:ext cx="9144000" cy="6858000"/>
          </a:xfrm>
          <a:prstGeom prst="rect">
            <a:avLst/>
          </a:prstGeom>
          <a:blipFill>
            <a:blip r:embed="rId7" cstate="print"/>
            <a:stretch>
              <a:fillRect/>
            </a:stretch>
          </a:blipFill>
        </p:spPr>
        <p:txBody>
          <a:bodyPr wrap="square" lIns="0" tIns="0" rIns="0" bIns="0" rtlCol="0"/>
          <a:lstStyle/>
          <a:p>
            <a:endParaRPr/>
          </a:p>
        </p:txBody>
      </p:sp>
      <p:sp>
        <p:nvSpPr>
          <p:cNvPr id="2" name="Holder 2"/>
          <p:cNvSpPr>
            <a:spLocks noGrp="1"/>
          </p:cNvSpPr>
          <p:nvPr>
            <p:ph type="title"/>
          </p:nvPr>
        </p:nvSpPr>
        <p:spPr>
          <a:xfrm>
            <a:off x="3771519" y="618109"/>
            <a:ext cx="1600961" cy="457200"/>
          </a:xfrm>
          <a:prstGeom prst="rect">
            <a:avLst/>
          </a:prstGeom>
        </p:spPr>
        <p:txBody>
          <a:bodyPr wrap="square" lIns="0" tIns="0" rIns="0" bIns="0">
            <a:spAutoFit/>
          </a:bodyPr>
          <a:lstStyle>
            <a:lvl1pPr>
              <a:defRPr sz="2750" b="0" i="0">
                <a:solidFill>
                  <a:schemeClr val="tx1"/>
                </a:solidFill>
                <a:latin typeface="Calibri"/>
                <a:cs typeface="Calibri"/>
              </a:defRPr>
            </a:lvl1pPr>
          </a:lstStyle>
          <a:p>
            <a:endParaRPr/>
          </a:p>
        </p:txBody>
      </p:sp>
      <p:sp>
        <p:nvSpPr>
          <p:cNvPr id="3" name="Holder 3"/>
          <p:cNvSpPr>
            <a:spLocks noGrp="1"/>
          </p:cNvSpPr>
          <p:nvPr>
            <p:ph type="body" idx="1"/>
          </p:nvPr>
        </p:nvSpPr>
        <p:spPr>
          <a:xfrm>
            <a:off x="940688" y="3387725"/>
            <a:ext cx="7262622" cy="2251710"/>
          </a:xfrm>
          <a:prstGeom prst="rect">
            <a:avLst/>
          </a:prstGeom>
        </p:spPr>
        <p:txBody>
          <a:bodyPr wrap="square" lIns="0" tIns="0" rIns="0" bIns="0">
            <a:spAutoFit/>
          </a:bodyPr>
          <a:lstStyle>
            <a:lvl1pPr>
              <a:defRPr sz="1400" b="0" i="0">
                <a:solidFill>
                  <a:schemeClr val="tx1"/>
                </a:solidFill>
                <a:latin typeface="Calibri"/>
                <a:cs typeface="Calibri"/>
              </a:defRPr>
            </a:lvl1pPr>
          </a:lstStyle>
          <a:p>
            <a:endParaRPr/>
          </a:p>
        </p:txBody>
      </p:sp>
      <p:sp>
        <p:nvSpPr>
          <p:cNvPr id="4" name="Holder 4"/>
          <p:cNvSpPr>
            <a:spLocks noGrp="1"/>
          </p:cNvSpPr>
          <p:nvPr>
            <p:ph type="ftr" sz="quarter" idx="5"/>
          </p:nvPr>
        </p:nvSpPr>
        <p:spPr>
          <a:xfrm>
            <a:off x="3108960" y="6377940"/>
            <a:ext cx="2926080" cy="342900"/>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457200" y="6377940"/>
            <a:ext cx="2103120" cy="34290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12/15/2020</a:t>
            </a:fld>
            <a:endParaRPr lang="en-US"/>
          </a:p>
        </p:txBody>
      </p:sp>
      <p:sp>
        <p:nvSpPr>
          <p:cNvPr id="6" name="Holder 6"/>
          <p:cNvSpPr>
            <a:spLocks noGrp="1"/>
          </p:cNvSpPr>
          <p:nvPr>
            <p:ph type="sldNum" sz="quarter" idx="7"/>
          </p:nvPr>
        </p:nvSpPr>
        <p:spPr>
          <a:xfrm>
            <a:off x="6583680" y="6377940"/>
            <a:ext cx="2103120" cy="34290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www.unf.edu/uploadedFiles/aa/enrollment/onestop/registrar/Academic%20Activity%20Tracking%20Instructions%20for%20Faculty.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47899" y="685800"/>
            <a:ext cx="4648200" cy="1231106"/>
          </a:xfrm>
        </p:spPr>
        <p:txBody>
          <a:bodyPr/>
          <a:lstStyle/>
          <a:p>
            <a:pPr algn="ctr"/>
            <a:r>
              <a:rPr lang="en-US" sz="4000" b="1" dirty="0"/>
              <a:t>Documentation of Academic Activity</a:t>
            </a:r>
          </a:p>
        </p:txBody>
      </p:sp>
      <p:sp>
        <p:nvSpPr>
          <p:cNvPr id="3" name="Text Placeholder 2"/>
          <p:cNvSpPr>
            <a:spLocks noGrp="1"/>
          </p:cNvSpPr>
          <p:nvPr>
            <p:ph type="body" idx="1"/>
          </p:nvPr>
        </p:nvSpPr>
        <p:spPr>
          <a:xfrm>
            <a:off x="940688" y="2133601"/>
            <a:ext cx="7262622" cy="2954655"/>
          </a:xfrm>
        </p:spPr>
        <p:txBody>
          <a:bodyPr/>
          <a:lstStyle/>
          <a:p>
            <a:r>
              <a:rPr lang="en-US" sz="1600" dirty="0"/>
              <a:t>The </a:t>
            </a:r>
            <a:r>
              <a:rPr lang="en-US" sz="1600" i="1" dirty="0"/>
              <a:t>US Department of Education (ED)</a:t>
            </a:r>
            <a:r>
              <a:rPr lang="en-US" sz="1600" dirty="0"/>
              <a:t> requires institutions to document whether or not a student attended classes by performing a Higher Education Act (HEA) approved academically-related activity during any period of enrollment in which the student receives Title IV aid. Institutions that do not track initial activity risk financial penalty and could lose the ability to disburse Title IV federal aid. In many cases, initial activity can be as simple as you verifying attendance.</a:t>
            </a:r>
            <a:r>
              <a:rPr lang="en-US" sz="1600" dirty="0">
                <a:solidFill>
                  <a:srgbClr val="FF0000"/>
                </a:solidFill>
              </a:rPr>
              <a:t>  </a:t>
            </a:r>
          </a:p>
          <a:p>
            <a:r>
              <a:rPr lang="en-US" sz="1600" dirty="0"/>
              <a:t> </a:t>
            </a:r>
          </a:p>
          <a:p>
            <a:endParaRPr lang="en-US" sz="1600" dirty="0"/>
          </a:p>
          <a:p>
            <a:r>
              <a:rPr lang="en-US" sz="1600" dirty="0"/>
              <a:t>Students who are not marked as having engaged in academic activity by the end of the second week of classes cannot and will not be provided federal aid for that course regardless of enrollment status.</a:t>
            </a:r>
          </a:p>
          <a:p>
            <a:endParaRPr lang="en-US" sz="1600" dirty="0"/>
          </a:p>
        </p:txBody>
      </p:sp>
    </p:spTree>
    <p:extLst>
      <p:ext uri="{BB962C8B-B14F-4D97-AF65-F5344CB8AC3E}">
        <p14:creationId xmlns:p14="http://schemas.microsoft.com/office/powerpoint/2010/main" val="37660053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ject 4"/>
          <p:cNvSpPr txBox="1">
            <a:spLocks noGrp="1"/>
          </p:cNvSpPr>
          <p:nvPr>
            <p:ph type="title"/>
          </p:nvPr>
        </p:nvSpPr>
        <p:spPr>
          <a:xfrm>
            <a:off x="2438400" y="679773"/>
            <a:ext cx="5499990" cy="423193"/>
          </a:xfrm>
          <a:prstGeom prst="rect">
            <a:avLst/>
          </a:prstGeom>
        </p:spPr>
        <p:txBody>
          <a:bodyPr vert="horz" wrap="square" lIns="0" tIns="0" rIns="0" bIns="0" rtlCol="0">
            <a:spAutoFit/>
          </a:bodyPr>
          <a:lstStyle/>
          <a:p>
            <a:pPr marL="12700">
              <a:lnSpc>
                <a:spcPct val="100000"/>
              </a:lnSpc>
            </a:pPr>
            <a:r>
              <a:rPr lang="en-US" b="1" spc="5" dirty="0">
                <a:solidFill>
                  <a:schemeClr val="tx2">
                    <a:lumMod val="75000"/>
                  </a:schemeClr>
                </a:solidFill>
              </a:rPr>
              <a:t>HEA Approved Academic Activity</a:t>
            </a:r>
            <a:endParaRPr b="1" dirty="0">
              <a:solidFill>
                <a:schemeClr val="tx2">
                  <a:lumMod val="75000"/>
                </a:schemeClr>
              </a:solidFill>
            </a:endParaRPr>
          </a:p>
        </p:txBody>
      </p:sp>
      <p:graphicFrame>
        <p:nvGraphicFramePr>
          <p:cNvPr id="5" name="object 5"/>
          <p:cNvGraphicFramePr>
            <a:graphicFrameLocks noGrp="1"/>
          </p:cNvGraphicFramePr>
          <p:nvPr>
            <p:extLst>
              <p:ext uri="{D42A27DB-BD31-4B8C-83A1-F6EECF244321}">
                <p14:modId xmlns:p14="http://schemas.microsoft.com/office/powerpoint/2010/main" val="4174007149"/>
              </p:ext>
            </p:extLst>
          </p:nvPr>
        </p:nvGraphicFramePr>
        <p:xfrm>
          <a:off x="1752600" y="1258107"/>
          <a:ext cx="6079109" cy="4948625"/>
        </p:xfrm>
        <a:graphic>
          <a:graphicData uri="http://schemas.openxmlformats.org/drawingml/2006/table">
            <a:tbl>
              <a:tblPr firstRow="1" bandRow="1">
                <a:tableStyleId>{2D5ABB26-0587-4C30-8999-92F81FD0307C}</a:tableStyleId>
              </a:tblPr>
              <a:tblGrid>
                <a:gridCol w="3039489">
                  <a:extLst>
                    <a:ext uri="{9D8B030D-6E8A-4147-A177-3AD203B41FA5}">
                      <a16:colId xmlns:a16="http://schemas.microsoft.com/office/drawing/2014/main" val="20000"/>
                    </a:ext>
                  </a:extLst>
                </a:gridCol>
                <a:gridCol w="3039620">
                  <a:extLst>
                    <a:ext uri="{9D8B030D-6E8A-4147-A177-3AD203B41FA5}">
                      <a16:colId xmlns:a16="http://schemas.microsoft.com/office/drawing/2014/main" val="20001"/>
                    </a:ext>
                  </a:extLst>
                </a:gridCol>
              </a:tblGrid>
              <a:tr h="586067">
                <a:tc>
                  <a:txBody>
                    <a:bodyPr/>
                    <a:lstStyle/>
                    <a:p>
                      <a:pPr>
                        <a:lnSpc>
                          <a:spcPct val="100000"/>
                        </a:lnSpc>
                        <a:spcBef>
                          <a:spcPts val="50"/>
                        </a:spcBef>
                      </a:pPr>
                      <a:endParaRPr sz="1500" dirty="0">
                        <a:latin typeface="Times New Roman"/>
                        <a:cs typeface="Times New Roman"/>
                      </a:endParaRPr>
                    </a:p>
                    <a:p>
                      <a:pPr algn="ctr">
                        <a:lnSpc>
                          <a:spcPct val="100000"/>
                        </a:lnSpc>
                      </a:pPr>
                      <a:r>
                        <a:rPr sz="1250" b="1" spc="5" dirty="0">
                          <a:solidFill>
                            <a:schemeClr val="tx1"/>
                          </a:solidFill>
                          <a:latin typeface="Calibri"/>
                          <a:cs typeface="Calibri"/>
                        </a:rPr>
                        <a:t>Academically</a:t>
                      </a:r>
                      <a:r>
                        <a:rPr lang="en-US" sz="1250" b="1" spc="5" dirty="0">
                          <a:solidFill>
                            <a:schemeClr val="tx1"/>
                          </a:solidFill>
                          <a:latin typeface="Calibri"/>
                          <a:cs typeface="Calibri"/>
                        </a:rPr>
                        <a:t> r</a:t>
                      </a:r>
                      <a:r>
                        <a:rPr sz="1250" b="1" spc="5" dirty="0">
                          <a:solidFill>
                            <a:schemeClr val="tx1"/>
                          </a:solidFill>
                          <a:latin typeface="Calibri"/>
                          <a:cs typeface="Calibri"/>
                        </a:rPr>
                        <a:t>elated</a:t>
                      </a:r>
                      <a:r>
                        <a:rPr sz="1250" b="1" spc="-85" dirty="0">
                          <a:solidFill>
                            <a:schemeClr val="tx1"/>
                          </a:solidFill>
                          <a:latin typeface="Calibri"/>
                          <a:cs typeface="Calibri"/>
                        </a:rPr>
                        <a:t> </a:t>
                      </a:r>
                      <a:r>
                        <a:rPr lang="en-US" sz="1250" b="1" dirty="0">
                          <a:solidFill>
                            <a:schemeClr val="tx1"/>
                          </a:solidFill>
                          <a:latin typeface="Calibri"/>
                          <a:cs typeface="Calibri"/>
                        </a:rPr>
                        <a:t>a</a:t>
                      </a:r>
                      <a:r>
                        <a:rPr sz="1250" b="1" dirty="0">
                          <a:solidFill>
                            <a:schemeClr val="tx1"/>
                          </a:solidFill>
                          <a:latin typeface="Calibri"/>
                          <a:cs typeface="Calibri"/>
                        </a:rPr>
                        <a:t>ctivities</a:t>
                      </a:r>
                      <a:endParaRPr sz="1250" dirty="0">
                        <a:solidFill>
                          <a:schemeClr val="tx1"/>
                        </a:solidFill>
                        <a:latin typeface="Calibri"/>
                        <a:cs typeface="Calibri"/>
                      </a:endParaRPr>
                    </a:p>
                  </a:txBody>
                  <a:tcPr marL="0" marR="0" marT="6350"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chemeClr val="tx2">
                        <a:lumMod val="60000"/>
                        <a:lumOff val="40000"/>
                      </a:schemeClr>
                    </a:solidFill>
                  </a:tcPr>
                </a:tc>
                <a:tc>
                  <a:txBody>
                    <a:bodyPr/>
                    <a:lstStyle/>
                    <a:p>
                      <a:pPr marL="422275" marR="407670" indent="-9525">
                        <a:lnSpc>
                          <a:spcPct val="100000"/>
                        </a:lnSpc>
                        <a:spcBef>
                          <a:spcPts val="1025"/>
                        </a:spcBef>
                      </a:pPr>
                      <a:r>
                        <a:rPr sz="1250" b="1" i="1" spc="5" dirty="0">
                          <a:solidFill>
                            <a:schemeClr val="tx1"/>
                          </a:solidFill>
                          <a:latin typeface="Calibri"/>
                          <a:cs typeface="Calibri"/>
                        </a:rPr>
                        <a:t>Academically</a:t>
                      </a:r>
                      <a:r>
                        <a:rPr lang="en-US" sz="1250" b="1" i="1" spc="5" dirty="0">
                          <a:solidFill>
                            <a:schemeClr val="tx1"/>
                          </a:solidFill>
                          <a:latin typeface="Calibri"/>
                          <a:cs typeface="Calibri"/>
                        </a:rPr>
                        <a:t> r</a:t>
                      </a:r>
                      <a:r>
                        <a:rPr sz="1250" b="1" i="1" spc="5" dirty="0">
                          <a:solidFill>
                            <a:schemeClr val="tx1"/>
                          </a:solidFill>
                          <a:latin typeface="Calibri"/>
                          <a:cs typeface="Calibri"/>
                        </a:rPr>
                        <a:t>elated</a:t>
                      </a:r>
                      <a:r>
                        <a:rPr sz="1250" b="1" i="1" spc="-130" dirty="0">
                          <a:solidFill>
                            <a:schemeClr val="tx1"/>
                          </a:solidFill>
                          <a:latin typeface="Calibri"/>
                          <a:cs typeface="Calibri"/>
                        </a:rPr>
                        <a:t> </a:t>
                      </a:r>
                      <a:r>
                        <a:rPr lang="en-US" sz="1250" b="1" i="1" dirty="0">
                          <a:solidFill>
                            <a:schemeClr val="tx1"/>
                          </a:solidFill>
                          <a:latin typeface="Calibri"/>
                          <a:cs typeface="Calibri"/>
                        </a:rPr>
                        <a:t>a</a:t>
                      </a:r>
                      <a:r>
                        <a:rPr sz="1250" b="1" i="1" dirty="0">
                          <a:solidFill>
                            <a:schemeClr val="tx1"/>
                          </a:solidFill>
                          <a:latin typeface="Calibri"/>
                          <a:cs typeface="Calibri"/>
                        </a:rPr>
                        <a:t>ctivities  </a:t>
                      </a:r>
                      <a:r>
                        <a:rPr lang="en-US" sz="1250" b="1" i="1" spc="10" dirty="0">
                          <a:solidFill>
                            <a:schemeClr val="tx1"/>
                          </a:solidFill>
                          <a:latin typeface="Calibri"/>
                          <a:cs typeface="Calibri"/>
                        </a:rPr>
                        <a:t>f</a:t>
                      </a:r>
                      <a:r>
                        <a:rPr sz="1250" b="1" i="1" spc="10" dirty="0">
                          <a:solidFill>
                            <a:schemeClr val="tx1"/>
                          </a:solidFill>
                          <a:latin typeface="Calibri"/>
                          <a:cs typeface="Calibri"/>
                        </a:rPr>
                        <a:t>or</a:t>
                      </a:r>
                      <a:r>
                        <a:rPr sz="1250" b="1" i="1" spc="-75" dirty="0">
                          <a:solidFill>
                            <a:schemeClr val="tx1"/>
                          </a:solidFill>
                          <a:latin typeface="Calibri"/>
                          <a:cs typeface="Calibri"/>
                        </a:rPr>
                        <a:t> </a:t>
                      </a:r>
                      <a:r>
                        <a:rPr lang="en-US" sz="1250" b="1" i="1" spc="15" dirty="0">
                          <a:solidFill>
                            <a:schemeClr val="tx1"/>
                          </a:solidFill>
                          <a:latin typeface="Calibri"/>
                          <a:cs typeface="Calibri"/>
                        </a:rPr>
                        <a:t>d</a:t>
                      </a:r>
                      <a:r>
                        <a:rPr sz="1250" b="1" i="1" spc="15" dirty="0">
                          <a:solidFill>
                            <a:schemeClr val="tx1"/>
                          </a:solidFill>
                          <a:latin typeface="Calibri"/>
                          <a:cs typeface="Calibri"/>
                        </a:rPr>
                        <a:t>istance</a:t>
                      </a:r>
                      <a:r>
                        <a:rPr lang="en-US" sz="1250" b="1" i="1" spc="-105" dirty="0">
                          <a:solidFill>
                            <a:schemeClr val="tx1"/>
                          </a:solidFill>
                          <a:latin typeface="Calibri"/>
                          <a:cs typeface="Calibri"/>
                        </a:rPr>
                        <a:t>-e</a:t>
                      </a:r>
                      <a:r>
                        <a:rPr sz="1250" b="1" i="1" spc="5" dirty="0">
                          <a:solidFill>
                            <a:schemeClr val="tx1"/>
                          </a:solidFill>
                          <a:latin typeface="Calibri"/>
                          <a:cs typeface="Calibri"/>
                        </a:rPr>
                        <a:t>ducation</a:t>
                      </a:r>
                      <a:r>
                        <a:rPr lang="en-US" sz="1250" b="1" i="1" spc="-75" dirty="0">
                          <a:solidFill>
                            <a:schemeClr val="tx1"/>
                          </a:solidFill>
                          <a:latin typeface="Calibri"/>
                          <a:cs typeface="Calibri"/>
                        </a:rPr>
                        <a:t> </a:t>
                      </a:r>
                      <a:r>
                        <a:rPr lang="en-US" sz="1250" b="1" i="1" spc="10" dirty="0">
                          <a:solidFill>
                            <a:schemeClr val="tx1"/>
                          </a:solidFill>
                          <a:latin typeface="Calibri"/>
                          <a:cs typeface="Calibri"/>
                        </a:rPr>
                        <a:t>c</a:t>
                      </a:r>
                      <a:r>
                        <a:rPr sz="1250" b="1" i="1" spc="10" dirty="0">
                          <a:solidFill>
                            <a:schemeClr val="tx1"/>
                          </a:solidFill>
                          <a:latin typeface="Calibri"/>
                          <a:cs typeface="Calibri"/>
                        </a:rPr>
                        <a:t>ourses</a:t>
                      </a:r>
                      <a:endParaRPr sz="1250" dirty="0">
                        <a:solidFill>
                          <a:schemeClr val="tx1"/>
                        </a:solidFill>
                        <a:latin typeface="Calibri"/>
                        <a:cs typeface="Calibri"/>
                      </a:endParaRPr>
                    </a:p>
                  </a:txBody>
                  <a:tcPr marL="0" marR="0" marT="130175"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chemeClr val="accent3">
                        <a:lumMod val="75000"/>
                      </a:schemeClr>
                    </a:solidFill>
                  </a:tcPr>
                </a:tc>
                <a:extLst>
                  <a:ext uri="{0D108BD9-81ED-4DB2-BD59-A6C34878D82A}">
                    <a16:rowId xmlns:a16="http://schemas.microsoft.com/office/drawing/2014/main" val="10000"/>
                  </a:ext>
                </a:extLst>
              </a:tr>
              <a:tr h="780523">
                <a:tc>
                  <a:txBody>
                    <a:bodyPr/>
                    <a:lstStyle/>
                    <a:p>
                      <a:pPr marL="104775" marR="93980" algn="ctr">
                        <a:lnSpc>
                          <a:spcPct val="100000"/>
                        </a:lnSpc>
                        <a:spcBef>
                          <a:spcPts val="1050"/>
                        </a:spcBef>
                      </a:pPr>
                      <a:r>
                        <a:rPr sz="1250" spc="15" dirty="0">
                          <a:latin typeface="Calibri"/>
                          <a:cs typeface="Calibri"/>
                        </a:rPr>
                        <a:t>Physically</a:t>
                      </a:r>
                      <a:r>
                        <a:rPr sz="1250" spc="-45" dirty="0">
                          <a:latin typeface="Calibri"/>
                          <a:cs typeface="Calibri"/>
                        </a:rPr>
                        <a:t> </a:t>
                      </a:r>
                      <a:r>
                        <a:rPr sz="1250" dirty="0">
                          <a:latin typeface="Calibri"/>
                          <a:cs typeface="Calibri"/>
                        </a:rPr>
                        <a:t>attending</a:t>
                      </a:r>
                      <a:r>
                        <a:rPr sz="1250" spc="-70" dirty="0">
                          <a:latin typeface="Calibri"/>
                          <a:cs typeface="Calibri"/>
                        </a:rPr>
                        <a:t> </a:t>
                      </a:r>
                      <a:r>
                        <a:rPr sz="1250" spc="10" dirty="0">
                          <a:latin typeface="Calibri"/>
                          <a:cs typeface="Calibri"/>
                        </a:rPr>
                        <a:t>a</a:t>
                      </a:r>
                      <a:r>
                        <a:rPr sz="1250" spc="-80" dirty="0">
                          <a:latin typeface="Calibri"/>
                          <a:cs typeface="Calibri"/>
                        </a:rPr>
                        <a:t> </a:t>
                      </a:r>
                      <a:r>
                        <a:rPr sz="1250" spc="10" dirty="0">
                          <a:latin typeface="Calibri"/>
                          <a:cs typeface="Calibri"/>
                        </a:rPr>
                        <a:t>class</a:t>
                      </a:r>
                      <a:r>
                        <a:rPr sz="1250" spc="-45" dirty="0">
                          <a:latin typeface="Calibri"/>
                          <a:cs typeface="Calibri"/>
                        </a:rPr>
                        <a:t> </a:t>
                      </a:r>
                      <a:r>
                        <a:rPr sz="1250" spc="5" dirty="0">
                          <a:latin typeface="Calibri"/>
                          <a:cs typeface="Calibri"/>
                        </a:rPr>
                        <a:t>where</a:t>
                      </a:r>
                      <a:r>
                        <a:rPr sz="1250" spc="-95" dirty="0">
                          <a:latin typeface="Calibri"/>
                          <a:cs typeface="Calibri"/>
                        </a:rPr>
                        <a:t> </a:t>
                      </a:r>
                      <a:r>
                        <a:rPr sz="1250" spc="5" dirty="0">
                          <a:latin typeface="Calibri"/>
                          <a:cs typeface="Calibri"/>
                        </a:rPr>
                        <a:t>there</a:t>
                      </a:r>
                      <a:r>
                        <a:rPr sz="1250" spc="-95" dirty="0">
                          <a:latin typeface="Calibri"/>
                          <a:cs typeface="Calibri"/>
                        </a:rPr>
                        <a:t> </a:t>
                      </a:r>
                      <a:r>
                        <a:rPr sz="1250" spc="10" dirty="0">
                          <a:latin typeface="Calibri"/>
                          <a:cs typeface="Calibri"/>
                        </a:rPr>
                        <a:t>is  </a:t>
                      </a:r>
                      <a:r>
                        <a:rPr sz="1250" spc="5" dirty="0">
                          <a:latin typeface="Calibri"/>
                          <a:cs typeface="Calibri"/>
                        </a:rPr>
                        <a:t>an </a:t>
                      </a:r>
                      <a:r>
                        <a:rPr sz="1250" spc="15" dirty="0">
                          <a:latin typeface="Calibri"/>
                          <a:cs typeface="Calibri"/>
                        </a:rPr>
                        <a:t>opportunity </a:t>
                      </a:r>
                      <a:r>
                        <a:rPr sz="1250" dirty="0">
                          <a:latin typeface="Calibri"/>
                          <a:cs typeface="Calibri"/>
                        </a:rPr>
                        <a:t>for direct interaction  </a:t>
                      </a:r>
                      <a:r>
                        <a:rPr sz="1250" spc="-5" dirty="0">
                          <a:latin typeface="Calibri"/>
                          <a:cs typeface="Calibri"/>
                        </a:rPr>
                        <a:t>between </a:t>
                      </a:r>
                      <a:r>
                        <a:rPr sz="1250" spc="15" dirty="0">
                          <a:latin typeface="Calibri"/>
                          <a:cs typeface="Calibri"/>
                        </a:rPr>
                        <a:t>instructor </a:t>
                      </a:r>
                      <a:r>
                        <a:rPr sz="1250" spc="5" dirty="0">
                          <a:latin typeface="Calibri"/>
                          <a:cs typeface="Calibri"/>
                        </a:rPr>
                        <a:t>and</a:t>
                      </a:r>
                      <a:r>
                        <a:rPr sz="1250" spc="-180" dirty="0">
                          <a:latin typeface="Calibri"/>
                          <a:cs typeface="Calibri"/>
                        </a:rPr>
                        <a:t> </a:t>
                      </a:r>
                      <a:r>
                        <a:rPr sz="1250" spc="5" dirty="0">
                          <a:latin typeface="Calibri"/>
                          <a:cs typeface="Calibri"/>
                        </a:rPr>
                        <a:t>students</a:t>
                      </a:r>
                      <a:endParaRPr sz="1250" dirty="0">
                        <a:latin typeface="Calibri"/>
                        <a:cs typeface="Calibri"/>
                      </a:endParaRPr>
                    </a:p>
                  </a:txBody>
                  <a:tcPr marL="0" marR="0" marT="133350"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chemeClr val="tx2">
                        <a:lumMod val="40000"/>
                        <a:lumOff val="60000"/>
                      </a:schemeClr>
                    </a:solidFill>
                  </a:tcPr>
                </a:tc>
                <a:tc>
                  <a:txBody>
                    <a:bodyPr/>
                    <a:lstStyle/>
                    <a:p>
                      <a:pPr>
                        <a:lnSpc>
                          <a:spcPct val="100000"/>
                        </a:lnSpc>
                        <a:spcBef>
                          <a:spcPts val="20"/>
                        </a:spcBef>
                      </a:pPr>
                      <a:endParaRPr sz="2200" dirty="0">
                        <a:latin typeface="Times New Roman"/>
                        <a:cs typeface="Times New Roman"/>
                      </a:endParaRPr>
                    </a:p>
                    <a:p>
                      <a:pPr marL="10160" algn="ctr">
                        <a:lnSpc>
                          <a:spcPct val="100000"/>
                        </a:lnSpc>
                        <a:spcBef>
                          <a:spcPts val="5"/>
                        </a:spcBef>
                      </a:pPr>
                      <a:r>
                        <a:rPr sz="1250" spc="20" dirty="0">
                          <a:latin typeface="Calibri"/>
                          <a:cs typeface="Calibri"/>
                        </a:rPr>
                        <a:t>Submission</a:t>
                      </a:r>
                      <a:r>
                        <a:rPr sz="1250" spc="-65" dirty="0">
                          <a:latin typeface="Calibri"/>
                          <a:cs typeface="Calibri"/>
                        </a:rPr>
                        <a:t> </a:t>
                      </a:r>
                      <a:r>
                        <a:rPr sz="1250" spc="10" dirty="0">
                          <a:latin typeface="Calibri"/>
                          <a:cs typeface="Calibri"/>
                        </a:rPr>
                        <a:t>of</a:t>
                      </a:r>
                      <a:r>
                        <a:rPr sz="1250" spc="-80" dirty="0">
                          <a:latin typeface="Calibri"/>
                          <a:cs typeface="Calibri"/>
                        </a:rPr>
                        <a:t> </a:t>
                      </a:r>
                      <a:r>
                        <a:rPr sz="1250" spc="5" dirty="0">
                          <a:latin typeface="Calibri"/>
                          <a:cs typeface="Calibri"/>
                        </a:rPr>
                        <a:t>an</a:t>
                      </a:r>
                      <a:r>
                        <a:rPr sz="1250" spc="-65" dirty="0">
                          <a:latin typeface="Calibri"/>
                          <a:cs typeface="Calibri"/>
                        </a:rPr>
                        <a:t> </a:t>
                      </a:r>
                      <a:r>
                        <a:rPr sz="1250" spc="5" dirty="0">
                          <a:latin typeface="Calibri"/>
                          <a:cs typeface="Calibri"/>
                        </a:rPr>
                        <a:t>academic</a:t>
                      </a:r>
                      <a:r>
                        <a:rPr sz="1250" spc="-80" dirty="0">
                          <a:latin typeface="Calibri"/>
                          <a:cs typeface="Calibri"/>
                        </a:rPr>
                        <a:t> </a:t>
                      </a:r>
                      <a:r>
                        <a:rPr sz="1250" spc="15" dirty="0">
                          <a:latin typeface="Calibri"/>
                          <a:cs typeface="Calibri"/>
                        </a:rPr>
                        <a:t>assignment</a:t>
                      </a:r>
                      <a:endParaRPr sz="1250" dirty="0">
                        <a:latin typeface="Calibri"/>
                        <a:cs typeface="Calibri"/>
                      </a:endParaRPr>
                    </a:p>
                  </a:txBody>
                  <a:tcPr marL="0" marR="0" marT="2540" marB="0">
                    <a:lnL w="12700">
                      <a:solidFill>
                        <a:srgbClr val="FFFFFF"/>
                      </a:solidFill>
                      <a:prstDash val="solid"/>
                    </a:lnL>
                    <a:lnR w="12700">
                      <a:solidFill>
                        <a:srgbClr val="FFFFFF"/>
                      </a:solidFill>
                      <a:prstDash val="solid"/>
                    </a:lnR>
                    <a:lnT w="38100">
                      <a:solidFill>
                        <a:srgbClr val="FFFFFF"/>
                      </a:solidFill>
                      <a:prstDash val="solid"/>
                    </a:lnT>
                    <a:solidFill>
                      <a:schemeClr val="accent3">
                        <a:lumMod val="60000"/>
                        <a:lumOff val="40000"/>
                      </a:schemeClr>
                    </a:solidFill>
                  </a:tcPr>
                </a:tc>
                <a:extLst>
                  <a:ext uri="{0D108BD9-81ED-4DB2-BD59-A6C34878D82A}">
                    <a16:rowId xmlns:a16="http://schemas.microsoft.com/office/drawing/2014/main" val="10001"/>
                  </a:ext>
                </a:extLst>
              </a:tr>
              <a:tr h="452236">
                <a:tc>
                  <a:txBody>
                    <a:bodyPr/>
                    <a:lstStyle/>
                    <a:p>
                      <a:pPr marR="10795" algn="ctr">
                        <a:lnSpc>
                          <a:spcPct val="100000"/>
                        </a:lnSpc>
                        <a:spcBef>
                          <a:spcPts val="1195"/>
                        </a:spcBef>
                      </a:pPr>
                      <a:r>
                        <a:rPr sz="1250" spc="20" dirty="0">
                          <a:latin typeface="Calibri"/>
                          <a:cs typeface="Calibri"/>
                        </a:rPr>
                        <a:t>Submitting</a:t>
                      </a:r>
                      <a:r>
                        <a:rPr sz="1250" spc="-85" dirty="0">
                          <a:latin typeface="Calibri"/>
                          <a:cs typeface="Calibri"/>
                        </a:rPr>
                        <a:t> </a:t>
                      </a:r>
                      <a:r>
                        <a:rPr sz="1250" spc="5" dirty="0">
                          <a:latin typeface="Calibri"/>
                          <a:cs typeface="Calibri"/>
                        </a:rPr>
                        <a:t>an</a:t>
                      </a:r>
                      <a:r>
                        <a:rPr sz="1250" spc="-80" dirty="0">
                          <a:latin typeface="Calibri"/>
                          <a:cs typeface="Calibri"/>
                        </a:rPr>
                        <a:t> </a:t>
                      </a:r>
                      <a:r>
                        <a:rPr sz="1250" spc="5" dirty="0">
                          <a:latin typeface="Calibri"/>
                          <a:cs typeface="Calibri"/>
                        </a:rPr>
                        <a:t>academic</a:t>
                      </a:r>
                      <a:r>
                        <a:rPr sz="1250" spc="-95" dirty="0">
                          <a:latin typeface="Calibri"/>
                          <a:cs typeface="Calibri"/>
                        </a:rPr>
                        <a:t> </a:t>
                      </a:r>
                      <a:r>
                        <a:rPr sz="1250" spc="5" dirty="0">
                          <a:latin typeface="Calibri"/>
                          <a:cs typeface="Calibri"/>
                        </a:rPr>
                        <a:t>assignment</a:t>
                      </a:r>
                      <a:endParaRPr sz="1250" dirty="0">
                        <a:latin typeface="Calibri"/>
                        <a:cs typeface="Calibri"/>
                      </a:endParaRPr>
                    </a:p>
                  </a:txBody>
                  <a:tcPr marL="0" marR="0" marT="151765" marB="0">
                    <a:lnL w="12700">
                      <a:solidFill>
                        <a:srgbClr val="FFFFFF"/>
                      </a:solidFill>
                      <a:prstDash val="solid"/>
                    </a:lnL>
                    <a:lnT w="12700">
                      <a:solidFill>
                        <a:srgbClr val="FFFFFF"/>
                      </a:solidFill>
                      <a:prstDash val="solid"/>
                    </a:lnT>
                    <a:lnB w="12700">
                      <a:solidFill>
                        <a:srgbClr val="FFFFFF"/>
                      </a:solidFill>
                      <a:prstDash val="solid"/>
                    </a:lnB>
                    <a:solidFill>
                      <a:schemeClr val="tx2">
                        <a:lumMod val="20000"/>
                        <a:lumOff val="80000"/>
                      </a:schemeClr>
                    </a:solidFill>
                  </a:tcPr>
                </a:tc>
                <a:tc>
                  <a:txBody>
                    <a:bodyPr/>
                    <a:lstStyle/>
                    <a:p>
                      <a:pPr algn="ctr">
                        <a:lnSpc>
                          <a:spcPct val="100000"/>
                        </a:lnSpc>
                        <a:spcBef>
                          <a:spcPts val="1245"/>
                        </a:spcBef>
                      </a:pPr>
                      <a:r>
                        <a:rPr sz="1250" spc="20" dirty="0">
                          <a:latin typeface="Calibri"/>
                          <a:cs typeface="Calibri"/>
                        </a:rPr>
                        <a:t>Submission</a:t>
                      </a:r>
                      <a:r>
                        <a:rPr sz="1250" spc="-80" dirty="0">
                          <a:latin typeface="Calibri"/>
                          <a:cs typeface="Calibri"/>
                        </a:rPr>
                        <a:t> </a:t>
                      </a:r>
                      <a:r>
                        <a:rPr sz="1250" spc="5" dirty="0">
                          <a:latin typeface="Calibri"/>
                          <a:cs typeface="Calibri"/>
                        </a:rPr>
                        <a:t>of</a:t>
                      </a:r>
                      <a:r>
                        <a:rPr sz="1250" spc="-95" dirty="0">
                          <a:latin typeface="Calibri"/>
                          <a:cs typeface="Calibri"/>
                        </a:rPr>
                        <a:t> </a:t>
                      </a:r>
                      <a:r>
                        <a:rPr sz="1250" spc="5" dirty="0">
                          <a:latin typeface="Calibri"/>
                          <a:cs typeface="Calibri"/>
                        </a:rPr>
                        <a:t>an</a:t>
                      </a:r>
                      <a:r>
                        <a:rPr sz="1250" spc="-80" dirty="0">
                          <a:latin typeface="Calibri"/>
                          <a:cs typeface="Calibri"/>
                        </a:rPr>
                        <a:t> </a:t>
                      </a:r>
                      <a:r>
                        <a:rPr sz="1250" spc="-10" dirty="0">
                          <a:latin typeface="Calibri"/>
                          <a:cs typeface="Calibri"/>
                        </a:rPr>
                        <a:t>exam</a:t>
                      </a:r>
                      <a:endParaRPr sz="1250" dirty="0">
                        <a:latin typeface="Calibri"/>
                        <a:cs typeface="Calibri"/>
                      </a:endParaRPr>
                    </a:p>
                  </a:txBody>
                  <a:tcPr marL="0" marR="0" marT="158115" marB="0">
                    <a:solidFill>
                      <a:schemeClr val="accent3">
                        <a:lumMod val="40000"/>
                        <a:lumOff val="60000"/>
                      </a:schemeClr>
                    </a:solidFill>
                  </a:tcPr>
                </a:tc>
                <a:extLst>
                  <a:ext uri="{0D108BD9-81ED-4DB2-BD59-A6C34878D82A}">
                    <a16:rowId xmlns:a16="http://schemas.microsoft.com/office/drawing/2014/main" val="10002"/>
                  </a:ext>
                </a:extLst>
              </a:tr>
              <a:tr h="586336">
                <a:tc>
                  <a:txBody>
                    <a:bodyPr/>
                    <a:lstStyle/>
                    <a:p>
                      <a:pPr marL="94615" marR="83185" algn="ctr">
                        <a:lnSpc>
                          <a:spcPct val="100000"/>
                        </a:lnSpc>
                        <a:spcBef>
                          <a:spcPts val="295"/>
                        </a:spcBef>
                      </a:pPr>
                      <a:r>
                        <a:rPr sz="1250" spc="-5" dirty="0">
                          <a:latin typeface="Calibri"/>
                          <a:cs typeface="Calibri"/>
                        </a:rPr>
                        <a:t>Taking</a:t>
                      </a:r>
                      <a:r>
                        <a:rPr sz="1250" spc="-65" dirty="0">
                          <a:latin typeface="Calibri"/>
                          <a:cs typeface="Calibri"/>
                        </a:rPr>
                        <a:t> </a:t>
                      </a:r>
                      <a:r>
                        <a:rPr sz="1250" spc="5" dirty="0">
                          <a:latin typeface="Calibri"/>
                          <a:cs typeface="Calibri"/>
                        </a:rPr>
                        <a:t>an</a:t>
                      </a:r>
                      <a:r>
                        <a:rPr sz="1250" spc="-65" dirty="0">
                          <a:latin typeface="Calibri"/>
                          <a:cs typeface="Calibri"/>
                        </a:rPr>
                        <a:t> </a:t>
                      </a:r>
                      <a:r>
                        <a:rPr sz="1250" dirty="0">
                          <a:latin typeface="Calibri"/>
                          <a:cs typeface="Calibri"/>
                        </a:rPr>
                        <a:t>exam,</a:t>
                      </a:r>
                      <a:r>
                        <a:rPr sz="1250" spc="-10" dirty="0">
                          <a:latin typeface="Calibri"/>
                          <a:cs typeface="Calibri"/>
                        </a:rPr>
                        <a:t> </a:t>
                      </a:r>
                      <a:r>
                        <a:rPr sz="1250" spc="10" dirty="0">
                          <a:latin typeface="Calibri"/>
                          <a:cs typeface="Calibri"/>
                        </a:rPr>
                        <a:t>completing</a:t>
                      </a:r>
                      <a:r>
                        <a:rPr sz="1250" spc="-65" dirty="0">
                          <a:latin typeface="Calibri"/>
                          <a:cs typeface="Calibri"/>
                        </a:rPr>
                        <a:t> </a:t>
                      </a:r>
                      <a:r>
                        <a:rPr sz="1250" spc="5" dirty="0">
                          <a:latin typeface="Calibri"/>
                          <a:cs typeface="Calibri"/>
                        </a:rPr>
                        <a:t>an</a:t>
                      </a:r>
                      <a:r>
                        <a:rPr sz="1250" spc="-65" dirty="0">
                          <a:latin typeface="Calibri"/>
                          <a:cs typeface="Calibri"/>
                        </a:rPr>
                        <a:t> </a:t>
                      </a:r>
                      <a:r>
                        <a:rPr sz="1250" dirty="0">
                          <a:latin typeface="Calibri"/>
                          <a:cs typeface="Calibri"/>
                        </a:rPr>
                        <a:t>interactive  </a:t>
                      </a:r>
                      <a:r>
                        <a:rPr sz="1250" spc="10" dirty="0">
                          <a:latin typeface="Calibri"/>
                          <a:cs typeface="Calibri"/>
                        </a:rPr>
                        <a:t>tutorial</a:t>
                      </a:r>
                      <a:r>
                        <a:rPr lang="en-US" sz="1250" spc="10" dirty="0">
                          <a:latin typeface="Calibri"/>
                          <a:cs typeface="Calibri"/>
                        </a:rPr>
                        <a:t> </a:t>
                      </a:r>
                      <a:r>
                        <a:rPr sz="1250" spc="5" dirty="0">
                          <a:latin typeface="Calibri"/>
                          <a:cs typeface="Calibri"/>
                        </a:rPr>
                        <a:t>or </a:t>
                      </a:r>
                      <a:r>
                        <a:rPr sz="1250" spc="10" dirty="0">
                          <a:latin typeface="Calibri"/>
                          <a:cs typeface="Calibri"/>
                        </a:rPr>
                        <a:t>participating in </a:t>
                      </a:r>
                      <a:r>
                        <a:rPr sz="1250" spc="5" dirty="0">
                          <a:latin typeface="Calibri"/>
                          <a:cs typeface="Calibri"/>
                        </a:rPr>
                        <a:t>computer-  </a:t>
                      </a:r>
                      <a:r>
                        <a:rPr sz="1250" spc="15" dirty="0">
                          <a:latin typeface="Calibri"/>
                          <a:cs typeface="Calibri"/>
                        </a:rPr>
                        <a:t>assisted</a:t>
                      </a:r>
                      <a:r>
                        <a:rPr sz="1250" spc="-114" dirty="0">
                          <a:latin typeface="Calibri"/>
                          <a:cs typeface="Calibri"/>
                        </a:rPr>
                        <a:t> </a:t>
                      </a:r>
                      <a:r>
                        <a:rPr sz="1250" spc="5" dirty="0">
                          <a:latin typeface="Calibri"/>
                          <a:cs typeface="Calibri"/>
                        </a:rPr>
                        <a:t>instruction</a:t>
                      </a:r>
                      <a:endParaRPr sz="1250" dirty="0">
                        <a:latin typeface="Calibri"/>
                        <a:cs typeface="Calibri"/>
                      </a:endParaRPr>
                    </a:p>
                  </a:txBody>
                  <a:tcPr marL="0" marR="0" marT="3746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tx2">
                        <a:lumMod val="40000"/>
                        <a:lumOff val="60000"/>
                      </a:schemeClr>
                    </a:solidFill>
                  </a:tcPr>
                </a:tc>
                <a:tc>
                  <a:txBody>
                    <a:bodyPr/>
                    <a:lstStyle/>
                    <a:p>
                      <a:pPr marL="146050" marR="128270" indent="-13970" algn="ctr">
                        <a:lnSpc>
                          <a:spcPct val="100000"/>
                        </a:lnSpc>
                        <a:spcBef>
                          <a:spcPts val="345"/>
                        </a:spcBef>
                      </a:pPr>
                      <a:r>
                        <a:rPr sz="1250" spc="5" dirty="0">
                          <a:latin typeface="Calibri"/>
                          <a:cs typeface="Calibri"/>
                        </a:rPr>
                        <a:t>Documented </a:t>
                      </a:r>
                      <a:r>
                        <a:rPr sz="1250" spc="10" dirty="0">
                          <a:latin typeface="Calibri"/>
                          <a:cs typeface="Calibri"/>
                        </a:rPr>
                        <a:t>participation in </a:t>
                      </a:r>
                      <a:r>
                        <a:rPr sz="1250" spc="5" dirty="0">
                          <a:latin typeface="Calibri"/>
                          <a:cs typeface="Calibri"/>
                        </a:rPr>
                        <a:t>an  </a:t>
                      </a:r>
                      <a:r>
                        <a:rPr sz="1250" spc="10" dirty="0">
                          <a:latin typeface="Calibri"/>
                          <a:cs typeface="Calibri"/>
                        </a:rPr>
                        <a:t>interactive</a:t>
                      </a:r>
                      <a:r>
                        <a:rPr sz="1250" spc="-105" dirty="0">
                          <a:latin typeface="Calibri"/>
                          <a:cs typeface="Calibri"/>
                        </a:rPr>
                        <a:t> </a:t>
                      </a:r>
                      <a:r>
                        <a:rPr sz="1250" spc="10" dirty="0">
                          <a:latin typeface="Calibri"/>
                          <a:cs typeface="Calibri"/>
                        </a:rPr>
                        <a:t>tutorial</a:t>
                      </a:r>
                      <a:r>
                        <a:rPr sz="1250" spc="-70" dirty="0">
                          <a:latin typeface="Calibri"/>
                          <a:cs typeface="Calibri"/>
                        </a:rPr>
                        <a:t> </a:t>
                      </a:r>
                      <a:r>
                        <a:rPr sz="1250" spc="5" dirty="0">
                          <a:latin typeface="Calibri"/>
                          <a:cs typeface="Calibri"/>
                        </a:rPr>
                        <a:t>or</a:t>
                      </a:r>
                      <a:r>
                        <a:rPr sz="1250" spc="-70" dirty="0">
                          <a:latin typeface="Calibri"/>
                          <a:cs typeface="Calibri"/>
                        </a:rPr>
                        <a:t> </a:t>
                      </a:r>
                      <a:r>
                        <a:rPr sz="1250" dirty="0">
                          <a:latin typeface="Calibri"/>
                          <a:cs typeface="Calibri"/>
                        </a:rPr>
                        <a:t>computer-assisted  </a:t>
                      </a:r>
                      <a:r>
                        <a:rPr sz="1250" spc="15" dirty="0">
                          <a:latin typeface="Calibri"/>
                          <a:cs typeface="Calibri"/>
                        </a:rPr>
                        <a:t>instruction</a:t>
                      </a:r>
                      <a:endParaRPr sz="1250" dirty="0">
                        <a:latin typeface="Calibri"/>
                        <a:cs typeface="Calibri"/>
                      </a:endParaRPr>
                    </a:p>
                  </a:txBody>
                  <a:tcPr marL="0" marR="0" marT="43815" marB="0">
                    <a:lnL w="12700">
                      <a:solidFill>
                        <a:srgbClr val="FFFFFF"/>
                      </a:solidFill>
                      <a:prstDash val="solid"/>
                    </a:lnL>
                    <a:lnR w="12700">
                      <a:solidFill>
                        <a:srgbClr val="FFFFFF"/>
                      </a:solidFill>
                      <a:prstDash val="solid"/>
                    </a:lnR>
                    <a:lnB w="12700">
                      <a:solidFill>
                        <a:srgbClr val="FFFFFF"/>
                      </a:solidFill>
                      <a:prstDash val="solid"/>
                    </a:lnB>
                    <a:solidFill>
                      <a:schemeClr val="accent3">
                        <a:lumMod val="60000"/>
                        <a:lumOff val="40000"/>
                      </a:schemeClr>
                    </a:solidFill>
                  </a:tcPr>
                </a:tc>
                <a:extLst>
                  <a:ext uri="{0D108BD9-81ED-4DB2-BD59-A6C34878D82A}">
                    <a16:rowId xmlns:a16="http://schemas.microsoft.com/office/drawing/2014/main" val="10003"/>
                  </a:ext>
                </a:extLst>
              </a:tr>
              <a:tr h="719974">
                <a:tc>
                  <a:txBody>
                    <a:bodyPr/>
                    <a:lstStyle/>
                    <a:p>
                      <a:pPr marL="1019810" marR="134620" indent="-868044">
                        <a:lnSpc>
                          <a:spcPct val="100000"/>
                        </a:lnSpc>
                        <a:spcBef>
                          <a:spcPts val="305"/>
                        </a:spcBef>
                      </a:pPr>
                      <a:r>
                        <a:rPr sz="1250" spc="15" dirty="0">
                          <a:latin typeface="Calibri"/>
                          <a:cs typeface="Calibri"/>
                        </a:rPr>
                        <a:t>Attending</a:t>
                      </a:r>
                      <a:r>
                        <a:rPr sz="1250" spc="-60" dirty="0">
                          <a:latin typeface="Calibri"/>
                          <a:cs typeface="Calibri"/>
                        </a:rPr>
                        <a:t> </a:t>
                      </a:r>
                      <a:r>
                        <a:rPr sz="1250" spc="10" dirty="0">
                          <a:latin typeface="Calibri"/>
                          <a:cs typeface="Calibri"/>
                        </a:rPr>
                        <a:t>a</a:t>
                      </a:r>
                      <a:r>
                        <a:rPr sz="1250" spc="-70" dirty="0">
                          <a:latin typeface="Calibri"/>
                          <a:cs typeface="Calibri"/>
                        </a:rPr>
                        <a:t> </a:t>
                      </a:r>
                      <a:r>
                        <a:rPr sz="1250" spc="20" dirty="0">
                          <a:latin typeface="Calibri"/>
                          <a:cs typeface="Calibri"/>
                        </a:rPr>
                        <a:t>study</a:t>
                      </a:r>
                      <a:r>
                        <a:rPr sz="1250" spc="-40" dirty="0">
                          <a:latin typeface="Calibri"/>
                          <a:cs typeface="Calibri"/>
                        </a:rPr>
                        <a:t> </a:t>
                      </a:r>
                      <a:r>
                        <a:rPr sz="1250" spc="10" dirty="0">
                          <a:latin typeface="Calibri"/>
                          <a:cs typeface="Calibri"/>
                        </a:rPr>
                        <a:t>group</a:t>
                      </a:r>
                      <a:r>
                        <a:rPr sz="1250" spc="-55" dirty="0">
                          <a:latin typeface="Calibri"/>
                          <a:cs typeface="Calibri"/>
                        </a:rPr>
                        <a:t> </a:t>
                      </a:r>
                      <a:r>
                        <a:rPr sz="1250" spc="10" dirty="0">
                          <a:latin typeface="Calibri"/>
                          <a:cs typeface="Calibri"/>
                        </a:rPr>
                        <a:t>that</a:t>
                      </a:r>
                      <a:r>
                        <a:rPr sz="1250" spc="-114" dirty="0">
                          <a:latin typeface="Calibri"/>
                          <a:cs typeface="Calibri"/>
                        </a:rPr>
                        <a:t> </a:t>
                      </a:r>
                      <a:r>
                        <a:rPr sz="1250" spc="10" dirty="0">
                          <a:latin typeface="Calibri"/>
                          <a:cs typeface="Calibri"/>
                        </a:rPr>
                        <a:t>is</a:t>
                      </a:r>
                      <a:r>
                        <a:rPr sz="1250" spc="-35" dirty="0">
                          <a:latin typeface="Calibri"/>
                          <a:cs typeface="Calibri"/>
                        </a:rPr>
                        <a:t> </a:t>
                      </a:r>
                      <a:r>
                        <a:rPr sz="1250" spc="10" dirty="0">
                          <a:latin typeface="Calibri"/>
                          <a:cs typeface="Calibri"/>
                        </a:rPr>
                        <a:t>assigned  by </a:t>
                      </a:r>
                      <a:r>
                        <a:rPr sz="1250" spc="15" dirty="0">
                          <a:latin typeface="Calibri"/>
                          <a:cs typeface="Calibri"/>
                        </a:rPr>
                        <a:t>the</a:t>
                      </a:r>
                      <a:r>
                        <a:rPr sz="1250" spc="-130" dirty="0">
                          <a:latin typeface="Calibri"/>
                          <a:cs typeface="Calibri"/>
                        </a:rPr>
                        <a:t> </a:t>
                      </a:r>
                      <a:r>
                        <a:rPr sz="1250" spc="10" dirty="0">
                          <a:latin typeface="Calibri"/>
                          <a:cs typeface="Calibri"/>
                        </a:rPr>
                        <a:t>school</a:t>
                      </a:r>
                      <a:endParaRPr sz="1250" dirty="0">
                        <a:latin typeface="Calibri"/>
                        <a:cs typeface="Calibri"/>
                      </a:endParaRPr>
                    </a:p>
                  </a:txBody>
                  <a:tcPr marL="0" marR="0" marT="3873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tx2">
                        <a:lumMod val="20000"/>
                        <a:lumOff val="80000"/>
                      </a:schemeClr>
                    </a:solidFill>
                  </a:tcPr>
                </a:tc>
                <a:tc>
                  <a:txBody>
                    <a:bodyPr/>
                    <a:lstStyle/>
                    <a:p>
                      <a:pPr marL="126364" marR="118745" indent="-1270" algn="ctr">
                        <a:lnSpc>
                          <a:spcPct val="100000"/>
                        </a:lnSpc>
                        <a:spcBef>
                          <a:spcPts val="305"/>
                        </a:spcBef>
                      </a:pPr>
                      <a:r>
                        <a:rPr sz="1250" spc="10" dirty="0">
                          <a:latin typeface="Calibri"/>
                          <a:cs typeface="Calibri"/>
                        </a:rPr>
                        <a:t>A </a:t>
                      </a:r>
                      <a:r>
                        <a:rPr sz="1250" spc="15" dirty="0">
                          <a:latin typeface="Calibri"/>
                          <a:cs typeface="Calibri"/>
                        </a:rPr>
                        <a:t>posting </a:t>
                      </a:r>
                      <a:r>
                        <a:rPr sz="1250" spc="10" dirty="0">
                          <a:latin typeface="Calibri"/>
                          <a:cs typeface="Calibri"/>
                        </a:rPr>
                        <a:t>by </a:t>
                      </a:r>
                      <a:r>
                        <a:rPr sz="1250" spc="15" dirty="0">
                          <a:latin typeface="Calibri"/>
                          <a:cs typeface="Calibri"/>
                        </a:rPr>
                        <a:t>the </a:t>
                      </a:r>
                      <a:r>
                        <a:rPr sz="1250" spc="10" dirty="0">
                          <a:latin typeface="Calibri"/>
                          <a:cs typeface="Calibri"/>
                        </a:rPr>
                        <a:t>student showing </a:t>
                      </a:r>
                      <a:r>
                        <a:rPr sz="1250" spc="15" dirty="0">
                          <a:latin typeface="Calibri"/>
                          <a:cs typeface="Calibri"/>
                        </a:rPr>
                        <a:t>the  </a:t>
                      </a:r>
                      <a:r>
                        <a:rPr sz="1250" spc="10" dirty="0">
                          <a:latin typeface="Calibri"/>
                          <a:cs typeface="Calibri"/>
                        </a:rPr>
                        <a:t>student’s</a:t>
                      </a:r>
                      <a:r>
                        <a:rPr sz="1250" spc="-50" dirty="0">
                          <a:latin typeface="Calibri"/>
                          <a:cs typeface="Calibri"/>
                        </a:rPr>
                        <a:t> </a:t>
                      </a:r>
                      <a:r>
                        <a:rPr sz="1250" spc="5" dirty="0">
                          <a:latin typeface="Calibri"/>
                          <a:cs typeface="Calibri"/>
                        </a:rPr>
                        <a:t>participation</a:t>
                      </a:r>
                      <a:r>
                        <a:rPr sz="1250" spc="-70" dirty="0">
                          <a:latin typeface="Calibri"/>
                          <a:cs typeface="Calibri"/>
                        </a:rPr>
                        <a:t> </a:t>
                      </a:r>
                      <a:r>
                        <a:rPr sz="1250" spc="10" dirty="0">
                          <a:latin typeface="Calibri"/>
                          <a:cs typeface="Calibri"/>
                        </a:rPr>
                        <a:t>in</a:t>
                      </a:r>
                      <a:r>
                        <a:rPr sz="1250" spc="-70" dirty="0">
                          <a:latin typeface="Calibri"/>
                          <a:cs typeface="Calibri"/>
                        </a:rPr>
                        <a:t> </a:t>
                      </a:r>
                      <a:r>
                        <a:rPr sz="1250" dirty="0">
                          <a:latin typeface="Calibri"/>
                          <a:cs typeface="Calibri"/>
                        </a:rPr>
                        <a:t>an</a:t>
                      </a:r>
                      <a:r>
                        <a:rPr sz="1250" spc="-70" dirty="0">
                          <a:latin typeface="Calibri"/>
                          <a:cs typeface="Calibri"/>
                        </a:rPr>
                        <a:t> </a:t>
                      </a:r>
                      <a:r>
                        <a:rPr sz="1250" spc="10" dirty="0">
                          <a:latin typeface="Calibri"/>
                          <a:cs typeface="Calibri"/>
                        </a:rPr>
                        <a:t>online</a:t>
                      </a:r>
                      <a:r>
                        <a:rPr sz="1250" spc="-105" dirty="0">
                          <a:latin typeface="Calibri"/>
                          <a:cs typeface="Calibri"/>
                        </a:rPr>
                        <a:t> </a:t>
                      </a:r>
                      <a:r>
                        <a:rPr sz="1250" spc="20" dirty="0">
                          <a:latin typeface="Calibri"/>
                          <a:cs typeface="Calibri"/>
                        </a:rPr>
                        <a:t>study  </a:t>
                      </a:r>
                      <a:r>
                        <a:rPr sz="1250" spc="10" dirty="0">
                          <a:latin typeface="Calibri"/>
                          <a:cs typeface="Calibri"/>
                        </a:rPr>
                        <a:t>group</a:t>
                      </a:r>
                      <a:r>
                        <a:rPr sz="1250" spc="-55" dirty="0">
                          <a:latin typeface="Calibri"/>
                          <a:cs typeface="Calibri"/>
                        </a:rPr>
                        <a:t> </a:t>
                      </a:r>
                      <a:r>
                        <a:rPr sz="1250" spc="10" dirty="0">
                          <a:latin typeface="Calibri"/>
                          <a:cs typeface="Calibri"/>
                        </a:rPr>
                        <a:t>that</a:t>
                      </a:r>
                      <a:r>
                        <a:rPr sz="1250" spc="-40" dirty="0">
                          <a:latin typeface="Calibri"/>
                          <a:cs typeface="Calibri"/>
                        </a:rPr>
                        <a:t> </a:t>
                      </a:r>
                      <a:r>
                        <a:rPr sz="1250" spc="10" dirty="0">
                          <a:latin typeface="Calibri"/>
                          <a:cs typeface="Calibri"/>
                        </a:rPr>
                        <a:t>is</a:t>
                      </a:r>
                      <a:r>
                        <a:rPr sz="1250" spc="-35" dirty="0">
                          <a:latin typeface="Calibri"/>
                          <a:cs typeface="Calibri"/>
                        </a:rPr>
                        <a:t> </a:t>
                      </a:r>
                      <a:r>
                        <a:rPr sz="1250" spc="10" dirty="0">
                          <a:latin typeface="Calibri"/>
                          <a:cs typeface="Calibri"/>
                        </a:rPr>
                        <a:t>assigned</a:t>
                      </a:r>
                      <a:r>
                        <a:rPr sz="1250" spc="-55" dirty="0">
                          <a:latin typeface="Calibri"/>
                          <a:cs typeface="Calibri"/>
                        </a:rPr>
                        <a:t> </a:t>
                      </a:r>
                      <a:r>
                        <a:rPr sz="1250" spc="10" dirty="0">
                          <a:latin typeface="Calibri"/>
                          <a:cs typeface="Calibri"/>
                        </a:rPr>
                        <a:t>by</a:t>
                      </a:r>
                      <a:r>
                        <a:rPr sz="1250" spc="-35" dirty="0">
                          <a:latin typeface="Calibri"/>
                          <a:cs typeface="Calibri"/>
                        </a:rPr>
                        <a:t> </a:t>
                      </a:r>
                      <a:r>
                        <a:rPr sz="1250" spc="15" dirty="0">
                          <a:latin typeface="Calibri"/>
                          <a:cs typeface="Calibri"/>
                        </a:rPr>
                        <a:t>the</a:t>
                      </a:r>
                      <a:r>
                        <a:rPr sz="1250" spc="-95" dirty="0">
                          <a:latin typeface="Calibri"/>
                          <a:cs typeface="Calibri"/>
                        </a:rPr>
                        <a:t> </a:t>
                      </a:r>
                      <a:r>
                        <a:rPr sz="1250" spc="10" dirty="0">
                          <a:latin typeface="Calibri"/>
                          <a:cs typeface="Calibri"/>
                        </a:rPr>
                        <a:t>institution</a:t>
                      </a:r>
                      <a:endParaRPr sz="1250" dirty="0">
                        <a:latin typeface="Calibri"/>
                        <a:cs typeface="Calibri"/>
                      </a:endParaRPr>
                    </a:p>
                  </a:txBody>
                  <a:tcPr marL="0" marR="0" marT="3873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accent3">
                        <a:lumMod val="40000"/>
                        <a:lumOff val="60000"/>
                      </a:schemeClr>
                    </a:solidFill>
                  </a:tcPr>
                </a:tc>
                <a:extLst>
                  <a:ext uri="{0D108BD9-81ED-4DB2-BD59-A6C34878D82A}">
                    <a16:rowId xmlns:a16="http://schemas.microsoft.com/office/drawing/2014/main" val="10004"/>
                  </a:ext>
                </a:extLst>
              </a:tr>
              <a:tr h="763629">
                <a:tc>
                  <a:txBody>
                    <a:bodyPr/>
                    <a:lstStyle/>
                    <a:p>
                      <a:pPr>
                        <a:lnSpc>
                          <a:spcPct val="100000"/>
                        </a:lnSpc>
                        <a:spcBef>
                          <a:spcPts val="30"/>
                        </a:spcBef>
                      </a:pPr>
                      <a:endParaRPr sz="1550" dirty="0">
                        <a:latin typeface="Times New Roman"/>
                        <a:cs typeface="Times New Roman"/>
                      </a:endParaRPr>
                    </a:p>
                    <a:p>
                      <a:pPr marL="867410" marR="78740" indent="-782320">
                        <a:lnSpc>
                          <a:spcPct val="100000"/>
                        </a:lnSpc>
                      </a:pPr>
                      <a:r>
                        <a:rPr sz="1250" spc="10" dirty="0">
                          <a:latin typeface="Calibri"/>
                          <a:cs typeface="Calibri"/>
                        </a:rPr>
                        <a:t>Participating</a:t>
                      </a:r>
                      <a:r>
                        <a:rPr sz="1250" spc="-65" dirty="0">
                          <a:latin typeface="Calibri"/>
                          <a:cs typeface="Calibri"/>
                        </a:rPr>
                        <a:t> </a:t>
                      </a:r>
                      <a:r>
                        <a:rPr sz="1250" spc="10" dirty="0">
                          <a:latin typeface="Calibri"/>
                          <a:cs typeface="Calibri"/>
                        </a:rPr>
                        <a:t>in</a:t>
                      </a:r>
                      <a:r>
                        <a:rPr sz="1250" spc="-60" dirty="0">
                          <a:latin typeface="Calibri"/>
                          <a:cs typeface="Calibri"/>
                        </a:rPr>
                        <a:t> </a:t>
                      </a:r>
                      <a:r>
                        <a:rPr sz="1250" spc="5" dirty="0">
                          <a:latin typeface="Calibri"/>
                          <a:cs typeface="Calibri"/>
                        </a:rPr>
                        <a:t>an</a:t>
                      </a:r>
                      <a:r>
                        <a:rPr sz="1250" spc="-60" dirty="0">
                          <a:latin typeface="Calibri"/>
                          <a:cs typeface="Calibri"/>
                        </a:rPr>
                        <a:t> </a:t>
                      </a:r>
                      <a:r>
                        <a:rPr sz="1250" spc="10" dirty="0">
                          <a:latin typeface="Calibri"/>
                          <a:cs typeface="Calibri"/>
                        </a:rPr>
                        <a:t>online</a:t>
                      </a:r>
                      <a:r>
                        <a:rPr sz="1250" spc="-100" dirty="0">
                          <a:latin typeface="Calibri"/>
                          <a:cs typeface="Calibri"/>
                        </a:rPr>
                        <a:t> </a:t>
                      </a:r>
                      <a:r>
                        <a:rPr sz="1250" spc="15" dirty="0">
                          <a:latin typeface="Calibri"/>
                          <a:cs typeface="Calibri"/>
                        </a:rPr>
                        <a:t>discussion</a:t>
                      </a:r>
                      <a:r>
                        <a:rPr sz="1250" spc="-60" dirty="0">
                          <a:latin typeface="Calibri"/>
                          <a:cs typeface="Calibri"/>
                        </a:rPr>
                        <a:t> </a:t>
                      </a:r>
                      <a:r>
                        <a:rPr sz="1250" spc="-5" dirty="0">
                          <a:latin typeface="Calibri"/>
                          <a:cs typeface="Calibri"/>
                        </a:rPr>
                        <a:t>about  </a:t>
                      </a:r>
                      <a:r>
                        <a:rPr sz="1250" spc="5" dirty="0">
                          <a:latin typeface="Calibri"/>
                          <a:cs typeface="Calibri"/>
                        </a:rPr>
                        <a:t>academic</a:t>
                      </a:r>
                      <a:r>
                        <a:rPr sz="1250" spc="-145" dirty="0">
                          <a:latin typeface="Calibri"/>
                          <a:cs typeface="Calibri"/>
                        </a:rPr>
                        <a:t> </a:t>
                      </a:r>
                      <a:r>
                        <a:rPr sz="1250" spc="10" dirty="0">
                          <a:latin typeface="Calibri"/>
                          <a:cs typeface="Calibri"/>
                        </a:rPr>
                        <a:t>matters</a:t>
                      </a:r>
                      <a:endParaRPr sz="1250" dirty="0">
                        <a:latin typeface="Calibri"/>
                        <a:cs typeface="Calibri"/>
                      </a:endParaRPr>
                    </a:p>
                  </a:txBody>
                  <a:tcPr marL="0" marR="0" marT="381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tx2">
                        <a:lumMod val="40000"/>
                        <a:lumOff val="60000"/>
                      </a:schemeClr>
                    </a:solidFill>
                  </a:tcPr>
                </a:tc>
                <a:tc>
                  <a:txBody>
                    <a:bodyPr/>
                    <a:lstStyle/>
                    <a:p>
                      <a:pPr marL="88265" marR="76835" indent="-1270" algn="ctr">
                        <a:lnSpc>
                          <a:spcPct val="100000"/>
                        </a:lnSpc>
                        <a:spcBef>
                          <a:spcPts val="310"/>
                        </a:spcBef>
                      </a:pPr>
                      <a:r>
                        <a:rPr sz="1250" spc="10" dirty="0">
                          <a:latin typeface="Calibri"/>
                          <a:cs typeface="Calibri"/>
                        </a:rPr>
                        <a:t>A </a:t>
                      </a:r>
                      <a:r>
                        <a:rPr sz="1250" spc="15" dirty="0">
                          <a:latin typeface="Calibri"/>
                          <a:cs typeface="Calibri"/>
                        </a:rPr>
                        <a:t>post </a:t>
                      </a:r>
                      <a:r>
                        <a:rPr sz="1250" spc="10" dirty="0">
                          <a:latin typeface="Calibri"/>
                          <a:cs typeface="Calibri"/>
                        </a:rPr>
                        <a:t>by </a:t>
                      </a:r>
                      <a:r>
                        <a:rPr sz="1250" spc="15" dirty="0">
                          <a:latin typeface="Calibri"/>
                          <a:cs typeface="Calibri"/>
                        </a:rPr>
                        <a:t>the </a:t>
                      </a:r>
                      <a:r>
                        <a:rPr sz="1250" spc="10" dirty="0">
                          <a:latin typeface="Calibri"/>
                          <a:cs typeface="Calibri"/>
                        </a:rPr>
                        <a:t>student in a </a:t>
                      </a:r>
                      <a:r>
                        <a:rPr sz="1250" spc="15" dirty="0">
                          <a:latin typeface="Calibri"/>
                          <a:cs typeface="Calibri"/>
                        </a:rPr>
                        <a:t>discussion  </a:t>
                      </a:r>
                      <a:r>
                        <a:rPr sz="1250" spc="10" dirty="0">
                          <a:latin typeface="Calibri"/>
                          <a:cs typeface="Calibri"/>
                        </a:rPr>
                        <a:t>forum</a:t>
                      </a:r>
                      <a:r>
                        <a:rPr sz="1250" spc="-40" dirty="0">
                          <a:latin typeface="Calibri"/>
                          <a:cs typeface="Calibri"/>
                        </a:rPr>
                        <a:t> </a:t>
                      </a:r>
                      <a:r>
                        <a:rPr sz="1250" spc="10" dirty="0">
                          <a:latin typeface="Calibri"/>
                          <a:cs typeface="Calibri"/>
                        </a:rPr>
                        <a:t>showing</a:t>
                      </a:r>
                      <a:r>
                        <a:rPr sz="1250" spc="-70" dirty="0">
                          <a:latin typeface="Calibri"/>
                          <a:cs typeface="Calibri"/>
                        </a:rPr>
                        <a:t> </a:t>
                      </a:r>
                      <a:r>
                        <a:rPr sz="1250" spc="15" dirty="0">
                          <a:latin typeface="Calibri"/>
                          <a:cs typeface="Calibri"/>
                        </a:rPr>
                        <a:t>the</a:t>
                      </a:r>
                      <a:r>
                        <a:rPr sz="1250" spc="-105" dirty="0">
                          <a:latin typeface="Calibri"/>
                          <a:cs typeface="Calibri"/>
                        </a:rPr>
                        <a:t> </a:t>
                      </a:r>
                      <a:r>
                        <a:rPr sz="1250" spc="10" dirty="0">
                          <a:latin typeface="Calibri"/>
                          <a:cs typeface="Calibri"/>
                        </a:rPr>
                        <a:t>student’s</a:t>
                      </a:r>
                      <a:r>
                        <a:rPr sz="1250" spc="-114" dirty="0">
                          <a:latin typeface="Calibri"/>
                          <a:cs typeface="Calibri"/>
                        </a:rPr>
                        <a:t> </a:t>
                      </a:r>
                      <a:r>
                        <a:rPr sz="1250" spc="5" dirty="0">
                          <a:latin typeface="Calibri"/>
                          <a:cs typeface="Calibri"/>
                        </a:rPr>
                        <a:t>participation  </a:t>
                      </a:r>
                      <a:r>
                        <a:rPr sz="1250" spc="10" dirty="0">
                          <a:latin typeface="Calibri"/>
                          <a:cs typeface="Calibri"/>
                        </a:rPr>
                        <a:t>in </a:t>
                      </a:r>
                      <a:r>
                        <a:rPr sz="1250" spc="5" dirty="0">
                          <a:latin typeface="Calibri"/>
                          <a:cs typeface="Calibri"/>
                        </a:rPr>
                        <a:t>an </a:t>
                      </a:r>
                      <a:r>
                        <a:rPr sz="1250" spc="10" dirty="0">
                          <a:latin typeface="Calibri"/>
                          <a:cs typeface="Calibri"/>
                        </a:rPr>
                        <a:t>online </a:t>
                      </a:r>
                      <a:r>
                        <a:rPr sz="1250" spc="15" dirty="0">
                          <a:latin typeface="Calibri"/>
                          <a:cs typeface="Calibri"/>
                        </a:rPr>
                        <a:t>discussion </a:t>
                      </a:r>
                      <a:r>
                        <a:rPr sz="1250" spc="10" dirty="0">
                          <a:latin typeface="Calibri"/>
                          <a:cs typeface="Calibri"/>
                        </a:rPr>
                        <a:t>about </a:t>
                      </a:r>
                      <a:r>
                        <a:rPr sz="1250" spc="5" dirty="0">
                          <a:latin typeface="Calibri"/>
                          <a:cs typeface="Calibri"/>
                        </a:rPr>
                        <a:t>academic  </a:t>
                      </a:r>
                      <a:r>
                        <a:rPr sz="1250" spc="10" dirty="0">
                          <a:latin typeface="Calibri"/>
                          <a:cs typeface="Calibri"/>
                        </a:rPr>
                        <a:t>matters</a:t>
                      </a:r>
                      <a:endParaRPr sz="1250" dirty="0">
                        <a:latin typeface="Calibri"/>
                        <a:cs typeface="Calibri"/>
                      </a:endParaRPr>
                    </a:p>
                  </a:txBody>
                  <a:tcPr marL="0" marR="0" marT="3937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accent3">
                        <a:lumMod val="60000"/>
                        <a:lumOff val="40000"/>
                      </a:schemeClr>
                    </a:solidFill>
                  </a:tcPr>
                </a:tc>
                <a:extLst>
                  <a:ext uri="{0D108BD9-81ED-4DB2-BD59-A6C34878D82A}">
                    <a16:rowId xmlns:a16="http://schemas.microsoft.com/office/drawing/2014/main" val="10005"/>
                  </a:ext>
                </a:extLst>
              </a:tr>
              <a:tr h="946367">
                <a:tc>
                  <a:txBody>
                    <a:bodyPr/>
                    <a:lstStyle/>
                    <a:p>
                      <a:pPr>
                        <a:lnSpc>
                          <a:spcPct val="100000"/>
                        </a:lnSpc>
                        <a:spcBef>
                          <a:spcPts val="40"/>
                        </a:spcBef>
                      </a:pPr>
                      <a:endParaRPr sz="1550" dirty="0">
                        <a:latin typeface="Times New Roman"/>
                        <a:cs typeface="Times New Roman"/>
                      </a:endParaRPr>
                    </a:p>
                    <a:p>
                      <a:pPr marL="152400" marR="133985" algn="ctr">
                        <a:lnSpc>
                          <a:spcPct val="100000"/>
                        </a:lnSpc>
                      </a:pPr>
                      <a:r>
                        <a:rPr sz="1250" spc="10" dirty="0">
                          <a:latin typeface="Calibri"/>
                          <a:cs typeface="Calibri"/>
                        </a:rPr>
                        <a:t>Initiating</a:t>
                      </a:r>
                      <a:r>
                        <a:rPr sz="1250" spc="-55" dirty="0">
                          <a:latin typeface="Calibri"/>
                          <a:cs typeface="Calibri"/>
                        </a:rPr>
                        <a:t> </a:t>
                      </a:r>
                      <a:r>
                        <a:rPr sz="1250" spc="5" dirty="0">
                          <a:latin typeface="Calibri"/>
                          <a:cs typeface="Calibri"/>
                        </a:rPr>
                        <a:t>contact</a:t>
                      </a:r>
                      <a:r>
                        <a:rPr sz="1250" spc="-35" dirty="0">
                          <a:latin typeface="Calibri"/>
                          <a:cs typeface="Calibri"/>
                        </a:rPr>
                        <a:t> </a:t>
                      </a:r>
                      <a:r>
                        <a:rPr sz="1250" spc="15" dirty="0">
                          <a:latin typeface="Calibri"/>
                          <a:cs typeface="Calibri"/>
                        </a:rPr>
                        <a:t>with</a:t>
                      </a:r>
                      <a:r>
                        <a:rPr sz="1250" spc="-55" dirty="0">
                          <a:latin typeface="Calibri"/>
                          <a:cs typeface="Calibri"/>
                        </a:rPr>
                        <a:t> </a:t>
                      </a:r>
                      <a:r>
                        <a:rPr sz="1250" spc="10" dirty="0">
                          <a:latin typeface="Calibri"/>
                          <a:cs typeface="Calibri"/>
                        </a:rPr>
                        <a:t>a</a:t>
                      </a:r>
                      <a:r>
                        <a:rPr sz="1250" spc="-65" dirty="0">
                          <a:latin typeface="Calibri"/>
                          <a:cs typeface="Calibri"/>
                        </a:rPr>
                        <a:t> </a:t>
                      </a:r>
                      <a:r>
                        <a:rPr sz="1250" spc="5" dirty="0">
                          <a:latin typeface="Calibri"/>
                          <a:cs typeface="Calibri"/>
                        </a:rPr>
                        <a:t>faculty</a:t>
                      </a:r>
                      <a:r>
                        <a:rPr sz="1250" spc="-35" dirty="0">
                          <a:latin typeface="Calibri"/>
                          <a:cs typeface="Calibri"/>
                        </a:rPr>
                        <a:t> </a:t>
                      </a:r>
                      <a:r>
                        <a:rPr sz="1250" spc="10" dirty="0">
                          <a:latin typeface="Calibri"/>
                          <a:cs typeface="Calibri"/>
                        </a:rPr>
                        <a:t>member  </a:t>
                      </a:r>
                      <a:r>
                        <a:rPr sz="1250" spc="20" dirty="0">
                          <a:latin typeface="Calibri"/>
                          <a:cs typeface="Calibri"/>
                        </a:rPr>
                        <a:t>to </a:t>
                      </a:r>
                      <a:r>
                        <a:rPr sz="1250" spc="10" dirty="0">
                          <a:latin typeface="Calibri"/>
                          <a:cs typeface="Calibri"/>
                        </a:rPr>
                        <a:t>ask a question </a:t>
                      </a:r>
                      <a:r>
                        <a:rPr sz="1250" spc="5" dirty="0">
                          <a:latin typeface="Calibri"/>
                          <a:cs typeface="Calibri"/>
                        </a:rPr>
                        <a:t>about </a:t>
                      </a:r>
                      <a:r>
                        <a:rPr sz="1250" spc="15" dirty="0">
                          <a:latin typeface="Calibri"/>
                          <a:cs typeface="Calibri"/>
                        </a:rPr>
                        <a:t>the </a:t>
                      </a:r>
                      <a:r>
                        <a:rPr sz="1250" spc="5" dirty="0">
                          <a:latin typeface="Calibri"/>
                          <a:cs typeface="Calibri"/>
                        </a:rPr>
                        <a:t>academic  </a:t>
                      </a:r>
                      <a:r>
                        <a:rPr sz="1250" dirty="0">
                          <a:latin typeface="Calibri"/>
                          <a:cs typeface="Calibri"/>
                        </a:rPr>
                        <a:t>subject</a:t>
                      </a:r>
                      <a:r>
                        <a:rPr sz="1250" spc="-50" dirty="0">
                          <a:latin typeface="Calibri"/>
                          <a:cs typeface="Calibri"/>
                        </a:rPr>
                        <a:t> </a:t>
                      </a:r>
                      <a:r>
                        <a:rPr sz="1250" spc="10" dirty="0">
                          <a:latin typeface="Calibri"/>
                          <a:cs typeface="Calibri"/>
                        </a:rPr>
                        <a:t>studied</a:t>
                      </a:r>
                      <a:r>
                        <a:rPr sz="1250" spc="-70" dirty="0">
                          <a:latin typeface="Calibri"/>
                          <a:cs typeface="Calibri"/>
                        </a:rPr>
                        <a:t> </a:t>
                      </a:r>
                      <a:r>
                        <a:rPr sz="1250" spc="10" dirty="0">
                          <a:latin typeface="Calibri"/>
                          <a:cs typeface="Calibri"/>
                        </a:rPr>
                        <a:t>in</a:t>
                      </a:r>
                      <a:r>
                        <a:rPr sz="1250" spc="-70" dirty="0">
                          <a:latin typeface="Calibri"/>
                          <a:cs typeface="Calibri"/>
                        </a:rPr>
                        <a:t> </a:t>
                      </a:r>
                      <a:r>
                        <a:rPr sz="1250" spc="15" dirty="0">
                          <a:latin typeface="Calibri"/>
                          <a:cs typeface="Calibri"/>
                        </a:rPr>
                        <a:t>the</a:t>
                      </a:r>
                      <a:r>
                        <a:rPr sz="1250" spc="-100" dirty="0">
                          <a:latin typeface="Calibri"/>
                          <a:cs typeface="Calibri"/>
                        </a:rPr>
                        <a:t> </a:t>
                      </a:r>
                      <a:r>
                        <a:rPr sz="1250" spc="10" dirty="0">
                          <a:latin typeface="Calibri"/>
                          <a:cs typeface="Calibri"/>
                        </a:rPr>
                        <a:t>course</a:t>
                      </a:r>
                      <a:endParaRPr sz="1250" dirty="0">
                        <a:latin typeface="Calibri"/>
                        <a:cs typeface="Calibri"/>
                      </a:endParaRPr>
                    </a:p>
                  </a:txBody>
                  <a:tcPr marL="0" marR="0" marT="508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tx2">
                        <a:lumMod val="20000"/>
                        <a:lumOff val="80000"/>
                      </a:schemeClr>
                    </a:solidFill>
                  </a:tcPr>
                </a:tc>
                <a:tc>
                  <a:txBody>
                    <a:bodyPr/>
                    <a:lstStyle/>
                    <a:p>
                      <a:pPr marL="88265" marR="76200" algn="ctr">
                        <a:lnSpc>
                          <a:spcPct val="100000"/>
                        </a:lnSpc>
                        <a:spcBef>
                          <a:spcPts val="320"/>
                        </a:spcBef>
                      </a:pPr>
                      <a:r>
                        <a:rPr sz="1250" spc="15" dirty="0">
                          <a:latin typeface="Calibri"/>
                          <a:cs typeface="Calibri"/>
                        </a:rPr>
                        <a:t>An </a:t>
                      </a:r>
                      <a:r>
                        <a:rPr sz="1250" spc="5" dirty="0">
                          <a:latin typeface="Calibri"/>
                          <a:cs typeface="Calibri"/>
                        </a:rPr>
                        <a:t>email from </a:t>
                      </a:r>
                      <a:r>
                        <a:rPr sz="1250" spc="15" dirty="0">
                          <a:latin typeface="Calibri"/>
                          <a:cs typeface="Calibri"/>
                        </a:rPr>
                        <a:t>the </a:t>
                      </a:r>
                      <a:r>
                        <a:rPr sz="1250" spc="10" dirty="0">
                          <a:latin typeface="Calibri"/>
                          <a:cs typeface="Calibri"/>
                        </a:rPr>
                        <a:t>student </a:t>
                      </a:r>
                      <a:r>
                        <a:rPr sz="1250" spc="5" dirty="0">
                          <a:latin typeface="Calibri"/>
                          <a:cs typeface="Calibri"/>
                        </a:rPr>
                        <a:t>or other  </a:t>
                      </a:r>
                      <a:r>
                        <a:rPr sz="1250" spc="10" dirty="0">
                          <a:latin typeface="Calibri"/>
                          <a:cs typeface="Calibri"/>
                        </a:rPr>
                        <a:t>documentation</a:t>
                      </a:r>
                      <a:r>
                        <a:rPr sz="1250" spc="-55" dirty="0">
                          <a:latin typeface="Calibri"/>
                          <a:cs typeface="Calibri"/>
                        </a:rPr>
                        <a:t> </a:t>
                      </a:r>
                      <a:r>
                        <a:rPr sz="1250" dirty="0">
                          <a:latin typeface="Calibri"/>
                          <a:cs typeface="Calibri"/>
                        </a:rPr>
                        <a:t>showing</a:t>
                      </a:r>
                      <a:r>
                        <a:rPr sz="1250" spc="-60" dirty="0">
                          <a:latin typeface="Calibri"/>
                          <a:cs typeface="Calibri"/>
                        </a:rPr>
                        <a:t> </a:t>
                      </a:r>
                      <a:r>
                        <a:rPr sz="1250" spc="10" dirty="0">
                          <a:latin typeface="Calibri"/>
                          <a:cs typeface="Calibri"/>
                        </a:rPr>
                        <a:t>that</a:t>
                      </a:r>
                      <a:r>
                        <a:rPr sz="1250" spc="-40" dirty="0">
                          <a:latin typeface="Calibri"/>
                          <a:cs typeface="Calibri"/>
                        </a:rPr>
                        <a:t> </a:t>
                      </a:r>
                      <a:r>
                        <a:rPr sz="1250" spc="15" dirty="0">
                          <a:latin typeface="Calibri"/>
                          <a:cs typeface="Calibri"/>
                        </a:rPr>
                        <a:t>the</a:t>
                      </a:r>
                      <a:r>
                        <a:rPr sz="1250" spc="-95" dirty="0">
                          <a:latin typeface="Calibri"/>
                          <a:cs typeface="Calibri"/>
                        </a:rPr>
                        <a:t> </a:t>
                      </a:r>
                      <a:r>
                        <a:rPr sz="1250" spc="10" dirty="0">
                          <a:latin typeface="Calibri"/>
                          <a:cs typeface="Calibri"/>
                        </a:rPr>
                        <a:t>student  initiated</a:t>
                      </a:r>
                      <a:r>
                        <a:rPr sz="1250" spc="-70" dirty="0">
                          <a:latin typeface="Calibri"/>
                          <a:cs typeface="Calibri"/>
                        </a:rPr>
                        <a:t> </a:t>
                      </a:r>
                      <a:r>
                        <a:rPr sz="1250" spc="5" dirty="0">
                          <a:latin typeface="Calibri"/>
                          <a:cs typeface="Calibri"/>
                        </a:rPr>
                        <a:t>contact</a:t>
                      </a:r>
                      <a:r>
                        <a:rPr sz="1250" spc="-55" dirty="0">
                          <a:latin typeface="Calibri"/>
                          <a:cs typeface="Calibri"/>
                        </a:rPr>
                        <a:t> </a:t>
                      </a:r>
                      <a:r>
                        <a:rPr sz="1250" spc="15" dirty="0">
                          <a:latin typeface="Calibri"/>
                          <a:cs typeface="Calibri"/>
                        </a:rPr>
                        <a:t>with</a:t>
                      </a:r>
                      <a:r>
                        <a:rPr sz="1250" spc="-70" dirty="0">
                          <a:latin typeface="Calibri"/>
                          <a:cs typeface="Calibri"/>
                        </a:rPr>
                        <a:t> </a:t>
                      </a:r>
                      <a:r>
                        <a:rPr sz="1250" spc="10" dirty="0">
                          <a:latin typeface="Calibri"/>
                          <a:cs typeface="Calibri"/>
                        </a:rPr>
                        <a:t>a</a:t>
                      </a:r>
                      <a:r>
                        <a:rPr sz="1250" spc="-80" dirty="0">
                          <a:latin typeface="Calibri"/>
                          <a:cs typeface="Calibri"/>
                        </a:rPr>
                        <a:t> </a:t>
                      </a:r>
                      <a:r>
                        <a:rPr sz="1250" spc="5" dirty="0">
                          <a:latin typeface="Calibri"/>
                          <a:cs typeface="Calibri"/>
                        </a:rPr>
                        <a:t>faculty</a:t>
                      </a:r>
                      <a:r>
                        <a:rPr sz="1250" spc="-55" dirty="0">
                          <a:latin typeface="Calibri"/>
                          <a:cs typeface="Calibri"/>
                        </a:rPr>
                        <a:t> </a:t>
                      </a:r>
                      <a:r>
                        <a:rPr sz="1250" spc="10" dirty="0">
                          <a:latin typeface="Calibri"/>
                          <a:cs typeface="Calibri"/>
                        </a:rPr>
                        <a:t>member</a:t>
                      </a:r>
                      <a:r>
                        <a:rPr sz="1250" spc="-65" dirty="0">
                          <a:latin typeface="Calibri"/>
                          <a:cs typeface="Calibri"/>
                        </a:rPr>
                        <a:t> </a:t>
                      </a:r>
                      <a:r>
                        <a:rPr sz="1250" spc="20" dirty="0">
                          <a:latin typeface="Calibri"/>
                          <a:cs typeface="Calibri"/>
                        </a:rPr>
                        <a:t>to  </a:t>
                      </a:r>
                      <a:r>
                        <a:rPr sz="1250" spc="10" dirty="0">
                          <a:latin typeface="Calibri"/>
                          <a:cs typeface="Calibri"/>
                        </a:rPr>
                        <a:t>ask a question </a:t>
                      </a:r>
                      <a:r>
                        <a:rPr sz="1250" spc="5" dirty="0">
                          <a:latin typeface="Calibri"/>
                          <a:cs typeface="Calibri"/>
                        </a:rPr>
                        <a:t>about </a:t>
                      </a:r>
                      <a:r>
                        <a:rPr sz="1250" spc="15" dirty="0">
                          <a:latin typeface="Calibri"/>
                          <a:cs typeface="Calibri"/>
                        </a:rPr>
                        <a:t>the </a:t>
                      </a:r>
                      <a:r>
                        <a:rPr sz="1250" spc="5" dirty="0">
                          <a:latin typeface="Calibri"/>
                          <a:cs typeface="Calibri"/>
                        </a:rPr>
                        <a:t>academic subject</a:t>
                      </a:r>
                      <a:r>
                        <a:rPr sz="1250" spc="-55" dirty="0">
                          <a:latin typeface="Calibri"/>
                          <a:cs typeface="Calibri"/>
                        </a:rPr>
                        <a:t> </a:t>
                      </a:r>
                      <a:r>
                        <a:rPr sz="1250" spc="10" dirty="0">
                          <a:latin typeface="Calibri"/>
                          <a:cs typeface="Calibri"/>
                        </a:rPr>
                        <a:t>studied</a:t>
                      </a:r>
                      <a:r>
                        <a:rPr sz="1250" spc="-70" dirty="0">
                          <a:latin typeface="Calibri"/>
                          <a:cs typeface="Calibri"/>
                        </a:rPr>
                        <a:t> </a:t>
                      </a:r>
                      <a:r>
                        <a:rPr sz="1250" spc="10" dirty="0">
                          <a:latin typeface="Calibri"/>
                          <a:cs typeface="Calibri"/>
                        </a:rPr>
                        <a:t>in</a:t>
                      </a:r>
                      <a:r>
                        <a:rPr sz="1250" spc="-70" dirty="0">
                          <a:latin typeface="Calibri"/>
                          <a:cs typeface="Calibri"/>
                        </a:rPr>
                        <a:t> </a:t>
                      </a:r>
                      <a:r>
                        <a:rPr sz="1250" spc="15" dirty="0">
                          <a:latin typeface="Calibri"/>
                          <a:cs typeface="Calibri"/>
                        </a:rPr>
                        <a:t>the</a:t>
                      </a:r>
                      <a:r>
                        <a:rPr sz="1250" spc="-105" dirty="0">
                          <a:latin typeface="Calibri"/>
                          <a:cs typeface="Calibri"/>
                        </a:rPr>
                        <a:t> </a:t>
                      </a:r>
                      <a:r>
                        <a:rPr sz="1250" spc="10" dirty="0">
                          <a:latin typeface="Calibri"/>
                          <a:cs typeface="Calibri"/>
                        </a:rPr>
                        <a:t>course</a:t>
                      </a:r>
                      <a:endParaRPr sz="1250" dirty="0">
                        <a:latin typeface="Calibri"/>
                        <a:cs typeface="Calibri"/>
                      </a:endParaRPr>
                    </a:p>
                  </a:txBody>
                  <a:tcPr marL="0" marR="0" marT="4064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accent3">
                        <a:lumMod val="40000"/>
                        <a:lumOff val="60000"/>
                      </a:schemeClr>
                    </a:solidFill>
                  </a:tcPr>
                </a:tc>
                <a:extLst>
                  <a:ext uri="{0D108BD9-81ED-4DB2-BD59-A6C34878D82A}">
                    <a16:rowId xmlns:a16="http://schemas.microsoft.com/office/drawing/2014/main" val="10006"/>
                  </a:ext>
                </a:extLst>
              </a:tr>
            </a:tbl>
          </a:graphicData>
        </a:graphic>
      </p:graphicFrame>
      <p:sp>
        <p:nvSpPr>
          <p:cNvPr id="6" name="object 6"/>
          <p:cNvSpPr txBox="1"/>
          <p:nvPr/>
        </p:nvSpPr>
        <p:spPr>
          <a:xfrm>
            <a:off x="536575" y="6536690"/>
            <a:ext cx="964565" cy="142875"/>
          </a:xfrm>
          <a:prstGeom prst="rect">
            <a:avLst/>
          </a:prstGeom>
        </p:spPr>
        <p:txBody>
          <a:bodyPr vert="horz" wrap="square" lIns="0" tIns="0" rIns="0" bIns="0" rtlCol="0">
            <a:spAutoFit/>
          </a:bodyPr>
          <a:lstStyle/>
          <a:p>
            <a:pPr marL="12700">
              <a:lnSpc>
                <a:spcPct val="100000"/>
              </a:lnSpc>
            </a:pPr>
            <a:r>
              <a:rPr sz="800" spc="20" dirty="0">
                <a:latin typeface="Calibri"/>
                <a:cs typeface="Calibri"/>
              </a:rPr>
              <a:t>Source:</a:t>
            </a:r>
            <a:r>
              <a:rPr sz="800" spc="-50" dirty="0">
                <a:latin typeface="Calibri"/>
                <a:cs typeface="Calibri"/>
              </a:rPr>
              <a:t> </a:t>
            </a:r>
            <a:r>
              <a:rPr sz="800" spc="25" dirty="0">
                <a:latin typeface="Calibri"/>
                <a:cs typeface="Calibri"/>
              </a:rPr>
              <a:t>34</a:t>
            </a:r>
            <a:r>
              <a:rPr sz="800" spc="-85" dirty="0">
                <a:latin typeface="Calibri"/>
                <a:cs typeface="Calibri"/>
              </a:rPr>
              <a:t> </a:t>
            </a:r>
            <a:r>
              <a:rPr sz="800" spc="10" dirty="0">
                <a:latin typeface="Calibri"/>
                <a:cs typeface="Calibri"/>
              </a:rPr>
              <a:t>CFR</a:t>
            </a:r>
            <a:r>
              <a:rPr sz="800" spc="-55" dirty="0">
                <a:latin typeface="Calibri"/>
                <a:cs typeface="Calibri"/>
              </a:rPr>
              <a:t> </a:t>
            </a:r>
            <a:r>
              <a:rPr sz="800" spc="-5" dirty="0">
                <a:latin typeface="Calibri"/>
                <a:cs typeface="Calibri"/>
              </a:rPr>
              <a:t>668.22</a:t>
            </a:r>
            <a:endParaRPr sz="800">
              <a:latin typeface="Calibri"/>
              <a:cs typeface="Calibri"/>
            </a:endParaRPr>
          </a:p>
        </p:txBody>
      </p:sp>
      <p:sp>
        <p:nvSpPr>
          <p:cNvPr id="7" name="object 7"/>
          <p:cNvSpPr txBox="1"/>
          <p:nvPr/>
        </p:nvSpPr>
        <p:spPr>
          <a:xfrm>
            <a:off x="8517255" y="6447154"/>
            <a:ext cx="102870" cy="184666"/>
          </a:xfrm>
          <a:prstGeom prst="rect">
            <a:avLst/>
          </a:prstGeom>
        </p:spPr>
        <p:txBody>
          <a:bodyPr vert="horz" wrap="square" lIns="0" tIns="0" rIns="0" bIns="0" rtlCol="0">
            <a:spAutoFit/>
          </a:bodyPr>
          <a:lstStyle/>
          <a:p>
            <a:pPr marL="12700">
              <a:lnSpc>
                <a:spcPct val="100000"/>
              </a:lnSpc>
            </a:pPr>
            <a:r>
              <a:rPr sz="1200" dirty="0">
                <a:latin typeface="Calibri"/>
                <a:cs typeface="Calibri"/>
              </a:rPr>
              <a:t>7</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0" y="685800"/>
            <a:ext cx="5410200" cy="423193"/>
          </a:xfrm>
        </p:spPr>
        <p:txBody>
          <a:bodyPr/>
          <a:lstStyle/>
          <a:p>
            <a:pPr algn="ctr"/>
            <a:r>
              <a:rPr lang="en-US" b="1" spc="5" dirty="0">
                <a:solidFill>
                  <a:schemeClr val="tx2">
                    <a:lumMod val="75000"/>
                  </a:schemeClr>
                </a:solidFill>
              </a:rPr>
              <a:t>Not Considered Academic Activity</a:t>
            </a:r>
            <a:endParaRPr lang="en-US" dirty="0"/>
          </a:p>
        </p:txBody>
      </p:sp>
      <p:sp>
        <p:nvSpPr>
          <p:cNvPr id="3" name="Text Placeholder 2"/>
          <p:cNvSpPr>
            <a:spLocks noGrp="1"/>
          </p:cNvSpPr>
          <p:nvPr>
            <p:ph type="body" idx="1"/>
          </p:nvPr>
        </p:nvSpPr>
        <p:spPr>
          <a:xfrm>
            <a:off x="1359789" y="1447800"/>
            <a:ext cx="7262622" cy="2954655"/>
          </a:xfrm>
        </p:spPr>
        <p:txBody>
          <a:bodyPr/>
          <a:lstStyle/>
          <a:p>
            <a:pPr marL="457200" indent="-457200" algn="l">
              <a:buFont typeface="Arial" panose="020B0604020202020204" pitchFamily="34" charset="0"/>
              <a:buChar char="•"/>
            </a:pPr>
            <a:r>
              <a:rPr lang="en-US" sz="3200" dirty="0"/>
              <a:t>Logging into an online class without active participation</a:t>
            </a:r>
          </a:p>
          <a:p>
            <a:pPr marL="457200" indent="-457200" algn="l">
              <a:buFont typeface="Arial" panose="020B0604020202020204" pitchFamily="34" charset="0"/>
              <a:buChar char="•"/>
            </a:pPr>
            <a:r>
              <a:rPr lang="en-US" sz="3200" dirty="0"/>
              <a:t>Participating in academic counseling or advisement</a:t>
            </a:r>
          </a:p>
          <a:p>
            <a:pPr marL="457200" indent="-457200" algn="l">
              <a:buFont typeface="Arial" panose="020B0604020202020204" pitchFamily="34" charset="0"/>
              <a:buChar char="•"/>
            </a:pPr>
            <a:r>
              <a:rPr lang="en-US" sz="3200" dirty="0"/>
              <a:t>Living in institutional housing</a:t>
            </a:r>
          </a:p>
          <a:p>
            <a:pPr marL="457200" indent="-457200" algn="l">
              <a:buFont typeface="Arial" panose="020B0604020202020204" pitchFamily="34" charset="0"/>
              <a:buChar char="•"/>
            </a:pPr>
            <a:r>
              <a:rPr lang="en-US" sz="3200" dirty="0"/>
              <a:t>Participating in the school’s meal plan</a:t>
            </a:r>
          </a:p>
        </p:txBody>
      </p:sp>
    </p:spTree>
    <p:extLst>
      <p:ext uri="{BB962C8B-B14F-4D97-AF65-F5344CB8AC3E}">
        <p14:creationId xmlns:p14="http://schemas.microsoft.com/office/powerpoint/2010/main" val="28230020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bject 4">
            <a:extLst>
              <a:ext uri="{C183D7F6-B498-43B3-948B-1728B52AA6E4}">
                <adec:decorative xmlns:adec="http://schemas.microsoft.com/office/drawing/2017/decorative" val="0"/>
              </a:ext>
            </a:extLst>
          </p:cNvPr>
          <p:cNvSpPr txBox="1">
            <a:spLocks noGrp="1"/>
          </p:cNvSpPr>
          <p:nvPr>
            <p:ph type="title"/>
          </p:nvPr>
        </p:nvSpPr>
        <p:spPr>
          <a:xfrm>
            <a:off x="3124200" y="609600"/>
            <a:ext cx="2667000" cy="423193"/>
          </a:xfrm>
          <a:prstGeom prst="rect">
            <a:avLst/>
          </a:prstGeom>
        </p:spPr>
        <p:txBody>
          <a:bodyPr vert="horz" wrap="square" lIns="0" tIns="0" rIns="0" bIns="0" rtlCol="0">
            <a:spAutoFit/>
          </a:bodyPr>
          <a:lstStyle/>
          <a:p>
            <a:pPr marL="12700" algn="ctr">
              <a:lnSpc>
                <a:spcPct val="100000"/>
              </a:lnSpc>
            </a:pPr>
            <a:r>
              <a:rPr lang="en-US" b="1" spc="-5" dirty="0">
                <a:solidFill>
                  <a:schemeClr val="tx2">
                    <a:lumMod val="75000"/>
                  </a:schemeClr>
                </a:solidFill>
              </a:rPr>
              <a:t>Syllabus Language</a:t>
            </a:r>
            <a:endParaRPr b="1" spc="5" dirty="0">
              <a:solidFill>
                <a:schemeClr val="tx2">
                  <a:lumMod val="75000"/>
                </a:schemeClr>
              </a:solidFill>
            </a:endParaRPr>
          </a:p>
        </p:txBody>
      </p:sp>
      <p:sp>
        <p:nvSpPr>
          <p:cNvPr id="3" name="Text Placeholder 2">
            <a:extLst>
              <a:ext uri="{C183D7F6-B498-43B3-948B-1728B52AA6E4}">
                <adec:decorative xmlns:adec="http://schemas.microsoft.com/office/drawing/2017/decorative" val="0"/>
              </a:ext>
            </a:extLst>
          </p:cNvPr>
          <p:cNvSpPr>
            <a:spLocks noGrp="1"/>
          </p:cNvSpPr>
          <p:nvPr>
            <p:ph type="body" idx="1"/>
          </p:nvPr>
        </p:nvSpPr>
        <p:spPr>
          <a:xfrm>
            <a:off x="940688" y="1219200"/>
            <a:ext cx="7262622" cy="4601260"/>
          </a:xfrm>
        </p:spPr>
        <p:txBody>
          <a:bodyPr/>
          <a:lstStyle/>
          <a:p>
            <a:r>
              <a:rPr lang="en-US" sz="1300" dirty="0"/>
              <a:t>Faculty have the pedagogical freedom to plan a HEA approved academic activity or several activities to be outlined on their syllabus by the second week of courses. Please refer to the HEA Approved Academic Activity table on the prior pages for guidance. </a:t>
            </a:r>
          </a:p>
          <a:p>
            <a:endParaRPr lang="en-US" sz="1300" dirty="0"/>
          </a:p>
          <a:p>
            <a:r>
              <a:rPr lang="en-US" sz="1300" dirty="0"/>
              <a:t>The faculty member has the option to add the following sort of language to the syllabus:</a:t>
            </a:r>
          </a:p>
          <a:p>
            <a:endParaRPr lang="en-US" sz="1300" dirty="0"/>
          </a:p>
          <a:p>
            <a:pPr lvl="1"/>
            <a:r>
              <a:rPr lang="en-US" sz="1300" i="1" dirty="0"/>
              <a:t>“You must be in attendance or have a faculty approved absence for this assignment. An unexcused absence from this assignment could impact your ability to receive institutional or federal aid.”</a:t>
            </a:r>
          </a:p>
          <a:p>
            <a:pPr lvl="1"/>
            <a:endParaRPr lang="en-US" sz="1300" i="1" dirty="0"/>
          </a:p>
          <a:p>
            <a:pPr lvl="1"/>
            <a:r>
              <a:rPr lang="en-US" sz="1300" i="1" dirty="0"/>
              <a:t>“You must be participating online or have a faculty approved absence for this activity. An unexcused absence from this assignment could impact your ability to receive institutional or federal aid.”</a:t>
            </a:r>
          </a:p>
          <a:p>
            <a:pPr lvl="1"/>
            <a:endParaRPr lang="en-US" sz="1300" i="1" dirty="0"/>
          </a:p>
          <a:p>
            <a:pPr lvl="1"/>
            <a:r>
              <a:rPr lang="en-US" sz="1300" i="1" dirty="0"/>
              <a:t>“Submission of this quiz by the due date is critical. Failure to meet the deadline could impact your ability to receive institutional or federal aid.”</a:t>
            </a:r>
          </a:p>
          <a:p>
            <a:endParaRPr lang="en-US" sz="1300" i="1" dirty="0"/>
          </a:p>
          <a:p>
            <a:r>
              <a:rPr lang="en-US" sz="1300" dirty="0"/>
              <a:t>During the second week of classes, the faculty should log into </a:t>
            </a:r>
            <a:r>
              <a:rPr lang="en-US" sz="1300" b="1" dirty="0" err="1"/>
              <a:t>myWings</a:t>
            </a:r>
            <a:r>
              <a:rPr lang="en-US" sz="1300" dirty="0"/>
              <a:t> self-service, navigate to the </a:t>
            </a:r>
            <a:r>
              <a:rPr lang="en-US" sz="1300" b="1" dirty="0"/>
              <a:t>Faculty</a:t>
            </a:r>
            <a:r>
              <a:rPr lang="en-US" sz="1300" dirty="0"/>
              <a:t> tab, and record whether or not each student completed the approved academic assignment in the second week. This must be done prior to start of the 3</a:t>
            </a:r>
            <a:r>
              <a:rPr lang="en-US" sz="1300" baseline="30000" dirty="0"/>
              <a:t>rd</a:t>
            </a:r>
            <a:r>
              <a:rPr lang="en-US" sz="1300" dirty="0"/>
              <a:t> week of classes. For more exact instructions, click </a:t>
            </a:r>
            <a:r>
              <a:rPr lang="en-US" sz="1300" dirty="0">
                <a:hlinkClick r:id="rId2"/>
              </a:rPr>
              <a:t>here</a:t>
            </a:r>
            <a:r>
              <a:rPr lang="en-US" sz="1300" dirty="0"/>
              <a:t>.</a:t>
            </a:r>
          </a:p>
          <a:p>
            <a:endParaRPr lang="en-US" sz="1300" dirty="0"/>
          </a:p>
          <a:p>
            <a:r>
              <a:rPr lang="en-US" sz="1300" dirty="0"/>
              <a:t>In the instance that a student has an approved absence, the faculty member can assign a different HEA approved activity for which to record the student.</a:t>
            </a:r>
          </a:p>
          <a:p>
            <a:endParaRPr lang="en-US" sz="1300" dirty="0"/>
          </a:p>
          <a:p>
            <a:r>
              <a:rPr lang="en-US" sz="1300" dirty="0"/>
              <a:t>Faculty will receive email correspondence for any remaining or new students who have yet to be recorded.</a:t>
            </a:r>
          </a:p>
        </p:txBody>
      </p:sp>
    </p:spTree>
    <p:extLst>
      <p:ext uri="{BB962C8B-B14F-4D97-AF65-F5344CB8AC3E}">
        <p14:creationId xmlns:p14="http://schemas.microsoft.com/office/powerpoint/2010/main" val="389794071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Month xmlns="a8fbf49f-21ba-4487-b1fa-ffc4a5473ca3">December 2020</Month>
    <Division xmlns="a8fbf49f-21ba-4487-b1fa-ffc4a5473ca3">AA &amp; SA</Division>
    <pgjr xmlns="a8fbf49f-21ba-4487-b1fa-ffc4a5473ca3">
      <UserInfo>
        <DisplayName/>
        <AccountId xsi:nil="true"/>
        <AccountType/>
      </UserInfo>
    </pgjr>
    <wskv xmlns="a8fbf49f-21ba-4487-b1fa-ffc4a5473ca3" xsi:nil="true"/>
    <wuxb xmlns="a8fbf49f-21ba-4487-b1fa-ffc4a5473ca3" xsi:nil="true"/>
    <lx4h xmlns="a8fbf49f-21ba-4487-b1fa-ffc4a5473ca3">
      <UserInfo>
        <DisplayName/>
        <AccountId xsi:nil="true"/>
        <AccountType/>
      </UserInfo>
    </lx4h>
    <cuke xmlns="a8fbf49f-21ba-4487-b1fa-ffc4a5473ca3" xsi:nil="true"/>
    <Department xmlns="a8fbf49f-21ba-4487-b1fa-ffc4a5473ca3">ENROLLMENT</Department>
    <uq5p xmlns="a8fbf49f-21ba-4487-b1fa-ffc4a5473ca3" xsi:nil="true"/>
    <Document_x0020_Status xmlns="a8fbf49f-21ba-4487-b1fa-ffc4a5473ca3">Certified</Document_x0020_Statu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330B4FFE9BA0204FB96D85A847CFAF2C" ma:contentTypeVersion="11" ma:contentTypeDescription="Create a new document." ma:contentTypeScope="" ma:versionID="cd5891b7e748d46d9b50daa9178a698e">
  <xsd:schema xmlns:xsd="http://www.w3.org/2001/XMLSchema" xmlns:xs="http://www.w3.org/2001/XMLSchema" xmlns:p="http://schemas.microsoft.com/office/2006/metadata/properties" xmlns:ns2="a8fbf49f-21ba-4487-b1fa-ffc4a5473ca3" targetNamespace="http://schemas.microsoft.com/office/2006/metadata/properties" ma:root="true" ma:fieldsID="d81e4ab85471464562c7b71ab7cda9a5" ns2:_="">
    <xsd:import namespace="a8fbf49f-21ba-4487-b1fa-ffc4a5473ca3"/>
    <xsd:element name="properties">
      <xsd:complexType>
        <xsd:sequence>
          <xsd:element name="documentManagement">
            <xsd:complexType>
              <xsd:all>
                <xsd:element ref="ns2:Division" minOccurs="0"/>
                <xsd:element ref="ns2:Department" minOccurs="0"/>
                <xsd:element ref="ns2:Document_x0020_Status" minOccurs="0"/>
                <xsd:element ref="ns2:Month" minOccurs="0"/>
                <xsd:element ref="ns2:lx4h" minOccurs="0"/>
                <xsd:element ref="ns2:uq5p" minOccurs="0"/>
                <xsd:element ref="ns2:wskv" minOccurs="0"/>
                <xsd:element ref="ns2:cuke" minOccurs="0"/>
                <xsd:element ref="ns2:wuxb" minOccurs="0"/>
                <xsd:element ref="ns2:pgj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8fbf49f-21ba-4487-b1fa-ffc4a5473ca3" elementFormDefault="qualified">
    <xsd:import namespace="http://schemas.microsoft.com/office/2006/documentManagement/types"/>
    <xsd:import namespace="http://schemas.microsoft.com/office/infopath/2007/PartnerControls"/>
    <xsd:element name="Division" ma:index="2" nillable="true" ma:displayName="Division" ma:default="AA &amp; SA" ma:format="Dropdown" ma:internalName="Division">
      <xsd:simpleType>
        <xsd:restriction base="dms:Choice">
          <xsd:enumeration value="AA &amp; SA"/>
          <xsd:enumeration value="ANF"/>
          <xsd:enumeration value="Committee"/>
          <xsd:enumeration value="Info"/>
          <xsd:enumeration value="Initatives"/>
          <xsd:enumeration value="President"/>
          <xsd:enumeration value="UDAE"/>
          <xsd:enumeration value="Other"/>
        </xsd:restriction>
      </xsd:simpleType>
    </xsd:element>
    <xsd:element name="Department" ma:index="3" nillable="true" ma:displayName="Department" ma:default="ADA Compliance" ma:format="Dropdown" ma:internalName="Department">
      <xsd:simpleType>
        <xsd:restriction base="dms:Choice">
          <xsd:enumeration value="AAFSA (The African American Faculty and Staff Association)"/>
          <xsd:enumeration value="Acadaffairs CMS Folder (Academic Affairs)"/>
          <xsd:enumeration value="ACADEMIC ADVISING"/>
          <xsd:enumeration value="ACE (First-Year Advising)"/>
          <xsd:enumeration value="ADA Compliance"/>
          <xsd:enumeration value="ADMIN &amp; FINANCE (CMS Folder)"/>
          <xsd:enumeration value="ADVANCEMENT"/>
          <xsd:enumeration value="ALUMNI"/>
          <xsd:enumeration value="ANF"/>
          <xsd:enumeration value="ANNUAL GIVING"/>
          <xsd:enumeration value="APA (Administrative and Professional Association)"/>
          <xsd:enumeration value="ARMY ROTC"/>
          <xsd:enumeration value="ASSESSMENT"/>
          <xsd:enumeration value="Athletics"/>
          <xsd:enumeration value="AUXILIARY OVERSIGHT COMMITTEE"/>
          <xsd:enumeration value="BIOSAFETY (Institutional Biosafety Committee)"/>
          <xsd:enumeration value="BOOKSTORE (Site and Bookstore Advisory Council)"/>
          <xsd:enumeration value="BROOKS COLLEGE OF HEALTH"/>
          <xsd:enumeration value="BUSINESS SERVICES"/>
          <xsd:enumeration value="CAMPS"/>
          <xsd:enumeration value="CAMPUS LIFE"/>
          <xsd:enumeration value="CAMPUS PLANNING"/>
          <xsd:enumeration value="CAREER SERVICES"/>
          <xsd:enumeration value="CATALOGS"/>
          <xsd:enumeration value="CCBL (Center for Community-Based Learning)"/>
          <xsd:enumeration value="CCEC (College of Computing, Engineering and Construction)"/>
          <xsd:enumeration value="CE (Division of Continuing Education)"/>
          <xsd:enumeration value="CIRT (Center for Instruction and Research Technology)"/>
          <xsd:enumeration value="CLERY ACT Committee"/>
          <xsd:enumeration value="CLUB ALLIANCE (Student Government)"/>
          <xsd:enumeration value="COAS (College of Arts &amp; Sciences)"/>
          <xsd:enumeration value="COEHS (College of Education and Human Services)"/>
          <xsd:enumeration value="COGGIN (Coggin College of Business)"/>
          <xsd:enumeration value="COMMENCEMENT"/>
          <xsd:enumeration value="COMMUNICATION TRAINING"/>
          <xsd:enumeration value="COMMUNITY ENGAGEMENT"/>
          <xsd:enumeration value="COMPLIANCE OFFICE"/>
          <xsd:enumeration value="CONDUCT (Student Conduct Office)"/>
          <xsd:enumeration value="CONTINUING EDUCATION"/>
          <xsd:enumeration value="CONTROLLER"/>
          <xsd:enumeration value="COUNSELING CENTER"/>
          <xsd:enumeration value="CPDT (Center for Professional Development and Training)"/>
          <xsd:enumeration value="DDI (Department of Diversity Initiatives)"/>
          <xsd:enumeration value="DEAN OF STUDENTS"/>
          <xsd:enumeration value="DEVELOPMENT (University Development and Alumni Engagement )"/>
          <xsd:enumeration value="DHI (Digital Humanities Institute)"/>
          <xsd:enumeration value="DINING SERVICES"/>
          <xsd:enumeration value="DISTANCE LEARNING"/>
          <xsd:enumeration value="DIVERSITY (Commission on Diversity and Inclusion (CODI))"/>
          <xsd:enumeration value="DRC (Disability Resource Center)"/>
          <xsd:enumeration value="ECENTER (Environmental Center)"/>
          <xsd:enumeration value="EMERGENCY"/>
          <xsd:enumeration value="ENGLISH LANGUAGE PROGRAM"/>
          <xsd:enumeration value="ENROLLMENT"/>
          <xsd:enumeration value="EOI (Equal Opportunity and Inclusion)"/>
          <xsd:enumeration value="Employment Opportunities"/>
          <xsd:enumeration value="ETHICS (Compliance, Ethics and Risk Oversight Committee (CEROC))"/>
          <xsd:enumeration value="EHS (Environmental Health &amp; Safety)"/>
          <xsd:enumeration value="FIE (Florida Institute of Education)"/>
          <xsd:enumeration value="FINE ARTS CENTER"/>
          <xsd:enumeration value="FOOD SERVICE (Food Services Advisory Council)"/>
          <xsd:enumeration value="FRATERNITY AND SORORITY"/>
          <xsd:enumeration value="FOUNDATION"/>
          <xsd:enumeration value="FOUNDATION SCHOLARSHIP"/>
          <xsd:enumeration value="FURC (Florida Undergraduate Research Conference)"/>
          <xsd:enumeration value="GALLERY OF ART"/>
          <xsd:enumeration value="GENERAL COUNSEL"/>
          <xsd:enumeration value="GOV AFFAIRS (Government and Community Relation)"/>
          <xsd:enumeration value="GOLF COMPLEX (Golf Complex at the Hayt Learning Center)"/>
          <xsd:enumeration value="GRADUATE SCHOOL"/>
          <xsd:enumeration value="HICKS (Hicks Honors College)"/>
          <xsd:enumeration value="HIGH LEVEL"/>
          <xsd:enumeration value="HOMECOMING"/>
          <xsd:enumeration value="HOUSING"/>
          <xsd:enumeration value="HR (Human Resources)"/>
          <xsd:enumeration value="ICP (Intercultural Center for Peace )"/>
          <xsd:enumeration value="INTERCULTURAL CENTER"/>
          <xsd:enumeration value="INTERFAITH CENTER"/>
          <xsd:enumeration value="INTERNAL AUDITING"/>
          <xsd:enumeration value="INTL CENTER (International Center)"/>
          <xsd:enumeration value="IPC (Internet Presence Committee)"/>
          <xsd:enumeration value="IPTM"/>
          <xsd:enumeration value="ISQ (Instructional Satisfaction Questionnaire)"/>
          <xsd:enumeration value="IR (Office of Institutional Research and Assessment)"/>
          <xsd:enumeration value="ITS (Information Technology Services)"/>
          <xsd:enumeration value="LGBT RESOURCE CENTER"/>
          <xsd:enumeration value="LIBRARY"/>
          <xsd:enumeration value="MARKETING AND COMMUNICATIONS"/>
          <xsd:enumeration value="MASTER PLAN"/>
          <xsd:enumeration value="MILITARY VETERANS (Military &amp; Veterans Resource Center)"/>
          <xsd:enumeration value="MOCA"/>
          <xsd:enumeration value="MOTH (Movies on the House)"/>
          <xsd:enumeration value="NCAA (NCAA Self-Study Steering Committee)"/>
          <xsd:enumeration value="OFFICE OF FACULTY ENHANCEMENT"/>
          <xsd:enumeration value="OMBUDS (Student Ombuds)"/>
          <xsd:enumeration value="ON CAMPUS TRANSITION"/>
          <xsd:enumeration value="ONE JAX"/>
          <xsd:enumeration value="OSPREY LIFE &amp; PRODUCTION"/>
          <xsd:enumeration value="PARENTS (Parents Association)"/>
          <xsd:enumeration value="PARKING (Parking and Transportation Services)"/>
          <xsd:enumeration value="PARKING ADVISORY (Parking Advisory Council)"/>
          <xsd:enumeration value="PHYSICAL FACILITIES"/>
          <xsd:enumeration value="PLANNING BUDGET (Office of Planning and Budget)"/>
          <xsd:enumeration value="POLICIES AND REGULATIONS"/>
          <xsd:enumeration value="PMO (Project Management Office)"/>
          <xsd:enumeration value="PRESCHOOL"/>
          <xsd:enumeration value="PRIVACY OFFICE"/>
          <xsd:enumeration value="PROCUREMENT"/>
          <xsd:enumeration value="PRESIDENT(MAIN+GC,Policies)"/>
          <xsd:enumeration value="PUBLIC RELATIONS"/>
          <xsd:enumeration value="RECWELL (Recreation and Wellness)"/>
          <xsd:enumeration value="RESEARCH (Office of Research and Sponsored Programs)"/>
          <xsd:enumeration value="RETIRED FACULTY (The Retired Faculty Association )"/>
          <xsd:enumeration value="SASS (Student Academic Success Services)"/>
          <xsd:enumeration value="SG (Student Government)"/>
          <xsd:enumeration value="SHS (Student Health Services)"/>
          <xsd:enumeration value="SPACE (Space Committee)"/>
          <xsd:enumeration value="SRER (Institute for the Study of Race and Ethnic Relations)"/>
          <xsd:enumeration value="STUDENT AFFAIRS CMS folder"/>
          <xsd:enumeration value="STUDENT CONDUCT"/>
          <xsd:enumeration value="STUDENT FEES"/>
          <xsd:enumeration value="STUDENT HEALTH"/>
          <xsd:enumeration value="STUDENT MEDIA"/>
          <xsd:enumeration value="STUDENT UNION"/>
          <xsd:enumeration value="SUSTAINABILITY (Sustainability Committee)"/>
          <xsd:enumeration value="TAYLOR LEADERSHIP"/>
          <xsd:enumeration value="TIMELINE"/>
          <xsd:enumeration value="TITLE IX"/>
          <xsd:enumeration value="TRUSTEES"/>
          <xsd:enumeration value="TREASURY"/>
          <xsd:enumeration value="TSI/FOUNDATION ACCOUNTING"/>
          <xsd:enumeration value="UPD (University Police Department)"/>
          <xsd:enumeration value="UG STUDIES (Undergraduate Studies)"/>
          <xsd:enumeration value="UNFFA (Faculty Association)"/>
          <xsd:enumeration value="UNITED WAY"/>
          <xsd:enumeration value="UNIVERSITY CENTER"/>
          <xsd:enumeration value="USPA (University Support Personnel Association)"/>
          <xsd:enumeration value="UTC (University Technology Committee)"/>
          <xsd:enumeration value="VISUAL IDENTITY"/>
          <xsd:enumeration value="WE TRANSFORM"/>
          <xsd:enumeration value="WOMENS CENTER"/>
          <xsd:enumeration value="2002"/>
          <xsd:enumeration value="2003"/>
          <xsd:enumeration value="2004"/>
          <xsd:enumeration value="2005"/>
          <xsd:enumeration value="2006"/>
          <xsd:enumeration value="2007"/>
          <xsd:enumeration value="2008"/>
          <xsd:enumeration value="2009"/>
          <xsd:enumeration value="2010"/>
          <xsd:enumeration value="2011"/>
          <xsd:enumeration value="2012"/>
          <xsd:enumeration value="2013"/>
          <xsd:enumeration value="2014"/>
          <xsd:enumeration value="2015"/>
          <xsd:enumeration value="2016"/>
          <xsd:enumeration value="2017"/>
          <xsd:enumeration value="2018"/>
          <xsd:enumeration value="2019"/>
          <xsd:enumeration value="2020"/>
          <xsd:enumeration value="2021"/>
          <xsd:enumeration value="2022"/>
          <xsd:enumeration value="2023"/>
          <xsd:enumeration value="2024"/>
          <xsd:enumeration value="BOT New Regulations"/>
          <xsd:enumeration value="Policy and Regulations Templates"/>
          <xsd:enumeration value="Office of Undergraduate Research (OUR)"/>
          <xsd:enumeration value="(DLI) Digital Learning and Innovation Initiatives"/>
          <xsd:enumeration value="Global"/>
          <xsd:enumeration value="Community Alliance for Student Success (CASS)"/>
          <xsd:enumeration value="University Development and Alumni Engagement (UDAE)"/>
          <xsd:enumeration value="Guide to the Files in ADA Training"/>
        </xsd:restriction>
      </xsd:simpleType>
    </xsd:element>
    <xsd:element name="Document_x0020_Status" ma:index="4" nillable="true" ma:displayName="Status" ma:default="ADA Audit" ma:format="RadioButtons" ma:internalName="Document_x0020_Status">
      <xsd:simpleType>
        <xsd:restriction base="dms:Choice">
          <xsd:enumeration value="Certified"/>
          <xsd:enumeration value="ADA Audit"/>
          <xsd:enumeration value="Training Information"/>
          <xsd:enumeration value="Superuser/Editor Needs Assistance"/>
          <xsd:enumeration value="Certified Regulations"/>
        </xsd:restriction>
      </xsd:simpleType>
    </xsd:element>
    <xsd:element name="Month" ma:index="11" nillable="true" ma:displayName="Month" ma:default="NONE" ma:format="Dropdown" ma:internalName="Month">
      <xsd:simpleType>
        <xsd:restriction base="dms:Choice">
          <xsd:enumeration value="NONE"/>
          <xsd:enumeration value="January"/>
          <xsd:enumeration value="February"/>
          <xsd:enumeration value="March"/>
          <xsd:enumeration value="April"/>
          <xsd:enumeration value="May"/>
          <xsd:enumeration value="June"/>
          <xsd:enumeration value="July"/>
          <xsd:enumeration value="August"/>
          <xsd:enumeration value="September"/>
          <xsd:enumeration value="October"/>
          <xsd:enumeration value="November"/>
          <xsd:enumeration value="December"/>
          <xsd:enumeration value="January 2020"/>
          <xsd:enumeration value="February  2020"/>
          <xsd:enumeration value="March 2020"/>
          <xsd:enumeration value="April 2020"/>
          <xsd:enumeration value="May 2020"/>
          <xsd:enumeration value="June 2020"/>
          <xsd:enumeration value="July 2020"/>
          <xsd:enumeration value="August 2020"/>
          <xsd:enumeration value="September 2020"/>
          <xsd:enumeration value="October 2020"/>
          <xsd:enumeration value="November 2020"/>
          <xsd:enumeration value="December 2020"/>
        </xsd:restriction>
      </xsd:simpleType>
    </xsd:element>
    <xsd:element name="lx4h" ma:index="12" nillable="true" ma:displayName="Person or Group" ma:list="UserInfo" ma:internalName="lx4h">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uq5p" ma:index="13" nillable="true" ma:displayName="Date and Time" ma:internalName="uq5p">
      <xsd:simpleType>
        <xsd:restriction base="dms:DateTime"/>
      </xsd:simpleType>
    </xsd:element>
    <xsd:element name="wskv" ma:index="14" nillable="true" ma:displayName="Number" ma:internalName="wskv">
      <xsd:simpleType>
        <xsd:restriction base="dms:Number"/>
      </xsd:simpleType>
    </xsd:element>
    <xsd:element name="cuke" ma:index="15" nillable="true" ma:displayName="Text" ma:internalName="cuke">
      <xsd:simpleType>
        <xsd:restriction base="dms:Text"/>
      </xsd:simpleType>
    </xsd:element>
    <xsd:element name="wuxb" ma:index="16" nillable="true" ma:displayName="Number" ma:internalName="wuxb">
      <xsd:simpleType>
        <xsd:restriction base="dms:Number"/>
      </xsd:simpleType>
    </xsd:element>
    <xsd:element name="pgjr" ma:index="17" nillable="true" ma:displayName="Person or Group" ma:list="UserInfo" ma:internalName="pgjr">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7"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6ADC98DC-0B2E-43AE-90D7-D3AF0B71E7E9}">
  <ds:schemaRefs>
    <ds:schemaRef ds:uri="http://schemas.microsoft.com/office/2006/documentManagement/types"/>
    <ds:schemaRef ds:uri="a8fbf49f-21ba-4487-b1fa-ffc4a5473ca3"/>
    <ds:schemaRef ds:uri="http://schemas.microsoft.com/office/2006/metadata/properties"/>
    <ds:schemaRef ds:uri="http://www.w3.org/XML/1998/namespace"/>
    <ds:schemaRef ds:uri="http://schemas.openxmlformats.org/package/2006/metadata/core-properties"/>
    <ds:schemaRef ds:uri="http://purl.org/dc/elements/1.1/"/>
    <ds:schemaRef ds:uri="http://schemas.microsoft.com/office/infopath/2007/PartnerControls"/>
    <ds:schemaRef ds:uri="http://purl.org/dc/dcmitype/"/>
    <ds:schemaRef ds:uri="http://purl.org/dc/terms/"/>
  </ds:schemaRefs>
</ds:datastoreItem>
</file>

<file path=customXml/itemProps2.xml><?xml version="1.0" encoding="utf-8"?>
<ds:datastoreItem xmlns:ds="http://schemas.openxmlformats.org/officeDocument/2006/customXml" ds:itemID="{FA0FCDBF-0B6E-409D-9A32-908E9BAA48CC}">
  <ds:schemaRefs>
    <ds:schemaRef ds:uri="http://schemas.microsoft.com/sharepoint/v3/contenttype/forms"/>
  </ds:schemaRefs>
</ds:datastoreItem>
</file>

<file path=customXml/itemProps3.xml><?xml version="1.0" encoding="utf-8"?>
<ds:datastoreItem xmlns:ds="http://schemas.openxmlformats.org/officeDocument/2006/customXml" ds:itemID="{985C952C-031A-4011-9F48-15FF8820253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8fbf49f-21ba-4487-b1fa-ffc4a5473ca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216</TotalTime>
  <Words>600</Words>
  <Application>Microsoft Office PowerPoint</Application>
  <PresentationFormat>On-screen Show (4:3)</PresentationFormat>
  <Paragraphs>47</Paragraphs>
  <Slides>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vt:i4>
      </vt:variant>
    </vt:vector>
  </HeadingPairs>
  <TitlesOfParts>
    <vt:vector size="8" baseType="lpstr">
      <vt:lpstr>Arial</vt:lpstr>
      <vt:lpstr>Calibri</vt:lpstr>
      <vt:lpstr>Times New Roman</vt:lpstr>
      <vt:lpstr>Office Theme</vt:lpstr>
      <vt:lpstr>Documentation of Academic Activity</vt:lpstr>
      <vt:lpstr>HEA Approved Academic Activity</vt:lpstr>
      <vt:lpstr>Not Considered Academic Activity</vt:lpstr>
      <vt:lpstr>Syllabus Language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Documentation of Academic Activity</dc:title>
  <dc:creator>Learch, Charles</dc:creator>
  <cp:lastModifiedBy>Ashley, Catrina</cp:lastModifiedBy>
  <cp:revision>37</cp:revision>
  <cp:lastPrinted>2018-06-28T13:21:06Z</cp:lastPrinted>
  <dcterms:created xsi:type="dcterms:W3CDTF">2018-03-27T08:17:43Z</dcterms:created>
  <dcterms:modified xsi:type="dcterms:W3CDTF">2020-12-15T20:44:05Z</dcterms:modified>
  <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2018-03-27T00:00:00Z</vt:filetime>
  </property>
  <property fmtid="{D5CDD505-2E9C-101B-9397-08002B2CF9AE}" pid="3" name="LastSaved">
    <vt:filetime>2018-03-27T00:00:00Z</vt:filetime>
  </property>
  <property fmtid="{D5CDD505-2E9C-101B-9397-08002B2CF9AE}" pid="4" name="ContentTypeId">
    <vt:lpwstr>0x010100330B4FFE9BA0204FB96D85A847CFAF2C</vt:lpwstr>
  </property>
</Properties>
</file>